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3" r:id="rId3"/>
    <p:sldId id="274" r:id="rId5"/>
    <p:sldId id="266" r:id="rId6"/>
    <p:sldId id="264" r:id="rId7"/>
    <p:sldId id="260" r:id="rId8"/>
    <p:sldId id="275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BF9B-58B5-48EE-8E6B-0A271AF697E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AAE3-D00F-4762-8385-0E324D5BF6C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hyperlink" Target="https://vk.com/real_isp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real.su/" TargetMode="Externa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81305" y="3157855"/>
            <a:ext cx="8031480" cy="343979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altLang="en-US" sz="2400" u="sng">
                <a:solidFill>
                  <a:schemeClr val="bg1"/>
                </a:solidFill>
              </a:rPr>
              <a:t>Название пректа: </a:t>
            </a:r>
            <a:r>
              <a:rPr lang="ru-RU" altLang="en-US" sz="2400" b="1">
                <a:solidFill>
                  <a:schemeClr val="bg1"/>
                </a:solidFill>
              </a:rPr>
              <a:t>«ООО НТС «РЕАЛ». Развиваясь сами – развиваем регион!»</a:t>
            </a:r>
            <a:endParaRPr lang="ru-RU" altLang="en-US" sz="2400" u="sng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en-US" sz="2000" u="sng">
                <a:solidFill>
                  <a:schemeClr val="bg1"/>
                </a:solidFill>
                <a:sym typeface="+mn-ea"/>
              </a:rPr>
              <a:t>Категория:</a:t>
            </a:r>
            <a:r>
              <a:rPr lang="ru-RU" altLang="en-US" sz="2000">
                <a:solidFill>
                  <a:schemeClr val="bg1"/>
                </a:solidFill>
                <a:sym typeface="+mn-ea"/>
              </a:rPr>
              <a:t> </a:t>
            </a:r>
            <a:r>
              <a:rPr lang="ru-RU" altLang="en-US" sz="2000" b="1">
                <a:solidFill>
                  <a:schemeClr val="bg1"/>
                </a:solidFill>
                <a:sym typeface="+mn-ea"/>
              </a:rPr>
              <a:t>«Бизнес»</a:t>
            </a:r>
            <a:endParaRPr lang="ru-RU" altLang="en-US" sz="2000" b="1">
              <a:solidFill>
                <a:schemeClr val="bg1"/>
              </a:solidFill>
              <a:sym typeface="+mn-ea"/>
            </a:endParaRPr>
          </a:p>
          <a:p>
            <a:pPr marL="0" indent="0">
              <a:buNone/>
            </a:pPr>
            <a:r>
              <a:rPr lang="ru-RU" altLang="en-US" sz="2000" u="sng">
                <a:solidFill>
                  <a:schemeClr val="bg1"/>
                </a:solidFill>
                <a:sym typeface="+mn-ea"/>
              </a:rPr>
              <a:t>Номинация:</a:t>
            </a:r>
            <a:r>
              <a:rPr lang="ru-RU" altLang="en-US" sz="2000">
                <a:solidFill>
                  <a:schemeClr val="bg1"/>
                </a:solidFill>
                <a:sym typeface="+mn-ea"/>
              </a:rPr>
              <a:t> </a:t>
            </a:r>
            <a:r>
              <a:rPr lang="ru-RU" altLang="en-US" sz="2000" b="1">
                <a:solidFill>
                  <a:schemeClr val="bg1"/>
                </a:solidFill>
                <a:sym typeface="+mn-ea"/>
              </a:rPr>
              <a:t>«Ответственный бизнес»</a:t>
            </a:r>
            <a:endParaRPr lang="ru-RU" altLang="en-US" sz="2000" u="sng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altLang="en-US" sz="2000" u="sng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en-US" sz="2000" u="sng">
                <a:solidFill>
                  <a:schemeClr val="bg1"/>
                </a:solidFill>
              </a:rPr>
              <a:t>Автор проекта:</a:t>
            </a:r>
            <a:r>
              <a:rPr lang="ru-RU" altLang="en-US" sz="2000">
                <a:solidFill>
                  <a:schemeClr val="bg1"/>
                </a:solidFill>
              </a:rPr>
              <a:t> </a:t>
            </a:r>
            <a:r>
              <a:rPr lang="ru-RU" altLang="en-US" sz="2000" b="1">
                <a:solidFill>
                  <a:schemeClr val="bg1"/>
                </a:solidFill>
              </a:rPr>
              <a:t>Лимонов Владимир Михайлович</a:t>
            </a:r>
            <a:r>
              <a:rPr lang="ru-RU" altLang="en-US" sz="2000">
                <a:solidFill>
                  <a:schemeClr val="bg1"/>
                </a:solidFill>
              </a:rPr>
              <a:t> – </a:t>
            </a:r>
            <a:r>
              <a:rPr lang="ru-RU" altLang="en-US" sz="1800">
                <a:solidFill>
                  <a:schemeClr val="bg1"/>
                </a:solidFill>
              </a:rPr>
              <a:t>Генеральный директор ООО НТС «РЕАЛ»</a:t>
            </a:r>
            <a:endParaRPr lang="ru-RU" altLang="en-US" sz="1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altLang="en-US" sz="1800">
                <a:solidFill>
                  <a:schemeClr val="bg1"/>
                </a:solidFill>
              </a:rPr>
              <a:t>г. Астрахань</a:t>
            </a:r>
            <a:endParaRPr lang="ru-RU" altLang="en-US" sz="1800">
              <a:solidFill>
                <a:schemeClr val="bg1"/>
              </a:solidFill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54660" y="2045335"/>
            <a:ext cx="5726430" cy="46037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p>
            <a:r>
              <a:rPr lang="ru-RU" altLang="en-US" sz="2400" b="1">
                <a:solidFill>
                  <a:schemeClr val="bg1"/>
                </a:solidFill>
              </a:rPr>
              <a:t>МЕЖДУНАРОДНАЯ ПРЕМИЯ </a:t>
            </a:r>
            <a:r>
              <a:rPr lang="en-US" altLang="en-US" sz="2400" b="1">
                <a:solidFill>
                  <a:schemeClr val="bg1"/>
                </a:solidFill>
                <a:sym typeface="+mn-ea"/>
              </a:rPr>
              <a:t>#</a:t>
            </a:r>
            <a:r>
              <a:rPr lang="ru-RU" altLang="en-US" sz="2400" b="1">
                <a:solidFill>
                  <a:schemeClr val="bg1"/>
                </a:solidFill>
                <a:sym typeface="+mn-ea"/>
              </a:rPr>
              <a:t>МЫВМЕСТЕ</a:t>
            </a:r>
            <a:r>
              <a:rPr lang="ru-RU" altLang="en-US" sz="2400" b="1">
                <a:solidFill>
                  <a:schemeClr val="bg1"/>
                </a:solidFill>
              </a:rPr>
              <a:t>                 </a:t>
            </a:r>
            <a:endParaRPr lang="ru-RU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4790" y="196215"/>
            <a:ext cx="9243060" cy="5989955"/>
          </a:xfrm>
        </p:spPr>
        <p:txBody>
          <a:bodyPr>
            <a:normAutofit fontScale="50000"/>
          </a:bodyPr>
          <a:p>
            <a:pPr marL="0" indent="0" algn="ctr">
              <a:buNone/>
            </a:pPr>
            <a:r>
              <a:rPr lang="ru-RU" b="1" u="sng" dirty="0">
                <a:solidFill>
                  <a:srgbClr val="0070C0"/>
                </a:solidFill>
                <a:latin typeface="+mn-ea"/>
                <a:cs typeface="+mn-ea"/>
                <a:sym typeface="+mn-ea"/>
              </a:rPr>
              <a:t>ОПЕРАТОР СВЯЗИ «РЕАЛ» – первый Астраханский провайдер</a:t>
            </a:r>
            <a:endParaRPr lang="ru-RU" b="1" dirty="0">
              <a:solidFill>
                <a:srgbClr val="0070C0"/>
              </a:solidFill>
              <a:latin typeface="+mn-ea"/>
              <a:cs typeface="+mn-ea"/>
              <a:sym typeface="+mn-ea"/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Компания была основана в 1992 г. и занимается подключением интернета и цифрового ТВ.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Наша миссия – зарабатывая самим, помогать развитию региона. 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 marL="0" indent="0" algn="just">
              <a:lnSpc>
                <a:spcPct val="70000"/>
              </a:lnSpc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Как мы помогаем нашему региону развиваться:</a:t>
            </a:r>
            <a:endParaRPr lang="ru-RU" altLang="en-US" sz="2400" b="1" u="sng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 algn="ctr">
              <a:buNone/>
            </a:pPr>
            <a:r>
              <a:rPr lang="ru-RU" altLang="en-US" b="1">
                <a:solidFill>
                  <a:srgbClr val="008FDE"/>
                </a:solidFill>
                <a:latin typeface="+mn-ea"/>
                <a:cs typeface="+mn-ea"/>
              </a:rPr>
              <a:t>СОЦИАЛЬНЫЕ ПРОЕКТЫ:</a:t>
            </a:r>
            <a:endParaRPr lang="ru-RU" altLang="en-US" b="1">
              <a:solidFill>
                <a:srgbClr val="008FDE"/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 Установлено более </a:t>
            </a:r>
            <a:r>
              <a:rPr lang="ru-RU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6000</a:t>
            </a: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 камер в городе и области. С их помощью городские службы следят за безопасностью, а граждане могут использовать записи в случае аварий, для решения спорных ситуаций.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2. Разработали </a:t>
            </a:r>
            <a:r>
              <a:rPr lang="ru-RU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«Карту города»</a:t>
            </a: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. Любой житель может посмотреть ситуацию на дорогах; районы с отключением ресурсов (электроэнергия, уличное освещение, холодная вода); маршруты общественного транспорта, местоположение автобусов в реальном времени.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3. Развитие медиасреды: Собственные </a:t>
            </a:r>
            <a:r>
              <a:rPr lang="ru-RU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телеканалы Astrakhan.Ru SPORT и Astrakhan.Ru LIVE</a:t>
            </a: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. Прямые трансляции спортивных, городских и культурных мероприятий в свободном доступе.</a:t>
            </a:r>
            <a:endParaRPr lang="ru-RU" altLang="en-US" sz="2400" b="1" u="sng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ru-RU" altLang="en-US" b="1">
                <a:solidFill>
                  <a:srgbClr val="008FDE"/>
                </a:solidFill>
                <a:latin typeface="+mn-ea"/>
                <a:cs typeface="+mn-ea"/>
              </a:rPr>
              <a:t>ПАРТНЁР ГОРОДСКИХ, РЕГИОНАЛЬНЫХ И СПОРТИВНЫХ МЕРОПРИЯТИЙ:</a:t>
            </a:r>
            <a:endParaRPr lang="ru-RU" altLang="en-US" b="1">
              <a:solidFill>
                <a:srgbClr val="008FDE"/>
              </a:solidFill>
              <a:latin typeface="+mn-ea"/>
              <a:cs typeface="+mn-ea"/>
            </a:endParaRPr>
          </a:p>
          <a:p>
            <a:pPr marL="0" indent="0" algn="l">
              <a:lnSpc>
                <a:spcPct val="9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 Региональные проекты и фестивали: «Вобла»; «День защиты детей», «День знаний», «День города», «День семьи, любви и верности», «День молодёжи», «Велопарад», «Зелёный марафон», «Скалодром Победа» (турнир среди детей и подростков), КВН (детская/взрослая лига). 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2. Проект «Чистые игры». Очищении парковых территорий и береговой линии.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en-US" b="1">
                <a:solidFill>
                  <a:srgbClr val="008FDE"/>
                </a:solidFill>
                <a:latin typeface="+mn-ea"/>
                <a:cs typeface="+mn-ea"/>
              </a:rPr>
              <a:t>БЛАГОТВОРИТЕЛЬНАЯ ПОМОЩЬ:</a:t>
            </a:r>
            <a:endParaRPr lang="ru-RU" altLang="en-US" b="1">
              <a:solidFill>
                <a:srgbClr val="008FDE"/>
              </a:solidFill>
              <a:latin typeface="+mn-ea"/>
              <a:cs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 Помощь детям из малоимущих и малообеспеченных семей, детям-сиротам. Закупка «Портфеля первоклассника». Подарили компьютерный класс «Компьютерной академии ТОП».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2. Благотворительная помощь астраханскому волонтёрскому движению - «Волонтёры Победы».</a:t>
            </a:r>
            <a:endParaRPr lang="ru-RU" altLang="en-US" sz="1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en-US" b="1">
                <a:solidFill>
                  <a:srgbClr val="008FDE"/>
                </a:solidFill>
                <a:latin typeface="+mn-ea"/>
                <a:cs typeface="+mn-ea"/>
              </a:rPr>
              <a:t>РАЗВИТИЕ СПОРТА:</a:t>
            </a:r>
            <a:endParaRPr lang="ru-RU" altLang="en-US" b="1">
              <a:solidFill>
                <a:srgbClr val="0070C0"/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 Открытие 7 киберклубов в Астрахани и области. Открытие боксёрского клуба. Проведение турниров и спаррингов. 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2. Спонсирование и полное обеспечение детских и взрослых спортивных/киберспортивных команд.</a:t>
            </a:r>
            <a:endParaRPr lang="ru-RU" altLang="en-US" sz="24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6" name="Замещающее содержимое 5" descr="photo_2022-05-14_19-46-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215" y="305435"/>
            <a:ext cx="2586355" cy="1940560"/>
          </a:xfrm>
          <a:prstGeom prst="rect">
            <a:avLst/>
          </a:prstGeom>
        </p:spPr>
      </p:pic>
      <p:pic>
        <p:nvPicPr>
          <p:cNvPr id="10" name="Замещающее содержимое 9" descr="DSCF95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580" y="4182745"/>
            <a:ext cx="2586990" cy="1724660"/>
          </a:xfrm>
          <a:prstGeom prst="rect">
            <a:avLst/>
          </a:prstGeom>
        </p:spPr>
      </p:pic>
      <p:pic>
        <p:nvPicPr>
          <p:cNvPr id="12" name="Замещающее содержимое 11" descr="IMG_3121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467850" y="2342515"/>
            <a:ext cx="2585720" cy="1724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01295" y="2915285"/>
            <a:ext cx="11495405" cy="729615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ru-RU" sz="2400" b="1" dirty="0"/>
              <a:t>Наши благополучатели:</a:t>
            </a:r>
            <a:r>
              <a:rPr lang="ru-RU" altLang="en-US" sz="2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ru-RU" altLang="en-US" sz="2200" b="1">
                <a:solidFill>
                  <a:srgbClr val="008FDE"/>
                </a:solidFill>
                <a:sym typeface="+mn-ea"/>
              </a:rPr>
              <a:t>все жители нашего региона</a:t>
            </a:r>
            <a:r>
              <a:rPr lang="ru-RU" altLang="en-US" sz="2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- </a:t>
            </a:r>
            <a:r>
              <a:rPr lang="ru-RU" altLang="en-US" sz="2200">
                <a:solidFill>
                  <a:schemeClr val="tx1"/>
                </a:solidFill>
                <a:sym typeface="+mn-ea"/>
              </a:rPr>
              <a:t>дети, подростки и взрослые.</a:t>
            </a:r>
            <a:endParaRPr lang="ru-RU" altLang="en-US" sz="22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ru-RU" altLang="en-US" sz="2200">
                <a:solidFill>
                  <a:schemeClr val="tx1"/>
                </a:solidFill>
                <a:sym typeface="+mn-ea"/>
              </a:rPr>
              <a:t>Общее количество благополучателей наших проектов за последние 10 лет – составило свыше 500 000 человек.</a:t>
            </a:r>
            <a:endParaRPr lang="ru-RU" sz="2200" dirty="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01295" y="1023620"/>
            <a:ext cx="11504295" cy="183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70000"/>
              </a:lnSpc>
            </a:pPr>
            <a:endParaRPr lang="ru-RU" altLang="en-US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ru-RU" altLang="en-US" sz="1400">
                <a:sym typeface="+mn-ea"/>
              </a:rPr>
              <a:t>1. Основная наша цель – всестороннее развитие региона и помощь в развитии тех видов, спорта, социально-значимых проектов, организации мероприятий, которые по различным причинам не могут организовать или спонсировать органы местной власти. </a:t>
            </a:r>
            <a:endParaRPr lang="ru-RU" altLang="en-US" sz="1400"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ru-RU" altLang="en-US" sz="1400">
                <a:sym typeface="+mn-ea"/>
              </a:rPr>
              <a:t>2. Развитие новых социальных и спортивных направлений в регионе.</a:t>
            </a:r>
            <a:endParaRPr lang="ru-RU" altLang="en-US" sz="1400"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ru-RU" altLang="en-US" sz="1400">
                <a:sym typeface="+mn-ea"/>
              </a:rPr>
              <a:t>3. Помощь детям во всестороннем развитии социализации.</a:t>
            </a:r>
            <a:endParaRPr lang="ru-RU" altLang="en-US" sz="1400"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ru-RU" altLang="en-US" sz="1400"/>
              <a:t>4. Обеспечение постоянной возможности детям из малообеспеченных и малоимущих семей, детям с особенностями развития, заниматься спортом и достигать результатов.</a:t>
            </a:r>
            <a:endParaRPr lang="ru-RU" altLang="en-US" sz="1400"/>
          </a:p>
        </p:txBody>
      </p:sp>
      <p:pic>
        <p:nvPicPr>
          <p:cNvPr id="2" name="Замещающее содержимое 1" descr="photo_2023-03-06_14-10-2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8285" y="4190365"/>
            <a:ext cx="2517775" cy="1873885"/>
          </a:xfrm>
          <a:prstGeom prst="rect">
            <a:avLst/>
          </a:prstGeom>
        </p:spPr>
      </p:pic>
      <p:pic>
        <p:nvPicPr>
          <p:cNvPr id="4" name="Замещающее содержимое 3" descr="ij-JMkqB9q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47060" y="4185920"/>
            <a:ext cx="2494915" cy="1867535"/>
          </a:xfrm>
          <a:prstGeom prst="rect">
            <a:avLst/>
          </a:prstGeom>
        </p:spPr>
      </p:pic>
      <p:pic>
        <p:nvPicPr>
          <p:cNvPr id="17" name="Замещающее содержимое 16" descr="photo_2022-09-01_18-51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0" y="4171315"/>
            <a:ext cx="2651760" cy="1903730"/>
          </a:xfrm>
          <a:prstGeom prst="rect">
            <a:avLst/>
          </a:prstGeom>
        </p:spPr>
      </p:pic>
      <p:pic>
        <p:nvPicPr>
          <p:cNvPr id="21" name="Замещающее содержимое 20" descr="Общее фото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170" y="4173855"/>
            <a:ext cx="2849245" cy="190055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588510" y="509905"/>
            <a:ext cx="2480310" cy="392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70000"/>
              </a:lnSpc>
            </a:pPr>
            <a:r>
              <a:rPr lang="ru-RU" altLang="en-US" sz="2800" b="1" u="sng">
                <a:solidFill>
                  <a:srgbClr val="008FDE"/>
                </a:solidFill>
                <a:sym typeface="+mn-ea"/>
              </a:rPr>
              <a:t>Цели проекта</a:t>
            </a:r>
            <a:r>
              <a:rPr lang="ru-RU" altLang="en-US" sz="2800" u="sng">
                <a:solidFill>
                  <a:srgbClr val="008FDE"/>
                </a:solidFill>
                <a:sym typeface="+mn-ea"/>
              </a:rPr>
              <a:t>:</a:t>
            </a:r>
            <a:endParaRPr lang="ru-RU" altLang="en-US" sz="2800" u="sng">
              <a:solidFill>
                <a:srgbClr val="008FDE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42540" y="446405"/>
            <a:ext cx="8823960" cy="86868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/>
          </a:bodyPr>
          <a:lstStyle/>
          <a:p>
            <a:pPr marL="0" indent="0" algn="ctr">
              <a:lnSpc>
                <a:spcPct val="20000"/>
              </a:lnSpc>
              <a:buNone/>
            </a:pPr>
            <a:endParaRPr lang="ru-RU" altLang="en-US" sz="11200" b="1" u="sng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  <a:p>
            <a:pPr marL="0" indent="0" algn="ctr">
              <a:lnSpc>
                <a:spcPct val="20000"/>
              </a:lnSpc>
              <a:buNone/>
            </a:pPr>
            <a:r>
              <a:rPr lang="ru-RU" altLang="en-US" sz="10400" b="1" u="sng">
                <a:solidFill>
                  <a:srgbClr val="008FDE"/>
                </a:solidFill>
                <a:sym typeface="+mn-ea"/>
              </a:rPr>
              <a:t>Наши мероприятия (как мы это делаем):</a:t>
            </a:r>
            <a:endParaRPr lang="ru-RU" altLang="en-US" sz="10400" b="1" u="sng">
              <a:solidFill>
                <a:srgbClr val="008FDE"/>
              </a:solidFill>
              <a:sym typeface="+mn-ea"/>
            </a:endParaRPr>
          </a:p>
          <a:p>
            <a:pPr marL="0" indent="0" algn="ctr">
              <a:lnSpc>
                <a:spcPct val="20000"/>
              </a:lnSpc>
              <a:buNone/>
            </a:pPr>
            <a:endParaRPr lang="ru-RU" sz="112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20000"/>
              </a:lnSpc>
              <a:buNone/>
            </a:pPr>
            <a:r>
              <a:rPr lang="ru-RU" sz="8000" b="1" u="sng" dirty="0">
                <a:solidFill>
                  <a:schemeClr val="bg2">
                    <a:lumMod val="50000"/>
                  </a:schemeClr>
                </a:solidFill>
              </a:rPr>
              <a:t>Более 30 лет существует наша компания. За этот период:</a:t>
            </a:r>
            <a:endParaRPr lang="ru-RU" sz="8000" b="1" u="sng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 algn="ctr">
              <a:lnSpc>
                <a:spcPct val="0"/>
              </a:lnSpc>
              <a:buNone/>
            </a:pPr>
            <a:endParaRPr lang="ru-RU" sz="2000" b="1" u="sng" dirty="0">
              <a:solidFill>
                <a:srgbClr val="FF0000"/>
              </a:solidFill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ru-RU" sz="1400" b="1" dirty="0">
                <a:solidFill>
                  <a:schemeClr val="tx1"/>
                </a:solidFill>
              </a:rPr>
              <a:t>                                                                            </a:t>
            </a:r>
            <a:endParaRPr lang="ru-RU" sz="14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110000"/>
              </a:lnSpc>
              <a:buNone/>
            </a:pP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ru-RU" sz="1400" b="1" dirty="0"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760" y="1315085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10 000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7060" y="1315720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было организовано и проведено городских, региональных, массовых и спортивных мероприятий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8760" y="1969135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5 000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8760" y="2563495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500 000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8760" y="3199130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500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8760" y="3811905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6 000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8760" y="4424680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3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8760" y="5037455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2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8760" y="5591810"/>
            <a:ext cx="14090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800" b="1">
                <a:solidFill>
                  <a:schemeClr val="bg1"/>
                </a:solidFill>
              </a:rPr>
              <a:t>6</a:t>
            </a:r>
            <a:endParaRPr lang="ru-RU" altLang="en-US" sz="2800" b="1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79600" y="197040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 выступили партнёрами и спонсорами городских, региональных и спортивных мероприятий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79600" y="256349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>
              <a:lnSpc>
                <a:spcPct val="90000"/>
              </a:lnSpc>
            </a:pPr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наших благополучателей получили благотворительную и спонсорскую помощь, а это 60% от всего населения нашего региона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79600" y="3200400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малообеспеченных и малоимущих семей получили благотворительную помощь</a:t>
            </a:r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79600" y="383730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>
              <a:lnSpc>
                <a:spcPct val="90000"/>
              </a:lnSpc>
            </a:pPr>
            <a:r>
              <a:rPr lang="ru-RU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городских камер установили для удобства граждан, для слежения за преступностью и правонарушителями</a:t>
            </a:r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79600" y="443039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современных вида спорта открыли и развили в регионе (киберспорт, фиджитал-спорт, бокс)</a:t>
            </a:r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79600" y="502348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>
              <a:lnSpc>
                <a:spcPct val="80000"/>
              </a:lnSpc>
            </a:pPr>
            <a:r>
              <a:rPr lang="ru-RU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телеканала Astrakhan.ru LIVE и Astrakhhan.ru SPORT открыли и развиваем для продвижения спорта и информированности граждан</a:t>
            </a:r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879600" y="5616575"/>
            <a:ext cx="9661525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>
              <a:lnSpc>
                <a:spcPct val="80000"/>
              </a:lnSpc>
            </a:pPr>
            <a:r>
              <a:rPr lang="ru-RU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спортивных команд детского и взрослого состава (во волейболу, баскетболу, мини-футболу, киберспорту) получили полное обеспечение</a:t>
            </a:r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768726" y="472440"/>
            <a:ext cx="481901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ru-RU" altLang="en-US" sz="2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ПРИЗНАНИЕ И ВОВЛЕЧЕННОСТЬ</a:t>
            </a:r>
            <a:r>
              <a:rPr lang="ru-RU" altLang="en-US" b="1"/>
              <a:t> </a:t>
            </a:r>
            <a:endParaRPr lang="ru-RU" altLang="en-US" b="1"/>
          </a:p>
        </p:txBody>
      </p:sp>
      <p:sp>
        <p:nvSpPr>
          <p:cNvPr id="8" name="Прямоугольник 7"/>
          <p:cNvSpPr/>
          <p:nvPr/>
        </p:nvSpPr>
        <p:spPr>
          <a:xfrm>
            <a:off x="238760" y="1315085"/>
            <a:ext cx="2462530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БЛАГОПОЛУЧАТЕЛИ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760" y="1870710"/>
            <a:ext cx="246189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000" b="1">
                <a:solidFill>
                  <a:schemeClr val="bg1"/>
                </a:solidFill>
              </a:rPr>
              <a:t>ПАРТНЁРЫ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760" y="2426335"/>
            <a:ext cx="24631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000" b="1">
                <a:solidFill>
                  <a:schemeClr val="bg1"/>
                </a:solidFill>
              </a:rPr>
              <a:t>ОРГАНЫ ВЛАСТИ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760" y="2981960"/>
            <a:ext cx="24631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000" b="1">
                <a:solidFill>
                  <a:schemeClr val="bg1"/>
                </a:solidFill>
              </a:rPr>
              <a:t>ВОЛОНТЁРЫ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760" y="3537585"/>
            <a:ext cx="24631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000" b="1">
                <a:solidFill>
                  <a:schemeClr val="bg1"/>
                </a:solidFill>
              </a:rPr>
              <a:t>МЕДИА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760" y="4093210"/>
            <a:ext cx="2463165" cy="45974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2000" b="1">
                <a:solidFill>
                  <a:schemeClr val="bg1"/>
                </a:solidFill>
              </a:rPr>
              <a:t>МЫ</a:t>
            </a:r>
            <a:endParaRPr lang="ru-RU" altLang="en-US" sz="2000" b="1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4800" y="131572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дети, подростки, взрослые - все жители нашего региона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4800" y="187198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СРК «Лейка», Ассоциация предпринимателей АО, Агентство по делам молодёжи, СЗК «Звёздный», ДС «Спартак», Компьютерная академия «ТОП», СМИ г. Астрахани, Театр оперы и балета и др.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4800" y="242824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Государственная Дума Астраханской области, Министерство спорта АО, Центр занятости АО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4800" y="298450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сотрудники компании, аниматоры, фрилансеры, волонтёры города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4800" y="354076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7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ООО «Свежий ветер», ТРК Астрахань 24, ГТРК «Лотос», блогеры г. Астрахани</a:t>
            </a:r>
            <a:endParaRPr lang="ru-RU" altLang="en-US" sz="17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44800" y="4097020"/>
            <a:ext cx="9124950" cy="45847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1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Лауреаты премии «Астраханское качество-2022», дипломант конкурса «СТО лучших товаров России 2022», победители «Первой честной премии» от портала Geo.Pro – «Лучший провайдер года»(2021)</a:t>
            </a:r>
            <a:endParaRPr lang="ru-RU" altLang="en-US" sz="16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Замещающее содержимое 18" descr="960х639_награда 2022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01060" y="4643755"/>
            <a:ext cx="2258695" cy="1503680"/>
          </a:xfrm>
          <a:prstGeom prst="rect">
            <a:avLst/>
          </a:prstGeom>
        </p:spPr>
      </p:pic>
      <p:pic>
        <p:nvPicPr>
          <p:cNvPr id="20" name="Замещающее содержимое 8" descr="1iS-NyeHbq5djxn8pY5wExT5VZOgkNL44ys9BgxHpgdlg22-meUB5K0Xy9n_-hVbFV4VQin3H2qHvJS7ipumOhJh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8760" y="4653280"/>
            <a:ext cx="2954655" cy="1462405"/>
          </a:xfrm>
          <a:prstGeom prst="rect">
            <a:avLst/>
          </a:prstGeom>
        </p:spPr>
      </p:pic>
      <p:pic>
        <p:nvPicPr>
          <p:cNvPr id="22" name="Замещающее содержимое 11" descr="1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4649470"/>
            <a:ext cx="2654935" cy="1497965"/>
          </a:xfrm>
          <a:prstGeom prst="rect">
            <a:avLst/>
          </a:prstGeom>
        </p:spPr>
      </p:pic>
      <p:pic>
        <p:nvPicPr>
          <p:cNvPr id="23" name="Замещающее содержимое 14" descr="photo_2023-05-23_17-25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360" y="4639310"/>
            <a:ext cx="1562735" cy="1490345"/>
          </a:xfrm>
          <a:prstGeom prst="rect">
            <a:avLst/>
          </a:prstGeom>
        </p:spPr>
      </p:pic>
      <p:pic>
        <p:nvPicPr>
          <p:cNvPr id="24" name="Изображение 23" descr="фото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1950" y="4642485"/>
            <a:ext cx="1395095" cy="147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668270" y="212725"/>
            <a:ext cx="9097010" cy="847090"/>
          </a:xfrm>
        </p:spPr>
        <p:txBody>
          <a:bodyPr>
            <a:normAutofit/>
          </a:bodyPr>
          <a:p>
            <a:pPr algn="ctr"/>
            <a:r>
              <a:rPr lang="ru-RU" altLang="en-US" sz="2500" b="1">
                <a:solidFill>
                  <a:srgbClr val="008FDE"/>
                </a:solidFill>
                <a:latin typeface="+mn-ea"/>
                <a:cs typeface="+mn-ea"/>
              </a:rPr>
              <a:t>БУДУЩЕЕ ПРОЕКТА</a:t>
            </a:r>
            <a:r>
              <a:rPr lang="ru-RU" altLang="en-US" sz="2600" b="1">
                <a:solidFill>
                  <a:srgbClr val="008FDE"/>
                </a:solidFill>
                <a:latin typeface="+mn-ea"/>
                <a:cs typeface="+mn-ea"/>
              </a:rPr>
              <a:t> </a:t>
            </a:r>
            <a:r>
              <a:rPr lang="ru-RU" altLang="en-US" sz="2000" b="1">
                <a:solidFill>
                  <a:srgbClr val="008FDE"/>
                </a:solidFill>
                <a:latin typeface="+mn-ea"/>
                <a:cs typeface="+mn-ea"/>
              </a:rPr>
              <a:t>(наши планы развития на 2023-2024 годы)</a:t>
            </a:r>
            <a:r>
              <a:rPr lang="ru-RU" altLang="en-US" sz="2600" b="1">
                <a:solidFill>
                  <a:srgbClr val="008FDE"/>
                </a:solidFill>
                <a:latin typeface="+mn-ea"/>
                <a:cs typeface="+mn-ea"/>
              </a:rPr>
              <a:t> </a:t>
            </a:r>
            <a:endParaRPr lang="ru-RU" altLang="en-US" sz="2600" b="1">
              <a:solidFill>
                <a:srgbClr val="008FDE"/>
              </a:solidFill>
              <a:latin typeface="+mn-ea"/>
              <a:cs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3825" y="1922145"/>
            <a:ext cx="1992630" cy="74549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ПЛАНЫ и ПЕРСПЕКТИВЫ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0755" y="1185545"/>
            <a:ext cx="9626600" cy="259270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endParaRPr lang="ru-RU" altLang="en-US" sz="13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ru-RU" altLang="en-US" sz="13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Развитие социальной среды в регионе. Увеличение количества городских и региональных мероприятий. Высутпая в данных проектах как спонсор и партнёр. Оказывая благотворительную, информационную помощь, а также оказание помощи в организации и привлечении волонтёров. Организация взаимодействия с органами власти.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Увеличение количества камер в регионе для информационности и помощи городским властям в раскрываемости правонарушений.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Увеличение числа малоимущих и малообеспеченных семей для оказания им материальной и благотворительной помощи. Закупка необходимого материала и подготовка к школе.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Развитие киберспорта, как самого популярного направления. Увеличение числа проводимых турниров как региональных, федеральных, так и международных. Увеличение призового фонда. Обучение киберспортивных команд.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Спонсорство и обеспечение спортивных команд. Увеличение числа подшефных команд (детских, юношеских и взрослых). 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Развитие медиа-среды. Увеличение числа трансляций по спортивным, культурным и городским мероприятиям.</a:t>
            </a:r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ru-RU" altLang="en-US" sz="1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825" y="4140200"/>
            <a:ext cx="1992630" cy="745490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ru-RU" sz="2000" b="1">
                <a:solidFill>
                  <a:schemeClr val="bg1"/>
                </a:solidFill>
              </a:rPr>
              <a:t>РЕСУРСЫ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0755" y="3870960"/>
            <a:ext cx="9626600" cy="129286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cene3d>
              <a:camera prst="orthographicFront"/>
              <a:lightRig rig="threePt" dir="t"/>
            </a:scene3d>
          </a:bodyPr>
          <a:p>
            <a:pPr algn="l"/>
            <a:endParaRPr lang="ru-RU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altLang="en-US" sz="16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Увеличим в 2023-2024 году финансирование всех проектов(социальных, культурных, благотворительных, спортивных, киберспортивных) из собственных средств до 2 500 000 рублей. Увелим число волонтёров.</a:t>
            </a:r>
            <a:endParaRPr lang="ru-RU" altLang="en-US" sz="16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ru-RU" altLang="en-US" sz="16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Заголовок 15"/>
          <p:cNvSpPr>
            <a:spLocks noGrp="1"/>
          </p:cNvSpPr>
          <p:nvPr/>
        </p:nvSpPr>
        <p:spPr>
          <a:xfrm>
            <a:off x="123825" y="5257165"/>
            <a:ext cx="11808460" cy="77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200" b="1">
                <a:solidFill>
                  <a:srgbClr val="C00000"/>
                </a:solidFill>
                <a:latin typeface="+mn-ea"/>
                <a:cs typeface="+mn-ea"/>
              </a:rPr>
              <a:t>Мы хотим, чтобы наш регион развивался! Чтобы как можно больше детей, подростков и взрослых было вовлечено в социальную жизнь и спорт нашего региона!</a:t>
            </a:r>
            <a:r>
              <a:rPr lang="ru-RU" altLang="en-US" sz="2400" b="1">
                <a:solidFill>
                  <a:srgbClr val="C00000"/>
                </a:solidFill>
                <a:latin typeface="+mn-ea"/>
                <a:cs typeface="+mn-ea"/>
              </a:rPr>
              <a:t> </a:t>
            </a:r>
            <a:r>
              <a:rPr lang="ru-RU" altLang="en-US" sz="2500" b="1">
                <a:solidFill>
                  <a:srgbClr val="C00000"/>
                </a:solidFill>
                <a:latin typeface="+mn-ea"/>
                <a:cs typeface="+mn-ea"/>
              </a:rPr>
              <a:t> </a:t>
            </a:r>
            <a:endParaRPr lang="ru-RU" altLang="en-US" sz="2500" b="1">
              <a:solidFill>
                <a:srgbClr val="C00000"/>
              </a:solidFill>
              <a:latin typeface="+mn-ea"/>
              <a:cs typeface="+mn-ea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9219565" y="558990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183380" y="293370"/>
            <a:ext cx="5181600" cy="536575"/>
          </a:xfrm>
        </p:spPr>
        <p:txBody>
          <a:bodyPr/>
          <a:p>
            <a:pPr marL="0" indent="0" algn="ctr">
              <a:buNone/>
            </a:pPr>
            <a:r>
              <a:rPr lang="ru-RU" altLang="en-US" b="1">
                <a:solidFill>
                  <a:srgbClr val="008FDE"/>
                </a:solidFill>
              </a:rPr>
              <a:t>СПАСИБО ЗА ВНИМАНИЕ!</a:t>
            </a:r>
            <a:endParaRPr lang="ru-RU" altLang="en-US" b="1">
              <a:solidFill>
                <a:srgbClr val="008FD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7320" y="1514475"/>
            <a:ext cx="2107565" cy="556895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ru-RU" sz="2400">
                <a:solidFill>
                  <a:schemeClr val="bg1"/>
                </a:solidFill>
                <a:sym typeface="+mn-ea"/>
              </a:rPr>
              <a:t>promo@real.su</a:t>
            </a:r>
            <a:endParaRPr lang="en-US" altLang="ru-RU" sz="24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5" name="Замещающее содержимое 4" descr="почта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2270" y="1495425"/>
            <a:ext cx="595630" cy="575945"/>
          </a:xfrm>
          <a:prstGeom prst="rect">
            <a:avLst/>
          </a:prstGeom>
        </p:spPr>
      </p:pic>
      <p:pic>
        <p:nvPicPr>
          <p:cNvPr id="7" name="Замещающее содержимое 4" descr="сайт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5" y="2343150"/>
            <a:ext cx="586105" cy="5861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17320" y="2343150"/>
            <a:ext cx="2107565" cy="556895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ru-RU" sz="2400">
                <a:solidFill>
                  <a:schemeClr val="bg1"/>
                </a:solidFill>
                <a:sym typeface="+mn-ea"/>
                <a:hlinkClick r:id="rId4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real.su</a:t>
            </a:r>
            <a:endParaRPr lang="en-US" altLang="ru-RU" sz="2400" b="1">
              <a:solidFill>
                <a:schemeClr val="bg1"/>
              </a:solidFill>
              <a:sym typeface="+mn-ea"/>
              <a:hlinkClick r:id="rId4" action="ppaction://hlinkfile">
                <a:extLst>
                  <a:ext uri="{DAF060AB-1E55-43B9-8AAB-6FB025537F2F}">
                    <wpsdc:hlinkClr xmlns:wpsdc="http://www.wps.cn/officeDocument/2017/drawingmlCustomData" val="FFFFFF"/>
                    <wpsdc:folHlinkClr xmlns:wpsdc="http://www.wps.cn/officeDocument/2017/drawingmlCustomData" val="954F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  <p:pic>
        <p:nvPicPr>
          <p:cNvPr id="10" name="Замещающее содержимое 6" descr="ВК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15" y="3172460"/>
            <a:ext cx="603885" cy="60388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417320" y="3181350"/>
            <a:ext cx="2107565" cy="556895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ru-RU" altLang="en-US" sz="2300">
                <a:solidFill>
                  <a:schemeClr val="bg1"/>
                </a:solidFill>
                <a:sym typeface="+mn-ea"/>
                <a:hlinkClick r:id="rId6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vk.com/real_isp</a:t>
            </a:r>
            <a:endParaRPr lang="ru-RU" altLang="en-US" sz="23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2" name="Замещающее содержимое 8" descr="png-transparent-ok-icon-social-network-ic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20" y="4020185"/>
            <a:ext cx="576580" cy="57658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17320" y="4020185"/>
            <a:ext cx="2107565" cy="556895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ru-RU" altLang="en-US" sz="2000">
                <a:solidFill>
                  <a:schemeClr val="bg1"/>
                </a:solidFill>
                <a:sym typeface="+mn-ea"/>
                <a:hlinkClick r:id="rId6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https://ok.ru/feed</a:t>
            </a:r>
            <a:endParaRPr lang="ru-RU" altLang="en-US" sz="20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4" name="Замещающее содержимое 10" descr="ТГ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30" y="4840605"/>
            <a:ext cx="594360" cy="59436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17320" y="4885055"/>
            <a:ext cx="2107565" cy="556895"/>
          </a:xfrm>
          <a:prstGeom prst="rect">
            <a:avLst/>
          </a:prstGeom>
          <a:solidFill>
            <a:srgbClr val="008FDE"/>
          </a:solidFill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ru-RU" altLang="en-US" sz="1400">
                <a:solidFill>
                  <a:schemeClr val="bg1"/>
                </a:solidFill>
                <a:sym typeface="+mn-ea"/>
                <a:hlinkClick r:id="rId6" action="ppaction://hlinkfile">
                  <a:extLst>
                    <a:ext uri="{DAF060AB-1E55-43B9-8AAB-6FB025537F2F}">
                      <wpsdc:hlinkClr xmlns:wpsdc="http://www.wps.cn/officeDocument/2017/drawingmlCustomData" val="FFFFFF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https://t.me/real_internet</a:t>
            </a:r>
            <a:endParaRPr lang="ru-RU" altLang="en-US" sz="1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6" name="Замещающее содержимое 12" descr="2023-05-25_11-35-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3475" y="1543050"/>
            <a:ext cx="2494280" cy="3882390"/>
          </a:xfrm>
          <a:prstGeom prst="rect">
            <a:avLst/>
          </a:prstGeom>
        </p:spPr>
      </p:pic>
      <p:pic>
        <p:nvPicPr>
          <p:cNvPr id="17" name="Замещающее содержимое 16" descr="2023-05-25_11-43-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7755" y="1543050"/>
            <a:ext cx="2834640" cy="3354705"/>
          </a:xfrm>
          <a:prstGeom prst="rect">
            <a:avLst/>
          </a:prstGeom>
        </p:spPr>
      </p:pic>
      <p:pic>
        <p:nvPicPr>
          <p:cNvPr id="19" name="Замещающее содержимое 18" descr="2023-05-25_11-48-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3675" y="1514475"/>
            <a:ext cx="2970530" cy="3765550"/>
          </a:xfrm>
          <a:prstGeom prst="rect">
            <a:avLst/>
          </a:prstGeom>
        </p:spPr>
      </p:pic>
      <p:sp>
        <p:nvSpPr>
          <p:cNvPr id="18" name="Замещающее содержимое 2"/>
          <p:cNvSpPr>
            <a:spLocks noGrp="1"/>
          </p:cNvSpPr>
          <p:nvPr/>
        </p:nvSpPr>
        <p:spPr>
          <a:xfrm>
            <a:off x="5623560" y="977900"/>
            <a:ext cx="5181600" cy="53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en-US" sz="2500" b="1">
                <a:solidFill>
                  <a:srgbClr val="008FDE"/>
                </a:solidFill>
              </a:rPr>
              <a:t>Публиации о нас</a:t>
            </a:r>
            <a:endParaRPr lang="ru-RU" altLang="en-US" sz="2500" b="1">
              <a:solidFill>
                <a:srgbClr val="008FD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5983</Words>
  <Application>WPS Presentation</Application>
  <PresentationFormat>Широкоэкранный</PresentationFormat>
  <Paragraphs>137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БУДУЩЕЕ ПРОЕКТА (наши планы развития на 2023-2024 годы)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Степкина</dc:creator>
  <cp:lastModifiedBy>НТС РЕАЛ</cp:lastModifiedBy>
  <cp:revision>59</cp:revision>
  <dcterms:created xsi:type="dcterms:W3CDTF">2020-11-17T09:14:00Z</dcterms:created>
  <dcterms:modified xsi:type="dcterms:W3CDTF">2023-05-31T08:17:33Z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5F3F48DC5ED4465FAF911502D194C21A</vt:lpwstr>
  </property>
  <property fmtid="{D5CDD505-2E9C-101B-9397-08002B2CF9AE}" pid="3" name="KSOProductBuildVer">
    <vt:lpwstr>1049-11.2.0.11537</vt:lpwstr>
  </property>
</Properties>
</file>