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3B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15" y="-86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775"/>
            <a:ext cx="152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2"/>
          </a:xfrm>
        </p:spPr>
        <p:txBody>
          <a:bodyPr anchor="b"/>
          <a:lstStyle>
            <a:lvl1pPr algn="ctr">
              <a:defRPr lang="ru-RU" sz="6000" kern="1200" dirty="0">
                <a:solidFill>
                  <a:srgbClr val="E83B4D"/>
                </a:solidFill>
                <a:latin typeface="Bebas Neue Bold" panose="020B0606020202050201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ru-RU" sz="18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81707" y="297292"/>
            <a:ext cx="2540178" cy="725488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Краткое описание пр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1679575"/>
            <a:ext cx="2403475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Соответствует целям и задачам НП*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2392363"/>
            <a:ext cx="24034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Соответствует целям и задачам ФП*</a:t>
            </a:r>
          </a:p>
        </p:txBody>
      </p:sp>
      <p:sp>
        <p:nvSpPr>
          <p:cNvPr id="10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5721350"/>
            <a:ext cx="30511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Масштаб программы*</a:t>
            </a:r>
          </a:p>
        </p:txBody>
      </p:sp>
      <p:sp>
        <p:nvSpPr>
          <p:cNvPr id="11" name="TextBox 1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3443288"/>
            <a:ext cx="2403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Цели и задачи программы*</a:t>
            </a:r>
          </a:p>
        </p:txBody>
      </p:sp>
      <p:pic>
        <p:nvPicPr>
          <p:cNvPr id="12" name="Рисунок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5032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5146" y="132174"/>
            <a:ext cx="2228397" cy="13255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7102" y="1758535"/>
            <a:ext cx="8446440" cy="505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7101" y="2393078"/>
            <a:ext cx="8446441" cy="7447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7102" y="3438616"/>
            <a:ext cx="8446442" cy="20228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43194"/>
            <a:ext cx="8446440" cy="1325563"/>
          </a:xfrm>
        </p:spPr>
        <p:txBody>
          <a:bodyPr/>
          <a:lstStyle>
            <a:lvl1pPr>
              <a:defRPr>
                <a:solidFill>
                  <a:srgbClr val="E83B4D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7101" y="5705849"/>
            <a:ext cx="8446441" cy="101997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Краткое описание пр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1739900"/>
            <a:ext cx="3394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Краткое описание программы*</a:t>
            </a: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5032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3830638"/>
            <a:ext cx="3248025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>
              <a:defRPr sz="1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Сроки реализации программы</a:t>
            </a:r>
          </a:p>
        </p:txBody>
      </p:sp>
      <p:sp>
        <p:nvSpPr>
          <p:cNvPr id="10" name="TextBox 1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03238" y="4492625"/>
            <a:ext cx="3248025" cy="33813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lvl="0">
              <a:defRPr sz="1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Динамика развития программы</a:t>
            </a:r>
          </a:p>
        </p:txBody>
      </p:sp>
      <p:sp>
        <p:nvSpPr>
          <p:cNvPr id="21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9732" y="132174"/>
            <a:ext cx="1863811" cy="13255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8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1768" y="1742246"/>
            <a:ext cx="7601776" cy="180344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32175"/>
            <a:ext cx="8803903" cy="1325563"/>
          </a:xfrm>
        </p:spPr>
        <p:txBody>
          <a:bodyPr/>
          <a:lstStyle>
            <a:lvl1pPr>
              <a:defRPr>
                <a:solidFill>
                  <a:srgbClr val="E83B4D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1768" y="3830201"/>
            <a:ext cx="7601776" cy="3385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3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51768" y="4450193"/>
            <a:ext cx="7601776" cy="20910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Подробное описание пр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5032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999" y="1825625"/>
            <a:ext cx="7256043" cy="4351338"/>
          </a:xfrm>
        </p:spPr>
        <p:txBody>
          <a:bodyPr/>
          <a:lstStyle>
            <a:lvl1pPr marL="0" indent="0">
              <a:buNone/>
              <a:defRPr lang="ru-RU" sz="1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0200" y="1825625"/>
            <a:ext cx="3403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32175"/>
            <a:ext cx="8803903" cy="1325563"/>
          </a:xfrm>
        </p:spPr>
        <p:txBody>
          <a:bodyPr/>
          <a:lstStyle>
            <a:lvl1pPr>
              <a:defRPr>
                <a:solidFill>
                  <a:srgbClr val="E83B4D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9732" y="132174"/>
            <a:ext cx="1863811" cy="13255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Краткое описание пр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95300" y="1612900"/>
            <a:ext cx="2725738" cy="5857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lvl="0">
              <a:defRPr sz="1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Результаты программы за прошедший год*</a:t>
            </a:r>
          </a:p>
        </p:txBody>
      </p:sp>
      <p:sp>
        <p:nvSpPr>
          <p:cNvPr id="7" name="TextBox 1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95300" y="4865688"/>
            <a:ext cx="2725738" cy="58578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ru-RU"/>
            </a:defPPr>
            <a:lvl1pPr lvl="0">
              <a:defRPr sz="1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Планы дальнейшего развития</a:t>
            </a:r>
          </a:p>
        </p:txBody>
      </p:sp>
      <p:pic>
        <p:nvPicPr>
          <p:cNvPr id="8" name="Рисунок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5032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32175"/>
            <a:ext cx="8803903" cy="1325563"/>
          </a:xfrm>
        </p:spPr>
        <p:txBody>
          <a:bodyPr/>
          <a:lstStyle>
            <a:lvl1pPr>
              <a:defRPr>
                <a:solidFill>
                  <a:srgbClr val="E83B4D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9732" y="132174"/>
            <a:ext cx="1863811" cy="13255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21444" y="4865966"/>
            <a:ext cx="8132099" cy="16155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1444" y="1688123"/>
            <a:ext cx="8132356" cy="29014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5032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827685"/>
            <a:ext cx="5400000" cy="3782284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7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3999" y="1827685"/>
            <a:ext cx="5400000" cy="3782284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999" y="5746966"/>
            <a:ext cx="8723128" cy="419100"/>
          </a:xfrm>
        </p:spPr>
        <p:txBody>
          <a:bodyPr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32175"/>
            <a:ext cx="8803903" cy="1325563"/>
          </a:xfrm>
        </p:spPr>
        <p:txBody>
          <a:bodyPr/>
          <a:lstStyle>
            <a:lvl1pPr>
              <a:defRPr>
                <a:solidFill>
                  <a:srgbClr val="E83B4D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9732" y="132174"/>
            <a:ext cx="1863811" cy="132556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6659F-8161-4308-B869-700CDF76F72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BE623-E016-404A-A774-797239332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1655763"/>
          </a:xfrm>
        </p:spPr>
        <p:txBody>
          <a:bodyPr/>
          <a:lstStyle/>
          <a:p>
            <a:pPr eaLnBrk="1" hangingPunct="1"/>
            <a:r>
              <a:rPr sz="4000" smtClean="0">
                <a:latin typeface="Bebas Neue Bold"/>
              </a:rPr>
              <a:t>Автономная некоммерческая организация по профилактике вредных привычек</a:t>
            </a:r>
            <a:br>
              <a:rPr sz="4000" smtClean="0">
                <a:latin typeface="Bebas Neue Bold"/>
              </a:rPr>
            </a:br>
            <a:r>
              <a:rPr sz="4000" smtClean="0">
                <a:latin typeface="Roboto Light"/>
                <a:ea typeface="Roboto Light"/>
                <a:cs typeface="Roboto Light"/>
              </a:rPr>
              <a:t>«Наука и образование»</a:t>
            </a:r>
          </a:p>
        </p:txBody>
      </p:sp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000" smtClean="0">
                <a:latin typeface="Roboto Light"/>
                <a:ea typeface="Roboto Light"/>
                <a:cs typeface="Roboto Light"/>
              </a:rPr>
              <a:t>Проект «Современная профилактика»</a:t>
            </a:r>
          </a:p>
        </p:txBody>
      </p:sp>
      <p:pic>
        <p:nvPicPr>
          <p:cNvPr id="10243" name="Picture 5" descr="logo_RGB-0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888538" y="206375"/>
            <a:ext cx="2092325" cy="1046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2"/>
          <p:cNvSpPr>
            <a:spLocks noGrp="1"/>
          </p:cNvSpPr>
          <p:nvPr>
            <p:ph type="body" sz="quarter" idx="15"/>
          </p:nvPr>
        </p:nvSpPr>
        <p:spPr>
          <a:xfrm>
            <a:off x="2906713" y="1758950"/>
            <a:ext cx="8447087" cy="5048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  <a:ea typeface="Roboto Light"/>
                <a:cs typeface="Roboto Light"/>
              </a:rPr>
              <a:t>«Демография», инициатива: «Общественное здоровье» </a:t>
            </a:r>
          </a:p>
        </p:txBody>
      </p:sp>
      <p:sp>
        <p:nvSpPr>
          <p:cNvPr id="11266" name="Текст 3"/>
          <p:cNvSpPr>
            <a:spLocks noGrp="1"/>
          </p:cNvSpPr>
          <p:nvPr>
            <p:ph type="body" sz="quarter" idx="16"/>
          </p:nvPr>
        </p:nvSpPr>
        <p:spPr>
          <a:xfrm>
            <a:off x="2906713" y="2392363"/>
            <a:ext cx="8447087" cy="7461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  <a:ea typeface="Roboto Light"/>
                <a:cs typeface="Roboto Light"/>
              </a:rPr>
              <a:t>«Формирование системы мотивации граждан к здоровому образу жизни, включая здоровое питание и отказ от вредных привычек» </a:t>
            </a:r>
          </a:p>
        </p:txBody>
      </p:sp>
      <p:sp>
        <p:nvSpPr>
          <p:cNvPr id="11267" name="Текст 4"/>
          <p:cNvSpPr>
            <a:spLocks noGrp="1"/>
          </p:cNvSpPr>
          <p:nvPr>
            <p:ph type="body" sz="quarter" idx="17"/>
          </p:nvPr>
        </p:nvSpPr>
        <p:spPr>
          <a:xfrm>
            <a:off x="2906713" y="3438525"/>
            <a:ext cx="8447087" cy="2022475"/>
          </a:xfrm>
        </p:spPr>
        <p:txBody>
          <a:bodyPr/>
          <a:lstStyle/>
          <a:p>
            <a:pPr marL="381000" indent="-381000"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latin typeface="Calibri" pitchFamily="34" charset="0"/>
                <a:ea typeface="Roboto Light"/>
                <a:cs typeface="Roboto Light"/>
              </a:rPr>
              <a:t>Цель:</a:t>
            </a:r>
            <a:r>
              <a:rPr lang="ru-RU" sz="2000" smtClean="0">
                <a:latin typeface="Calibri" pitchFamily="34" charset="0"/>
                <a:ea typeface="Roboto Light"/>
                <a:cs typeface="Roboto Light"/>
              </a:rPr>
              <a:t> Снижение уровня употребления психоактивных веществ в подростковой среде</a:t>
            </a:r>
          </a:p>
          <a:p>
            <a:pPr marL="381000" indent="-381000"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latin typeface="Calibri" pitchFamily="34" charset="0"/>
                <a:ea typeface="Roboto Light"/>
                <a:cs typeface="Roboto Light"/>
              </a:rPr>
              <a:t>Задачи:</a:t>
            </a:r>
            <a:endParaRPr lang="ru-RU" sz="2000" smtClean="0">
              <a:latin typeface="Calibri" pitchFamily="34" charset="0"/>
              <a:ea typeface="Roboto Light"/>
              <a:cs typeface="Roboto Light"/>
            </a:endParaRPr>
          </a:p>
          <a:p>
            <a:pPr marL="381000" indent="-381000" fontAlgn="base"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Calibri" pitchFamily="34" charset="0"/>
                <a:ea typeface="Roboto Light"/>
                <a:cs typeface="Roboto Light"/>
              </a:rPr>
              <a:t>Повысить уровень информированности подростков относительно влияния ПАВ на организм человека;</a:t>
            </a:r>
          </a:p>
          <a:p>
            <a:pPr marL="381000" indent="-381000" fontAlgn="base"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Calibri" pitchFamily="34" charset="0"/>
                <a:ea typeface="Roboto Light"/>
                <a:cs typeface="Roboto Light"/>
              </a:rPr>
              <a:t>Повысить уровень психологической устойчивости подростков к внешнему влиянию, поддерживающему употребление ПАВ;</a:t>
            </a:r>
          </a:p>
          <a:p>
            <a:pPr marL="381000" indent="-381000" fontAlgn="base"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Calibri" pitchFamily="34" charset="0"/>
                <a:ea typeface="Roboto Light"/>
                <a:cs typeface="Roboto Light"/>
              </a:rPr>
              <a:t>Обеспечить подростков информацией для аргументированного отказа от употребления ПАВ.</a:t>
            </a:r>
          </a:p>
        </p:txBody>
      </p:sp>
      <p:sp>
        <p:nvSpPr>
          <p:cNvPr id="11268" name="Заголовок 5"/>
          <p:cNvSpPr>
            <a:spLocks noGrp="1"/>
          </p:cNvSpPr>
          <p:nvPr>
            <p:ph type="title"/>
          </p:nvPr>
        </p:nvSpPr>
        <p:spPr>
          <a:xfrm>
            <a:off x="503238" y="142875"/>
            <a:ext cx="8763000" cy="1325563"/>
          </a:xfrm>
        </p:spPr>
        <p:txBody>
          <a:bodyPr/>
          <a:lstStyle/>
          <a:p>
            <a:pPr eaLnBrk="1" hangingPunct="1"/>
            <a:r>
              <a:rPr lang="ru-RU" smtClean="0">
                <a:latin typeface="Bebas Neue Bold"/>
              </a:rPr>
              <a:t>Современная профилактика</a:t>
            </a:r>
          </a:p>
        </p:txBody>
      </p:sp>
      <p:sp>
        <p:nvSpPr>
          <p:cNvPr id="11269" name="Текст 6"/>
          <p:cNvSpPr>
            <a:spLocks noGrp="1"/>
          </p:cNvSpPr>
          <p:nvPr>
            <p:ph type="body" sz="quarter" idx="19"/>
          </p:nvPr>
        </p:nvSpPr>
        <p:spPr>
          <a:xfrm>
            <a:off x="2906713" y="5705475"/>
            <a:ext cx="8447087" cy="10207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  <a:ea typeface="Roboto Light"/>
                <a:cs typeface="Roboto Light"/>
              </a:rPr>
              <a:t>г. Пенза и Пензенская область </a:t>
            </a:r>
          </a:p>
        </p:txBody>
      </p:sp>
      <p:pic>
        <p:nvPicPr>
          <p:cNvPr id="11270" name="Picture 8" descr="logo_RGB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538" y="206375"/>
            <a:ext cx="20923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Текст 2"/>
          <p:cNvSpPr>
            <a:spLocks noGrp="1"/>
          </p:cNvSpPr>
          <p:nvPr>
            <p:ph type="body" sz="quarter" idx="18"/>
          </p:nvPr>
        </p:nvSpPr>
        <p:spPr>
          <a:xfrm>
            <a:off x="3751263" y="1741488"/>
            <a:ext cx="7602537" cy="1804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1100" smtClean="0">
                <a:latin typeface="Calibri" pitchFamily="34" charset="0"/>
                <a:ea typeface="Roboto Light"/>
                <a:cs typeface="Roboto Light"/>
              </a:rPr>
              <a:t>Интерактивные научно-познавательные семинары о воздействии на организм человека психоактивных веществ имеют цель предотвратить появления и развития зависимостей у подростков. Программа проводится на базе общеобразовательных школ и средних специальных учебных заведений специально подготовленными инструкторами. Цикл семинаров рассчитан на учащихся 7-11 классов школ и студентов колледжей и включает в себя 3 тематических семинара, построенных как увлекательные интерактивные занятия с проведением научных экспериментов, дающих подросткам наглядное представление о том, как употребление ПАВ влияет на органы и системы организма человека. Каждому возрасту соответствует тема наиболее вероятного риска: школьники приходят в программу в 7 классе, начиная с участия в семинарах, посвященных анализу влияния никотиносодержащих веществ на организм человека, в 8-9 классе программа продолжается семинарами о влиянии на организм алкоголя, в 10-11 классах — семинарами о влиянии наркотических веществ. Семинары отвечают следующим требованиям: наглядность, увлекательность, понятность, честность, интерактивность. </a:t>
            </a:r>
          </a:p>
        </p:txBody>
      </p:sp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503238" y="131763"/>
            <a:ext cx="8804275" cy="1325562"/>
          </a:xfrm>
        </p:spPr>
        <p:txBody>
          <a:bodyPr/>
          <a:lstStyle/>
          <a:p>
            <a:pPr eaLnBrk="1" hangingPunct="1"/>
            <a:r>
              <a:rPr lang="ru-RU" smtClean="0">
                <a:latin typeface="Bebas Neue Bold"/>
              </a:rPr>
              <a:t>Современная профилактика</a:t>
            </a:r>
          </a:p>
        </p:txBody>
      </p:sp>
      <p:sp>
        <p:nvSpPr>
          <p:cNvPr id="12291" name="Текст 4"/>
          <p:cNvSpPr>
            <a:spLocks noGrp="1"/>
          </p:cNvSpPr>
          <p:nvPr>
            <p:ph type="body" sz="quarter" idx="19"/>
          </p:nvPr>
        </p:nvSpPr>
        <p:spPr>
          <a:xfrm>
            <a:off x="3751263" y="3830638"/>
            <a:ext cx="7602537" cy="33813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Roboto Light"/>
                <a:ea typeface="Roboto Light"/>
                <a:cs typeface="Roboto Light"/>
              </a:rPr>
              <a:t>Долгосрочный проект, реализуемый с 2018 года</a:t>
            </a:r>
          </a:p>
        </p:txBody>
      </p:sp>
      <p:sp>
        <p:nvSpPr>
          <p:cNvPr id="12292" name="Текст 5"/>
          <p:cNvSpPr>
            <a:spLocks noGrp="1"/>
          </p:cNvSpPr>
          <p:nvPr>
            <p:ph type="body" sz="quarter" idx="20"/>
          </p:nvPr>
        </p:nvSpPr>
        <p:spPr>
          <a:xfrm>
            <a:off x="3751263" y="4449763"/>
            <a:ext cx="7602537" cy="209073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Roboto Light"/>
                <a:ea typeface="Roboto Light"/>
                <a:cs typeface="Roboto Light"/>
              </a:rPr>
              <a:t>Программа прошла этапы апробации и верификации и переходит в стадию масштабирования на территории РФ</a:t>
            </a:r>
          </a:p>
        </p:txBody>
      </p:sp>
      <p:pic>
        <p:nvPicPr>
          <p:cNvPr id="12293" name="Picture 7" descr="logo_RGB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538" y="206375"/>
            <a:ext cx="20923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03238" y="131763"/>
            <a:ext cx="8804275" cy="1325562"/>
          </a:xfrm>
        </p:spPr>
        <p:txBody>
          <a:bodyPr/>
          <a:lstStyle/>
          <a:p>
            <a:pPr eaLnBrk="1" hangingPunct="1"/>
            <a:r>
              <a:rPr lang="ru-RU" smtClean="0">
                <a:latin typeface="Bebas Neue Bold"/>
              </a:rPr>
              <a:t>Современная профилактика</a:t>
            </a:r>
          </a:p>
        </p:txBody>
      </p:sp>
      <p:sp>
        <p:nvSpPr>
          <p:cNvPr id="13314" name="Текст 3"/>
          <p:cNvSpPr>
            <a:spLocks noGrp="1"/>
          </p:cNvSpPr>
          <p:nvPr>
            <p:ph type="body" sz="quarter" idx="19"/>
          </p:nvPr>
        </p:nvSpPr>
        <p:spPr>
          <a:xfrm>
            <a:off x="3221038" y="4865688"/>
            <a:ext cx="8132762" cy="161607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Roboto Light"/>
                <a:ea typeface="Roboto Light"/>
                <a:cs typeface="Roboto Light"/>
              </a:rPr>
              <a:t>Пробное масштабирование в одном из заявившихся регионов. Постепенное массовое внедрение программы на территории РФ. Добавление в программу новых актуальных тем по профилактике зависимого поведения среди детей и подростков и обучения специалистов и родителей.</a:t>
            </a:r>
          </a:p>
        </p:txBody>
      </p:sp>
      <p:sp>
        <p:nvSpPr>
          <p:cNvPr id="13315" name="Текст 4"/>
          <p:cNvSpPr>
            <a:spLocks noGrp="1"/>
          </p:cNvSpPr>
          <p:nvPr>
            <p:ph type="body" sz="quarter" idx="20"/>
          </p:nvPr>
        </p:nvSpPr>
        <p:spPr>
          <a:xfrm>
            <a:off x="3221038" y="1687513"/>
            <a:ext cx="8132762" cy="2901950"/>
          </a:xfrm>
        </p:spPr>
        <p:txBody>
          <a:bodyPr/>
          <a:lstStyle/>
          <a:p>
            <a:r>
              <a:rPr lang="ru-RU" smtClean="0">
                <a:latin typeface="Roboto Light"/>
              </a:rPr>
              <a:t>За 2021 год мы провели 209 семинаров для подростков.</a:t>
            </a:r>
          </a:p>
          <a:p>
            <a:r>
              <a:rPr lang="ru-RU" smtClean="0">
                <a:latin typeface="Roboto Light"/>
              </a:rPr>
              <a:t>Количество учебных заведений, принявших участие в проекте — 93</a:t>
            </a:r>
          </a:p>
          <a:p>
            <a:r>
              <a:rPr lang="ru-RU" smtClean="0">
                <a:latin typeface="Roboto Light"/>
              </a:rPr>
              <a:t>Общее количество благополучателей моложе 18 лет — 10240 человек.</a:t>
            </a:r>
          </a:p>
        </p:txBody>
      </p:sp>
      <p:pic>
        <p:nvPicPr>
          <p:cNvPr id="13316" name="Picture 7" descr="logo_RGB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538" y="206375"/>
            <a:ext cx="20923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title"/>
          </p:nvPr>
        </p:nvSpPr>
        <p:spPr>
          <a:xfrm>
            <a:off x="503238" y="131763"/>
            <a:ext cx="8804275" cy="1325562"/>
          </a:xfrm>
        </p:spPr>
        <p:txBody>
          <a:bodyPr/>
          <a:lstStyle/>
          <a:p>
            <a:pPr eaLnBrk="1" hangingPunct="1"/>
            <a:r>
              <a:rPr lang="ru-RU" smtClean="0">
                <a:latin typeface="Bebas Neue Bold"/>
              </a:rPr>
              <a:t>Современная профилактика</a:t>
            </a:r>
          </a:p>
        </p:txBody>
      </p:sp>
      <p:pic>
        <p:nvPicPr>
          <p:cNvPr id="16386" name="Picture 7" descr="Брос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785938"/>
            <a:ext cx="54387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logo_RGB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8538" y="206375"/>
            <a:ext cx="20923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1в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213" y="1785938"/>
            <a:ext cx="34480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Заголовок 4"/>
          <p:cNvSpPr>
            <a:spLocks/>
          </p:cNvSpPr>
          <p:nvPr/>
        </p:nvSpPr>
        <p:spPr bwMode="auto">
          <a:xfrm>
            <a:off x="738188" y="5900738"/>
            <a:ext cx="101139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000">
                <a:latin typeface="Bebas Neue Bold"/>
              </a:rPr>
              <a:t>Для лучшей вовлеченности дети сами являются непосредственными участниками экспериментов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503238" y="131763"/>
            <a:ext cx="8804275" cy="1325562"/>
          </a:xfrm>
        </p:spPr>
        <p:txBody>
          <a:bodyPr/>
          <a:lstStyle/>
          <a:p>
            <a:pPr eaLnBrk="1" hangingPunct="1"/>
            <a:r>
              <a:rPr lang="ru-RU" smtClean="0">
                <a:latin typeface="Bebas Neue Bold"/>
              </a:rPr>
              <a:t>Современная профилактика</a:t>
            </a:r>
          </a:p>
        </p:txBody>
      </p:sp>
      <p:pic>
        <p:nvPicPr>
          <p:cNvPr id="14340" name="Picture 6" descr="logo_RGB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538" y="206375"/>
            <a:ext cx="20923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GFF_D78Xp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835150"/>
            <a:ext cx="6154738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Заголовок 4"/>
          <p:cNvSpPr>
            <a:spLocks/>
          </p:cNvSpPr>
          <p:nvPr/>
        </p:nvSpPr>
        <p:spPr bwMode="auto">
          <a:xfrm>
            <a:off x="738188" y="5900738"/>
            <a:ext cx="101139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000">
                <a:latin typeface="Bebas Neue Bold"/>
              </a:rPr>
              <a:t>Большое число наглядных пособий повышает интерес детей и позволяет им легко усваивать новые знания</a:t>
            </a:r>
          </a:p>
        </p:txBody>
      </p:sp>
      <p:pic>
        <p:nvPicPr>
          <p:cNvPr id="14345" name="Picture 6" descr="Наука и образование (3)"/>
          <p:cNvPicPr>
            <a:picLocks noChangeAspect="1" noChangeArrowheads="1"/>
          </p:cNvPicPr>
          <p:nvPr/>
        </p:nvPicPr>
        <p:blipFill>
          <a:blip r:embed="rId4"/>
          <a:srcRect l="16133" r="18292"/>
          <a:stretch>
            <a:fillRect/>
          </a:stretch>
        </p:blipFill>
        <p:spPr bwMode="auto">
          <a:xfrm>
            <a:off x="7285038" y="1841500"/>
            <a:ext cx="4032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320</Words>
  <Application>Microsoft Office PowerPoint</Application>
  <PresentationFormat>Произвольный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Arial</vt:lpstr>
      <vt:lpstr>Calibri Light</vt:lpstr>
      <vt:lpstr>Calibri</vt:lpstr>
      <vt:lpstr>Roboto Medium</vt:lpstr>
      <vt:lpstr>Roboto Light</vt:lpstr>
      <vt:lpstr>Wingdings</vt:lpstr>
      <vt:lpstr>Bebas Neue Bold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Автономная некоммерческая организация по профилактике вредных привычек «Наука и образование»</vt:lpstr>
      <vt:lpstr>Современная профилактика</vt:lpstr>
      <vt:lpstr>Современная профилактика</vt:lpstr>
      <vt:lpstr>Современная профилактика</vt:lpstr>
      <vt:lpstr>Современная профилактика</vt:lpstr>
      <vt:lpstr>Современная профилактика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Абдуллаева Карина Ровшановна</dc:creator>
  <cp:lastModifiedBy>Microsoft Office</cp:lastModifiedBy>
  <cp:revision>87</cp:revision>
  <dcterms:created xsi:type="dcterms:W3CDTF">2021-06-17T14:06:48Z</dcterms:created>
  <dcterms:modified xsi:type="dcterms:W3CDTF">2022-12-19T07:14:05Z</dcterms:modified>
</cp:coreProperties>
</file>