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59" r:id="rId6"/>
    <p:sldId id="265" r:id="rId7"/>
    <p:sldId id="266" r:id="rId8"/>
    <p:sldId id="260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3794"/>
    <a:srgbClr val="0025D8"/>
    <a:srgbClr val="47B6EE"/>
    <a:srgbClr val="3EA8D0"/>
    <a:srgbClr val="304761"/>
    <a:srgbClr val="3C7F88"/>
    <a:srgbClr val="FCA7DE"/>
    <a:srgbClr val="543480"/>
    <a:srgbClr val="FCA8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3" autoAdjust="0"/>
    <p:restoredTop sz="94660"/>
  </p:normalViewPr>
  <p:slideViewPr>
    <p:cSldViewPr snapToGrid="0">
      <p:cViewPr varScale="1">
        <p:scale>
          <a:sx n="77" d="100"/>
          <a:sy n="77" d="100"/>
        </p:scale>
        <p:origin x="73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0AD24E-921D-4CE3-85D6-235417EAA0FD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655C981A-C85B-4868-B3BC-1D1D3F49B00B}">
      <dgm:prSet phldrT="[Текст]"/>
      <dgm:spPr/>
      <dgm:t>
        <a:bodyPr/>
        <a:lstStyle/>
        <a:p>
          <a:r>
            <a:rPr lang="ru-RU" b="1" i="1" dirty="0" smtClean="0">
              <a:solidFill>
                <a:srgbClr val="0025D8"/>
              </a:solidFill>
            </a:rPr>
            <a:t>постоянные волонтеры, предоставляющие социальные услуги на регулярной основе</a:t>
          </a:r>
          <a:endParaRPr lang="ru-RU" b="1" i="1" dirty="0">
            <a:solidFill>
              <a:srgbClr val="0025D8"/>
            </a:solidFill>
          </a:endParaRPr>
        </a:p>
      </dgm:t>
    </dgm:pt>
    <dgm:pt modelId="{527D4CB6-E349-47DD-A6A8-CECCB1D0C1DE}" type="parTrans" cxnId="{6DF49425-30A0-4069-9F6D-C31642A6EC11}">
      <dgm:prSet/>
      <dgm:spPr/>
      <dgm:t>
        <a:bodyPr/>
        <a:lstStyle/>
        <a:p>
          <a:endParaRPr lang="ru-RU"/>
        </a:p>
      </dgm:t>
    </dgm:pt>
    <dgm:pt modelId="{EABEEEFB-3770-4331-9B63-5668E8BA55FA}" type="sibTrans" cxnId="{6DF49425-30A0-4069-9F6D-C31642A6EC11}">
      <dgm:prSet/>
      <dgm:spPr/>
      <dgm:t>
        <a:bodyPr/>
        <a:lstStyle/>
        <a:p>
          <a:endParaRPr lang="ru-RU"/>
        </a:p>
      </dgm:t>
    </dgm:pt>
    <dgm:pt modelId="{A17A75DE-977E-498B-9EEA-4B30F78ABF51}">
      <dgm:prSet phldrT="[Текст]"/>
      <dgm:spPr/>
      <dgm:t>
        <a:bodyPr/>
        <a:lstStyle/>
        <a:p>
          <a:r>
            <a:rPr lang="ru-RU" b="1" i="1" dirty="0" smtClean="0">
              <a:solidFill>
                <a:srgbClr val="EE3794"/>
              </a:solidFill>
            </a:rPr>
            <a:t>временные волонтеры</a:t>
          </a:r>
          <a:endParaRPr lang="ru-RU" b="1" i="1" dirty="0">
            <a:solidFill>
              <a:srgbClr val="EE3794"/>
            </a:solidFill>
          </a:endParaRPr>
        </a:p>
      </dgm:t>
    </dgm:pt>
    <dgm:pt modelId="{7427F4FA-6901-47FD-8A4E-2294CBE75620}" type="parTrans" cxnId="{B8D016EC-D0C0-4BD6-85D2-1CC2804BB7E3}">
      <dgm:prSet/>
      <dgm:spPr/>
      <dgm:t>
        <a:bodyPr/>
        <a:lstStyle/>
        <a:p>
          <a:endParaRPr lang="ru-RU"/>
        </a:p>
      </dgm:t>
    </dgm:pt>
    <dgm:pt modelId="{E8878D94-17B6-4888-87F3-8224F8FE2F8F}" type="sibTrans" cxnId="{B8D016EC-D0C0-4BD6-85D2-1CC2804BB7E3}">
      <dgm:prSet/>
      <dgm:spPr/>
      <dgm:t>
        <a:bodyPr/>
        <a:lstStyle/>
        <a:p>
          <a:endParaRPr lang="ru-RU"/>
        </a:p>
      </dgm:t>
    </dgm:pt>
    <dgm:pt modelId="{2B02AE07-25FA-4344-AB68-15ADF8F7EE5C}">
      <dgm:prSet phldrT="[Текст]"/>
      <dgm:spPr/>
      <dgm:t>
        <a:bodyPr/>
        <a:lstStyle/>
        <a:p>
          <a:r>
            <a:rPr lang="ru-RU" b="1" i="1" dirty="0" smtClean="0">
              <a:solidFill>
                <a:srgbClr val="47B6EE"/>
              </a:solidFill>
            </a:rPr>
            <a:t>волонтеры, участвующие в разовых мероприятиях </a:t>
          </a:r>
          <a:endParaRPr lang="ru-RU" b="1" i="1" dirty="0">
            <a:solidFill>
              <a:srgbClr val="47B6EE"/>
            </a:solidFill>
          </a:endParaRPr>
        </a:p>
      </dgm:t>
    </dgm:pt>
    <dgm:pt modelId="{0573541C-2EE5-4C51-9B1E-47E12C132B98}" type="parTrans" cxnId="{25546F72-6ED3-4450-96F5-976995245921}">
      <dgm:prSet/>
      <dgm:spPr/>
      <dgm:t>
        <a:bodyPr/>
        <a:lstStyle/>
        <a:p>
          <a:endParaRPr lang="ru-RU"/>
        </a:p>
      </dgm:t>
    </dgm:pt>
    <dgm:pt modelId="{F590F4B1-16B1-4C43-A5C7-5A3BDAAFEF57}" type="sibTrans" cxnId="{25546F72-6ED3-4450-96F5-976995245921}">
      <dgm:prSet/>
      <dgm:spPr/>
      <dgm:t>
        <a:bodyPr/>
        <a:lstStyle/>
        <a:p>
          <a:endParaRPr lang="ru-RU"/>
        </a:p>
      </dgm:t>
    </dgm:pt>
    <dgm:pt modelId="{A9A8A3BA-5A23-49B4-9942-F61936DF9AB5}" type="pres">
      <dgm:prSet presAssocID="{EE0AD24E-921D-4CE3-85D6-235417EAA0FD}" presName="compositeShape" presStyleCnt="0">
        <dgm:presLayoutVars>
          <dgm:dir/>
          <dgm:resizeHandles/>
        </dgm:presLayoutVars>
      </dgm:prSet>
      <dgm:spPr/>
    </dgm:pt>
    <dgm:pt modelId="{5C85A6C8-A7DB-47BC-9F9B-5E1CA481D76C}" type="pres">
      <dgm:prSet presAssocID="{EE0AD24E-921D-4CE3-85D6-235417EAA0FD}" presName="pyramid" presStyleLbl="node1" presStyleIdx="0" presStyleCnt="1" custScaleX="92649" custScaleY="86547"/>
      <dgm:spPr>
        <a:solidFill>
          <a:srgbClr val="EE3794"/>
        </a:solidFill>
      </dgm:spPr>
    </dgm:pt>
    <dgm:pt modelId="{4A6A0F3D-BE22-42A4-A846-1148D4914263}" type="pres">
      <dgm:prSet presAssocID="{EE0AD24E-921D-4CE3-85D6-235417EAA0FD}" presName="theList" presStyleCnt="0"/>
      <dgm:spPr/>
    </dgm:pt>
    <dgm:pt modelId="{E837205F-A4F4-445A-8BE6-E598C9C5B056}" type="pres">
      <dgm:prSet presAssocID="{655C981A-C85B-4868-B3BC-1D1D3F49B00B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793C7B-DDE6-4C06-B0BA-18B2D90547CE}" type="pres">
      <dgm:prSet presAssocID="{655C981A-C85B-4868-B3BC-1D1D3F49B00B}" presName="aSpace" presStyleCnt="0"/>
      <dgm:spPr/>
    </dgm:pt>
    <dgm:pt modelId="{C092FA01-D542-4CB3-8715-891874659D92}" type="pres">
      <dgm:prSet presAssocID="{A17A75DE-977E-498B-9EEA-4B30F78ABF51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04AC3A-3040-43B4-9265-B0AB0846A65A}" type="pres">
      <dgm:prSet presAssocID="{A17A75DE-977E-498B-9EEA-4B30F78ABF51}" presName="aSpace" presStyleCnt="0"/>
      <dgm:spPr/>
    </dgm:pt>
    <dgm:pt modelId="{2C4169C7-65D9-4824-B560-61DFE3C2BACD}" type="pres">
      <dgm:prSet presAssocID="{2B02AE07-25FA-4344-AB68-15ADF8F7EE5C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74E4A5-B43D-44E3-93DD-6D40EF37C95D}" type="pres">
      <dgm:prSet presAssocID="{2B02AE07-25FA-4344-AB68-15ADF8F7EE5C}" presName="aSpace" presStyleCnt="0"/>
      <dgm:spPr/>
    </dgm:pt>
  </dgm:ptLst>
  <dgm:cxnLst>
    <dgm:cxn modelId="{FEC66482-3A3B-4FED-9363-E675C58462C5}" type="presOf" srcId="{EE0AD24E-921D-4CE3-85D6-235417EAA0FD}" destId="{A9A8A3BA-5A23-49B4-9942-F61936DF9AB5}" srcOrd="0" destOrd="0" presId="urn:microsoft.com/office/officeart/2005/8/layout/pyramid2"/>
    <dgm:cxn modelId="{B33C9516-8BD0-4F51-8B08-190D6B68FD1D}" type="presOf" srcId="{655C981A-C85B-4868-B3BC-1D1D3F49B00B}" destId="{E837205F-A4F4-445A-8BE6-E598C9C5B056}" srcOrd="0" destOrd="0" presId="urn:microsoft.com/office/officeart/2005/8/layout/pyramid2"/>
    <dgm:cxn modelId="{28203BB5-99D4-44C3-B33B-FA14ADF39D66}" type="presOf" srcId="{2B02AE07-25FA-4344-AB68-15ADF8F7EE5C}" destId="{2C4169C7-65D9-4824-B560-61DFE3C2BACD}" srcOrd="0" destOrd="0" presId="urn:microsoft.com/office/officeart/2005/8/layout/pyramid2"/>
    <dgm:cxn modelId="{6DF49425-30A0-4069-9F6D-C31642A6EC11}" srcId="{EE0AD24E-921D-4CE3-85D6-235417EAA0FD}" destId="{655C981A-C85B-4868-B3BC-1D1D3F49B00B}" srcOrd="0" destOrd="0" parTransId="{527D4CB6-E349-47DD-A6A8-CECCB1D0C1DE}" sibTransId="{EABEEEFB-3770-4331-9B63-5668E8BA55FA}"/>
    <dgm:cxn modelId="{B8D016EC-D0C0-4BD6-85D2-1CC2804BB7E3}" srcId="{EE0AD24E-921D-4CE3-85D6-235417EAA0FD}" destId="{A17A75DE-977E-498B-9EEA-4B30F78ABF51}" srcOrd="1" destOrd="0" parTransId="{7427F4FA-6901-47FD-8A4E-2294CBE75620}" sibTransId="{E8878D94-17B6-4888-87F3-8224F8FE2F8F}"/>
    <dgm:cxn modelId="{E33F1E71-1F4E-4D09-A1B1-3A2D99BBD8C3}" type="presOf" srcId="{A17A75DE-977E-498B-9EEA-4B30F78ABF51}" destId="{C092FA01-D542-4CB3-8715-891874659D92}" srcOrd="0" destOrd="0" presId="urn:microsoft.com/office/officeart/2005/8/layout/pyramid2"/>
    <dgm:cxn modelId="{25546F72-6ED3-4450-96F5-976995245921}" srcId="{EE0AD24E-921D-4CE3-85D6-235417EAA0FD}" destId="{2B02AE07-25FA-4344-AB68-15ADF8F7EE5C}" srcOrd="2" destOrd="0" parTransId="{0573541C-2EE5-4C51-9B1E-47E12C132B98}" sibTransId="{F590F4B1-16B1-4C43-A5C7-5A3BDAAFEF57}"/>
    <dgm:cxn modelId="{7CCAF20C-3EBE-4D11-A0FF-10D9F78E43AE}" type="presParOf" srcId="{A9A8A3BA-5A23-49B4-9942-F61936DF9AB5}" destId="{5C85A6C8-A7DB-47BC-9F9B-5E1CA481D76C}" srcOrd="0" destOrd="0" presId="urn:microsoft.com/office/officeart/2005/8/layout/pyramid2"/>
    <dgm:cxn modelId="{3095060C-9575-41F7-BF58-99EA9809D03A}" type="presParOf" srcId="{A9A8A3BA-5A23-49B4-9942-F61936DF9AB5}" destId="{4A6A0F3D-BE22-42A4-A846-1148D4914263}" srcOrd="1" destOrd="0" presId="urn:microsoft.com/office/officeart/2005/8/layout/pyramid2"/>
    <dgm:cxn modelId="{1CD42A50-2CEB-4E51-B00D-118D159772E6}" type="presParOf" srcId="{4A6A0F3D-BE22-42A4-A846-1148D4914263}" destId="{E837205F-A4F4-445A-8BE6-E598C9C5B056}" srcOrd="0" destOrd="0" presId="urn:microsoft.com/office/officeart/2005/8/layout/pyramid2"/>
    <dgm:cxn modelId="{CF24584F-00D3-4AFE-BEA6-A7C414A7CBEB}" type="presParOf" srcId="{4A6A0F3D-BE22-42A4-A846-1148D4914263}" destId="{17793C7B-DDE6-4C06-B0BA-18B2D90547CE}" srcOrd="1" destOrd="0" presId="urn:microsoft.com/office/officeart/2005/8/layout/pyramid2"/>
    <dgm:cxn modelId="{26200EF3-04A4-49DB-A5A5-6141F1163484}" type="presParOf" srcId="{4A6A0F3D-BE22-42A4-A846-1148D4914263}" destId="{C092FA01-D542-4CB3-8715-891874659D92}" srcOrd="2" destOrd="0" presId="urn:microsoft.com/office/officeart/2005/8/layout/pyramid2"/>
    <dgm:cxn modelId="{3A2905A6-4F82-4CC5-B1A1-299E284E3AA1}" type="presParOf" srcId="{4A6A0F3D-BE22-42A4-A846-1148D4914263}" destId="{AB04AC3A-3040-43B4-9265-B0AB0846A65A}" srcOrd="3" destOrd="0" presId="urn:microsoft.com/office/officeart/2005/8/layout/pyramid2"/>
    <dgm:cxn modelId="{7FB3173D-8749-4B4D-978B-104BFCA09A23}" type="presParOf" srcId="{4A6A0F3D-BE22-42A4-A846-1148D4914263}" destId="{2C4169C7-65D9-4824-B560-61DFE3C2BACD}" srcOrd="4" destOrd="0" presId="urn:microsoft.com/office/officeart/2005/8/layout/pyramid2"/>
    <dgm:cxn modelId="{E9EECD90-06DD-48C6-AEF9-02051E641BF6}" type="presParOf" srcId="{4A6A0F3D-BE22-42A4-A846-1148D4914263}" destId="{AC74E4A5-B43D-44E3-93DD-6D40EF37C95D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DCCD47-1460-4580-8A40-7F1E82EE5DB1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D45EAE-14E2-42F2-9C81-1E342E7744DA}">
      <dgm:prSet phldrT="[Текст]"/>
      <dgm:spPr/>
      <dgm:t>
        <a:bodyPr/>
        <a:lstStyle/>
        <a:p>
          <a:r>
            <a:rPr lang="ru-RU" dirty="0" smtClean="0"/>
            <a:t>1 модель: Учреждения сами организуют волонтеров </a:t>
          </a:r>
          <a:endParaRPr lang="ru-RU" dirty="0"/>
        </a:p>
      </dgm:t>
    </dgm:pt>
    <dgm:pt modelId="{076F2CCE-B6F7-4987-8068-0D807A32A06A}" type="parTrans" cxnId="{65932E4F-FA5E-43FE-8ED4-CC754FA465B7}">
      <dgm:prSet/>
      <dgm:spPr/>
      <dgm:t>
        <a:bodyPr/>
        <a:lstStyle/>
        <a:p>
          <a:endParaRPr lang="ru-RU"/>
        </a:p>
      </dgm:t>
    </dgm:pt>
    <dgm:pt modelId="{89274671-D20C-4453-A7E5-986761D908B4}" type="sibTrans" cxnId="{65932E4F-FA5E-43FE-8ED4-CC754FA465B7}">
      <dgm:prSet/>
      <dgm:spPr/>
      <dgm:t>
        <a:bodyPr/>
        <a:lstStyle/>
        <a:p>
          <a:endParaRPr lang="ru-RU"/>
        </a:p>
      </dgm:t>
    </dgm:pt>
    <dgm:pt modelId="{EFDC0130-5E1F-457B-9DF3-01F16B8DD6DD}">
      <dgm:prSet phldrT="[Текст]"/>
      <dgm:spPr/>
      <dgm:t>
        <a:bodyPr/>
        <a:lstStyle/>
        <a:p>
          <a:r>
            <a:rPr lang="ru-RU" dirty="0" smtClean="0"/>
            <a:t>2 модель: Учреждения работают с учебными заведениями, которые организуют волонтеров</a:t>
          </a:r>
          <a:endParaRPr lang="ru-RU" dirty="0"/>
        </a:p>
      </dgm:t>
    </dgm:pt>
    <dgm:pt modelId="{C13F7547-45AC-4B0E-AC58-A4DD5A3EF0B3}" type="parTrans" cxnId="{8FC3645E-BB5B-410F-ACCD-1A42ADC902D3}">
      <dgm:prSet/>
      <dgm:spPr/>
      <dgm:t>
        <a:bodyPr/>
        <a:lstStyle/>
        <a:p>
          <a:endParaRPr lang="ru-RU"/>
        </a:p>
      </dgm:t>
    </dgm:pt>
    <dgm:pt modelId="{5710295E-EFF6-4970-A228-54CEC44831CE}" type="sibTrans" cxnId="{8FC3645E-BB5B-410F-ACCD-1A42ADC902D3}">
      <dgm:prSet/>
      <dgm:spPr/>
      <dgm:t>
        <a:bodyPr/>
        <a:lstStyle/>
        <a:p>
          <a:endParaRPr lang="ru-RU"/>
        </a:p>
      </dgm:t>
    </dgm:pt>
    <dgm:pt modelId="{23483C62-0B05-4C57-9F13-E80D50C80696}">
      <dgm:prSet phldrT="[Текст]"/>
      <dgm:spPr/>
      <dgm:t>
        <a:bodyPr/>
        <a:lstStyle/>
        <a:p>
          <a:r>
            <a:rPr lang="ru-RU" dirty="0" smtClean="0"/>
            <a:t>3 модель:</a:t>
          </a:r>
        </a:p>
        <a:p>
          <a:r>
            <a:rPr lang="ru-RU" dirty="0" smtClean="0"/>
            <a:t>Учреждения работают с НКО, которые организуют волонтеров</a:t>
          </a:r>
          <a:endParaRPr lang="ru-RU" dirty="0"/>
        </a:p>
      </dgm:t>
    </dgm:pt>
    <dgm:pt modelId="{1C561F4F-678B-4A18-9BBF-FE8DE23F2C3E}" type="parTrans" cxnId="{3B827510-5096-4B5F-8311-C984BDFCFD53}">
      <dgm:prSet/>
      <dgm:spPr/>
      <dgm:t>
        <a:bodyPr/>
        <a:lstStyle/>
        <a:p>
          <a:endParaRPr lang="ru-RU"/>
        </a:p>
      </dgm:t>
    </dgm:pt>
    <dgm:pt modelId="{C140B60F-41CF-4AD5-AB77-D92A371743D7}" type="sibTrans" cxnId="{3B827510-5096-4B5F-8311-C984BDFCFD53}">
      <dgm:prSet/>
      <dgm:spPr/>
      <dgm:t>
        <a:bodyPr/>
        <a:lstStyle/>
        <a:p>
          <a:endParaRPr lang="ru-RU"/>
        </a:p>
      </dgm:t>
    </dgm:pt>
    <dgm:pt modelId="{96068880-A73D-49DA-8FDA-AA4A85A6C580}">
      <dgm:prSet phldrT="[Текст]"/>
      <dgm:spPr/>
      <dgm:t>
        <a:bodyPr/>
        <a:lstStyle/>
        <a:p>
          <a:r>
            <a:rPr lang="ru-RU" dirty="0" smtClean="0"/>
            <a:t>4 модель: Учреждения работают с волонтерскими центрами </a:t>
          </a:r>
          <a:endParaRPr lang="ru-RU" dirty="0"/>
        </a:p>
      </dgm:t>
    </dgm:pt>
    <dgm:pt modelId="{E88BBB88-1CDC-4827-9058-54A2A165964E}" type="parTrans" cxnId="{22B57786-F0F4-489A-9134-2C3DEFE4AD65}">
      <dgm:prSet/>
      <dgm:spPr/>
      <dgm:t>
        <a:bodyPr/>
        <a:lstStyle/>
        <a:p>
          <a:endParaRPr lang="ru-RU"/>
        </a:p>
      </dgm:t>
    </dgm:pt>
    <dgm:pt modelId="{3DA4DDB2-F685-424A-A477-DC11262B68D4}" type="sibTrans" cxnId="{22B57786-F0F4-489A-9134-2C3DEFE4AD65}">
      <dgm:prSet/>
      <dgm:spPr/>
      <dgm:t>
        <a:bodyPr/>
        <a:lstStyle/>
        <a:p>
          <a:endParaRPr lang="ru-RU"/>
        </a:p>
      </dgm:t>
    </dgm:pt>
    <dgm:pt modelId="{9203FCB6-F9E3-4489-A7CF-798D8EA17AF6}" type="pres">
      <dgm:prSet presAssocID="{7EDCCD47-1460-4580-8A40-7F1E82EE5DB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CDCB27-2890-4EA2-A2AD-0093AD268EC1}" type="pres">
      <dgm:prSet presAssocID="{7EDCCD47-1460-4580-8A40-7F1E82EE5DB1}" presName="diamond" presStyleLbl="bgShp" presStyleIdx="0" presStyleCnt="1"/>
      <dgm:spPr/>
    </dgm:pt>
    <dgm:pt modelId="{8145AF65-1C1B-45CE-8DA5-B1AEA288478B}" type="pres">
      <dgm:prSet presAssocID="{7EDCCD47-1460-4580-8A40-7F1E82EE5DB1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F8C0D5-2FC6-4979-8C44-58343AF1BD96}" type="pres">
      <dgm:prSet presAssocID="{7EDCCD47-1460-4580-8A40-7F1E82EE5DB1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FC6DEE-25D4-4544-8D03-25D5957A54F0}" type="pres">
      <dgm:prSet presAssocID="{7EDCCD47-1460-4580-8A40-7F1E82EE5DB1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E21E73-5110-4F62-B553-54055FFF9C70}" type="pres">
      <dgm:prSet presAssocID="{7EDCCD47-1460-4580-8A40-7F1E82EE5DB1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7848F8-4F6B-4D7D-A95F-C65B33C85023}" type="presOf" srcId="{7EDCCD47-1460-4580-8A40-7F1E82EE5DB1}" destId="{9203FCB6-F9E3-4489-A7CF-798D8EA17AF6}" srcOrd="0" destOrd="0" presId="urn:microsoft.com/office/officeart/2005/8/layout/matrix3"/>
    <dgm:cxn modelId="{3B827510-5096-4B5F-8311-C984BDFCFD53}" srcId="{7EDCCD47-1460-4580-8A40-7F1E82EE5DB1}" destId="{23483C62-0B05-4C57-9F13-E80D50C80696}" srcOrd="2" destOrd="0" parTransId="{1C561F4F-678B-4A18-9BBF-FE8DE23F2C3E}" sibTransId="{C140B60F-41CF-4AD5-AB77-D92A371743D7}"/>
    <dgm:cxn modelId="{F39E79D1-8A46-47E2-876F-161E7D248197}" type="presOf" srcId="{4BD45EAE-14E2-42F2-9C81-1E342E7744DA}" destId="{8145AF65-1C1B-45CE-8DA5-B1AEA288478B}" srcOrd="0" destOrd="0" presId="urn:microsoft.com/office/officeart/2005/8/layout/matrix3"/>
    <dgm:cxn modelId="{65932E4F-FA5E-43FE-8ED4-CC754FA465B7}" srcId="{7EDCCD47-1460-4580-8A40-7F1E82EE5DB1}" destId="{4BD45EAE-14E2-42F2-9C81-1E342E7744DA}" srcOrd="0" destOrd="0" parTransId="{076F2CCE-B6F7-4987-8068-0D807A32A06A}" sibTransId="{89274671-D20C-4453-A7E5-986761D908B4}"/>
    <dgm:cxn modelId="{4C090EFD-7CBC-44C7-9E67-32FA4AFC8A67}" type="presOf" srcId="{23483C62-0B05-4C57-9F13-E80D50C80696}" destId="{E4FC6DEE-25D4-4544-8D03-25D5957A54F0}" srcOrd="0" destOrd="0" presId="urn:microsoft.com/office/officeart/2005/8/layout/matrix3"/>
    <dgm:cxn modelId="{22B57786-F0F4-489A-9134-2C3DEFE4AD65}" srcId="{7EDCCD47-1460-4580-8A40-7F1E82EE5DB1}" destId="{96068880-A73D-49DA-8FDA-AA4A85A6C580}" srcOrd="3" destOrd="0" parTransId="{E88BBB88-1CDC-4827-9058-54A2A165964E}" sibTransId="{3DA4DDB2-F685-424A-A477-DC11262B68D4}"/>
    <dgm:cxn modelId="{F845ED74-CB5F-4CA9-9E61-50F542A7C0AC}" type="presOf" srcId="{EFDC0130-5E1F-457B-9DF3-01F16B8DD6DD}" destId="{0BF8C0D5-2FC6-4979-8C44-58343AF1BD96}" srcOrd="0" destOrd="0" presId="urn:microsoft.com/office/officeart/2005/8/layout/matrix3"/>
    <dgm:cxn modelId="{8FC3645E-BB5B-410F-ACCD-1A42ADC902D3}" srcId="{7EDCCD47-1460-4580-8A40-7F1E82EE5DB1}" destId="{EFDC0130-5E1F-457B-9DF3-01F16B8DD6DD}" srcOrd="1" destOrd="0" parTransId="{C13F7547-45AC-4B0E-AC58-A4DD5A3EF0B3}" sibTransId="{5710295E-EFF6-4970-A228-54CEC44831CE}"/>
    <dgm:cxn modelId="{63B9E6A4-BF3E-479F-88D0-56835C8ED711}" type="presOf" srcId="{96068880-A73D-49DA-8FDA-AA4A85A6C580}" destId="{87E21E73-5110-4F62-B553-54055FFF9C70}" srcOrd="0" destOrd="0" presId="urn:microsoft.com/office/officeart/2005/8/layout/matrix3"/>
    <dgm:cxn modelId="{DDDC843F-2FE4-47B7-98C6-0098794F341E}" type="presParOf" srcId="{9203FCB6-F9E3-4489-A7CF-798D8EA17AF6}" destId="{D2CDCB27-2890-4EA2-A2AD-0093AD268EC1}" srcOrd="0" destOrd="0" presId="urn:microsoft.com/office/officeart/2005/8/layout/matrix3"/>
    <dgm:cxn modelId="{BB2042CF-A7D2-45FE-ABC9-28E5FB659909}" type="presParOf" srcId="{9203FCB6-F9E3-4489-A7CF-798D8EA17AF6}" destId="{8145AF65-1C1B-45CE-8DA5-B1AEA288478B}" srcOrd="1" destOrd="0" presId="urn:microsoft.com/office/officeart/2005/8/layout/matrix3"/>
    <dgm:cxn modelId="{8FAB71DA-2EF2-48DB-BDED-FE608EE09543}" type="presParOf" srcId="{9203FCB6-F9E3-4489-A7CF-798D8EA17AF6}" destId="{0BF8C0D5-2FC6-4979-8C44-58343AF1BD96}" srcOrd="2" destOrd="0" presId="urn:microsoft.com/office/officeart/2005/8/layout/matrix3"/>
    <dgm:cxn modelId="{50BA0254-B09C-43B3-AD22-008D1F25B7E7}" type="presParOf" srcId="{9203FCB6-F9E3-4489-A7CF-798D8EA17AF6}" destId="{E4FC6DEE-25D4-4544-8D03-25D5957A54F0}" srcOrd="3" destOrd="0" presId="urn:microsoft.com/office/officeart/2005/8/layout/matrix3"/>
    <dgm:cxn modelId="{B335838C-C17B-47C2-94EE-4BCE39F79F6F}" type="presParOf" srcId="{9203FCB6-F9E3-4489-A7CF-798D8EA17AF6}" destId="{87E21E73-5110-4F62-B553-54055FFF9C7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AF6520-3063-4CAF-B412-82EFEEEBB796}" type="doc">
      <dgm:prSet loTypeId="urn:microsoft.com/office/officeart/2005/8/layout/vProcess5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35BA2F5F-6C22-4E81-8C31-897667233C66}">
      <dgm:prSet phldrT="[Текст]" custT="1"/>
      <dgm:spPr/>
      <dgm:t>
        <a:bodyPr/>
        <a:lstStyle/>
        <a:p>
          <a:r>
            <a:rPr lang="ru-RU" sz="1600" b="1" i="1" dirty="0" smtClean="0"/>
            <a:t>Прежде чем искать волонтеров, убедитесь, что они вам действительно нужны</a:t>
          </a:r>
          <a:endParaRPr lang="ru-RU" sz="1600" b="1" i="1" dirty="0"/>
        </a:p>
      </dgm:t>
    </dgm:pt>
    <dgm:pt modelId="{48E48DCC-BDDE-4228-8B29-451C2E0378B0}" type="parTrans" cxnId="{4294B4C1-05E4-4BCE-819A-E4AC1F3BD2B1}">
      <dgm:prSet/>
      <dgm:spPr/>
      <dgm:t>
        <a:bodyPr/>
        <a:lstStyle/>
        <a:p>
          <a:endParaRPr lang="ru-RU"/>
        </a:p>
      </dgm:t>
    </dgm:pt>
    <dgm:pt modelId="{0C84A504-7B34-4DB4-B370-C8B4628AB3E2}" type="sibTrans" cxnId="{4294B4C1-05E4-4BCE-819A-E4AC1F3BD2B1}">
      <dgm:prSet/>
      <dgm:spPr/>
      <dgm:t>
        <a:bodyPr/>
        <a:lstStyle/>
        <a:p>
          <a:endParaRPr lang="ru-RU"/>
        </a:p>
      </dgm:t>
    </dgm:pt>
    <dgm:pt modelId="{1D376D8D-8B7E-4E9F-A341-E80DA707A16A}">
      <dgm:prSet phldrT="[Текст]" custT="1"/>
      <dgm:spPr/>
      <dgm:t>
        <a:bodyPr/>
        <a:lstStyle/>
        <a:p>
          <a:r>
            <a:rPr lang="ru-RU" sz="1600" b="1" i="1" dirty="0" smtClean="0"/>
            <a:t>Распространяя информацию о вашей деятельности, сосредоточьтесь на своей миссии, а не на самом учреждении. </a:t>
          </a:r>
          <a:endParaRPr lang="ru-RU" sz="1600" b="1" i="1" dirty="0"/>
        </a:p>
      </dgm:t>
    </dgm:pt>
    <dgm:pt modelId="{809CE582-DF1B-4FFA-A4AB-170E7EC66A67}" type="parTrans" cxnId="{40DF3074-1D99-4516-B7BC-09E858495724}">
      <dgm:prSet/>
      <dgm:spPr/>
      <dgm:t>
        <a:bodyPr/>
        <a:lstStyle/>
        <a:p>
          <a:endParaRPr lang="ru-RU"/>
        </a:p>
      </dgm:t>
    </dgm:pt>
    <dgm:pt modelId="{AB2576E2-2C02-48F5-882E-7AB0AEBF4E63}" type="sibTrans" cxnId="{40DF3074-1D99-4516-B7BC-09E858495724}">
      <dgm:prSet/>
      <dgm:spPr/>
      <dgm:t>
        <a:bodyPr/>
        <a:lstStyle/>
        <a:p>
          <a:endParaRPr lang="ru-RU"/>
        </a:p>
      </dgm:t>
    </dgm:pt>
    <dgm:pt modelId="{A14139CD-AA81-472D-9D84-23D540A7548F}">
      <dgm:prSet phldrT="[Текст]" custT="1"/>
      <dgm:spPr/>
      <dgm:t>
        <a:bodyPr/>
        <a:lstStyle/>
        <a:p>
          <a:r>
            <a:rPr lang="ru-RU" sz="1400" b="1" i="1" dirty="0" smtClean="0"/>
            <a:t>Тиражируйте, что стало возможным благодаря поддержке волонтеров, и делитесь историями людей, которые получили помощь от добровольных помощников, о том, как изменилась их жизнь в дальнейшем. </a:t>
          </a:r>
          <a:endParaRPr lang="ru-RU" sz="1400" b="1" i="1" dirty="0"/>
        </a:p>
      </dgm:t>
    </dgm:pt>
    <dgm:pt modelId="{2F94BEDA-D9E2-46BA-B045-4EB53CB5E053}" type="parTrans" cxnId="{9D730A07-AD65-408D-A8B6-8348442C9086}">
      <dgm:prSet/>
      <dgm:spPr/>
      <dgm:t>
        <a:bodyPr/>
        <a:lstStyle/>
        <a:p>
          <a:endParaRPr lang="ru-RU"/>
        </a:p>
      </dgm:t>
    </dgm:pt>
    <dgm:pt modelId="{C9CAE801-B36C-4608-8CBA-F8A49329BAEA}" type="sibTrans" cxnId="{9D730A07-AD65-408D-A8B6-8348442C9086}">
      <dgm:prSet/>
      <dgm:spPr/>
      <dgm:t>
        <a:bodyPr/>
        <a:lstStyle/>
        <a:p>
          <a:endParaRPr lang="ru-RU"/>
        </a:p>
      </dgm:t>
    </dgm:pt>
    <dgm:pt modelId="{A87649FF-2A95-4D7A-8C5A-822129857AEC}">
      <dgm:prSet phldrT="[Текст]" custT="1"/>
      <dgm:spPr/>
      <dgm:t>
        <a:bodyPr/>
        <a:lstStyle/>
        <a:p>
          <a:r>
            <a:rPr lang="ru-RU" sz="1600" b="1" i="1" dirty="0" smtClean="0"/>
            <a:t>Поддерживая частое и открытое общение, вы не только привлечете новых людей к своей организации, но и сохраните высокий уровень мотивации и энтузиазма со стороны ваших действующих волонтеров</a:t>
          </a:r>
          <a:endParaRPr lang="ru-RU" sz="1600" b="1" i="1" dirty="0"/>
        </a:p>
      </dgm:t>
    </dgm:pt>
    <dgm:pt modelId="{D59CA40C-AF38-4120-9BA4-25028132CD5C}" type="parTrans" cxnId="{B2F34D97-4606-4784-9645-52C02F8CE0E8}">
      <dgm:prSet/>
      <dgm:spPr/>
      <dgm:t>
        <a:bodyPr/>
        <a:lstStyle/>
        <a:p>
          <a:endParaRPr lang="ru-RU"/>
        </a:p>
      </dgm:t>
    </dgm:pt>
    <dgm:pt modelId="{DEE07FDE-98D6-4469-9DE4-1E62B0A9E029}" type="sibTrans" cxnId="{B2F34D97-4606-4784-9645-52C02F8CE0E8}">
      <dgm:prSet/>
      <dgm:spPr/>
      <dgm:t>
        <a:bodyPr/>
        <a:lstStyle/>
        <a:p>
          <a:endParaRPr lang="ru-RU"/>
        </a:p>
      </dgm:t>
    </dgm:pt>
    <dgm:pt modelId="{5EF671E0-0561-42B2-A60F-15CB2B784056}" type="pres">
      <dgm:prSet presAssocID="{22AF6520-3063-4CAF-B412-82EFEEEBB79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76845F-ED83-46C0-9C1B-ADEF11D832A3}" type="pres">
      <dgm:prSet presAssocID="{22AF6520-3063-4CAF-B412-82EFEEEBB796}" presName="dummyMaxCanvas" presStyleCnt="0">
        <dgm:presLayoutVars/>
      </dgm:prSet>
      <dgm:spPr/>
    </dgm:pt>
    <dgm:pt modelId="{FF4970F5-F506-4A7F-BBBC-FAFD3B4C0087}" type="pres">
      <dgm:prSet presAssocID="{22AF6520-3063-4CAF-B412-82EFEEEBB796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4E7E4C-922C-4AFA-851E-F18FA9FF49B6}" type="pres">
      <dgm:prSet presAssocID="{22AF6520-3063-4CAF-B412-82EFEEEBB796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66E152-C197-4771-AE84-E79B4F23388F}" type="pres">
      <dgm:prSet presAssocID="{22AF6520-3063-4CAF-B412-82EFEEEBB796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9DAA7A-3FF5-4EE1-80AE-A86C96B7CDBA}" type="pres">
      <dgm:prSet presAssocID="{22AF6520-3063-4CAF-B412-82EFEEEBB796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615107-3392-4332-9BB9-37431EF2E1AC}" type="pres">
      <dgm:prSet presAssocID="{22AF6520-3063-4CAF-B412-82EFEEEBB796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7A6131-B856-438C-984F-6E6E77B36E42}" type="pres">
      <dgm:prSet presAssocID="{22AF6520-3063-4CAF-B412-82EFEEEBB796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230461-E069-40FA-A6F7-77AC0923BCC2}" type="pres">
      <dgm:prSet presAssocID="{22AF6520-3063-4CAF-B412-82EFEEEBB796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E73882-4977-43DF-B443-87E359714725}" type="pres">
      <dgm:prSet presAssocID="{22AF6520-3063-4CAF-B412-82EFEEEBB796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BAB7DB-F889-4CAA-9F39-420E490C6F4C}" type="pres">
      <dgm:prSet presAssocID="{22AF6520-3063-4CAF-B412-82EFEEEBB796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55E7E2-4284-4DF0-B07B-1C46C461DB75}" type="pres">
      <dgm:prSet presAssocID="{22AF6520-3063-4CAF-B412-82EFEEEBB796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5D2062-AF0F-4D8A-B2EA-FD7E6FB66967}" type="pres">
      <dgm:prSet presAssocID="{22AF6520-3063-4CAF-B412-82EFEEEBB796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DCD751-D71D-4137-B2A4-BE44E070C28A}" type="presOf" srcId="{35BA2F5F-6C22-4E81-8C31-897667233C66}" destId="{FBE73882-4977-43DF-B443-87E359714725}" srcOrd="1" destOrd="0" presId="urn:microsoft.com/office/officeart/2005/8/layout/vProcess5"/>
    <dgm:cxn modelId="{9D730A07-AD65-408D-A8B6-8348442C9086}" srcId="{22AF6520-3063-4CAF-B412-82EFEEEBB796}" destId="{A14139CD-AA81-472D-9D84-23D540A7548F}" srcOrd="2" destOrd="0" parTransId="{2F94BEDA-D9E2-46BA-B045-4EB53CB5E053}" sibTransId="{C9CAE801-B36C-4608-8CBA-F8A49329BAEA}"/>
    <dgm:cxn modelId="{38960B08-8D88-468C-ABBD-6ABC54418611}" type="presOf" srcId="{C9CAE801-B36C-4608-8CBA-F8A49329BAEA}" destId="{8F230461-E069-40FA-A6F7-77AC0923BCC2}" srcOrd="0" destOrd="0" presId="urn:microsoft.com/office/officeart/2005/8/layout/vProcess5"/>
    <dgm:cxn modelId="{2C1AF3E3-1EA2-4189-BF1C-5C1852FBBA57}" type="presOf" srcId="{A14139CD-AA81-472D-9D84-23D540A7548F}" destId="{B655E7E2-4284-4DF0-B07B-1C46C461DB75}" srcOrd="1" destOrd="0" presId="urn:microsoft.com/office/officeart/2005/8/layout/vProcess5"/>
    <dgm:cxn modelId="{13287BCC-07BF-442B-A989-3F5D4FECA7DD}" type="presOf" srcId="{A87649FF-2A95-4D7A-8C5A-822129857AEC}" destId="{BB9DAA7A-3FF5-4EE1-80AE-A86C96B7CDBA}" srcOrd="0" destOrd="0" presId="urn:microsoft.com/office/officeart/2005/8/layout/vProcess5"/>
    <dgm:cxn modelId="{9BD5AF13-1BD8-42B9-9719-F64E0F1ED96E}" type="presOf" srcId="{A87649FF-2A95-4D7A-8C5A-822129857AEC}" destId="{045D2062-AF0F-4D8A-B2EA-FD7E6FB66967}" srcOrd="1" destOrd="0" presId="urn:microsoft.com/office/officeart/2005/8/layout/vProcess5"/>
    <dgm:cxn modelId="{40DF3074-1D99-4516-B7BC-09E858495724}" srcId="{22AF6520-3063-4CAF-B412-82EFEEEBB796}" destId="{1D376D8D-8B7E-4E9F-A341-E80DA707A16A}" srcOrd="1" destOrd="0" parTransId="{809CE582-DF1B-4FFA-A4AB-170E7EC66A67}" sibTransId="{AB2576E2-2C02-48F5-882E-7AB0AEBF4E63}"/>
    <dgm:cxn modelId="{897B81BC-BB75-4A96-A6E6-437926C547E3}" type="presOf" srcId="{1D376D8D-8B7E-4E9F-A341-E80DA707A16A}" destId="{8EBAB7DB-F889-4CAA-9F39-420E490C6F4C}" srcOrd="1" destOrd="0" presId="urn:microsoft.com/office/officeart/2005/8/layout/vProcess5"/>
    <dgm:cxn modelId="{B2F34D97-4606-4784-9645-52C02F8CE0E8}" srcId="{22AF6520-3063-4CAF-B412-82EFEEEBB796}" destId="{A87649FF-2A95-4D7A-8C5A-822129857AEC}" srcOrd="3" destOrd="0" parTransId="{D59CA40C-AF38-4120-9BA4-25028132CD5C}" sibTransId="{DEE07FDE-98D6-4469-9DE4-1E62B0A9E029}"/>
    <dgm:cxn modelId="{14AFBB99-280A-475A-BA52-FA7789F20AE9}" type="presOf" srcId="{1D376D8D-8B7E-4E9F-A341-E80DA707A16A}" destId="{0E4E7E4C-922C-4AFA-851E-F18FA9FF49B6}" srcOrd="0" destOrd="0" presId="urn:microsoft.com/office/officeart/2005/8/layout/vProcess5"/>
    <dgm:cxn modelId="{27EA1424-EC96-4FF5-9519-B22FA6354852}" type="presOf" srcId="{A14139CD-AA81-472D-9D84-23D540A7548F}" destId="{2666E152-C197-4771-AE84-E79B4F23388F}" srcOrd="0" destOrd="0" presId="urn:microsoft.com/office/officeart/2005/8/layout/vProcess5"/>
    <dgm:cxn modelId="{DC438669-D671-4B54-97BF-F60F1D62F93F}" type="presOf" srcId="{22AF6520-3063-4CAF-B412-82EFEEEBB796}" destId="{5EF671E0-0561-42B2-A60F-15CB2B784056}" srcOrd="0" destOrd="0" presId="urn:microsoft.com/office/officeart/2005/8/layout/vProcess5"/>
    <dgm:cxn modelId="{4294B4C1-05E4-4BCE-819A-E4AC1F3BD2B1}" srcId="{22AF6520-3063-4CAF-B412-82EFEEEBB796}" destId="{35BA2F5F-6C22-4E81-8C31-897667233C66}" srcOrd="0" destOrd="0" parTransId="{48E48DCC-BDDE-4228-8B29-451C2E0378B0}" sibTransId="{0C84A504-7B34-4DB4-B370-C8B4628AB3E2}"/>
    <dgm:cxn modelId="{639F4846-46DD-4AB9-99F4-5D7E90C82366}" type="presOf" srcId="{0C84A504-7B34-4DB4-B370-C8B4628AB3E2}" destId="{C6615107-3392-4332-9BB9-37431EF2E1AC}" srcOrd="0" destOrd="0" presId="urn:microsoft.com/office/officeart/2005/8/layout/vProcess5"/>
    <dgm:cxn modelId="{4EE95E7F-C0E8-4F5D-8A07-9DFD573DDBB0}" type="presOf" srcId="{AB2576E2-2C02-48F5-882E-7AB0AEBF4E63}" destId="{667A6131-B856-438C-984F-6E6E77B36E42}" srcOrd="0" destOrd="0" presId="urn:microsoft.com/office/officeart/2005/8/layout/vProcess5"/>
    <dgm:cxn modelId="{E9B66A5B-1563-459F-B2CB-F456AC51957F}" type="presOf" srcId="{35BA2F5F-6C22-4E81-8C31-897667233C66}" destId="{FF4970F5-F506-4A7F-BBBC-FAFD3B4C0087}" srcOrd="0" destOrd="0" presId="urn:microsoft.com/office/officeart/2005/8/layout/vProcess5"/>
    <dgm:cxn modelId="{861A944A-E969-4C1F-BA78-54F1FEA894FB}" type="presParOf" srcId="{5EF671E0-0561-42B2-A60F-15CB2B784056}" destId="{0976845F-ED83-46C0-9C1B-ADEF11D832A3}" srcOrd="0" destOrd="0" presId="urn:microsoft.com/office/officeart/2005/8/layout/vProcess5"/>
    <dgm:cxn modelId="{744B0D74-E610-4512-B961-0EC25FCEF52E}" type="presParOf" srcId="{5EF671E0-0561-42B2-A60F-15CB2B784056}" destId="{FF4970F5-F506-4A7F-BBBC-FAFD3B4C0087}" srcOrd="1" destOrd="0" presId="urn:microsoft.com/office/officeart/2005/8/layout/vProcess5"/>
    <dgm:cxn modelId="{05273A3C-1C4B-4691-844B-6E11D66B7668}" type="presParOf" srcId="{5EF671E0-0561-42B2-A60F-15CB2B784056}" destId="{0E4E7E4C-922C-4AFA-851E-F18FA9FF49B6}" srcOrd="2" destOrd="0" presId="urn:microsoft.com/office/officeart/2005/8/layout/vProcess5"/>
    <dgm:cxn modelId="{2F52AF71-C907-44BC-8207-C3D8D9695487}" type="presParOf" srcId="{5EF671E0-0561-42B2-A60F-15CB2B784056}" destId="{2666E152-C197-4771-AE84-E79B4F23388F}" srcOrd="3" destOrd="0" presId="urn:microsoft.com/office/officeart/2005/8/layout/vProcess5"/>
    <dgm:cxn modelId="{E04B88B9-9854-446B-A469-27D9CC7A792D}" type="presParOf" srcId="{5EF671E0-0561-42B2-A60F-15CB2B784056}" destId="{BB9DAA7A-3FF5-4EE1-80AE-A86C96B7CDBA}" srcOrd="4" destOrd="0" presId="urn:microsoft.com/office/officeart/2005/8/layout/vProcess5"/>
    <dgm:cxn modelId="{A9FCFC2F-D569-4632-8DF1-955B59EBDDEB}" type="presParOf" srcId="{5EF671E0-0561-42B2-A60F-15CB2B784056}" destId="{C6615107-3392-4332-9BB9-37431EF2E1AC}" srcOrd="5" destOrd="0" presId="urn:microsoft.com/office/officeart/2005/8/layout/vProcess5"/>
    <dgm:cxn modelId="{6962C68D-B245-42E1-8A00-A5F35F190823}" type="presParOf" srcId="{5EF671E0-0561-42B2-A60F-15CB2B784056}" destId="{667A6131-B856-438C-984F-6E6E77B36E42}" srcOrd="6" destOrd="0" presId="urn:microsoft.com/office/officeart/2005/8/layout/vProcess5"/>
    <dgm:cxn modelId="{8CA6D402-F554-49F1-98C3-B38E25A1D77F}" type="presParOf" srcId="{5EF671E0-0561-42B2-A60F-15CB2B784056}" destId="{8F230461-E069-40FA-A6F7-77AC0923BCC2}" srcOrd="7" destOrd="0" presId="urn:microsoft.com/office/officeart/2005/8/layout/vProcess5"/>
    <dgm:cxn modelId="{FE05889C-1C2F-4C31-85D3-8A4F1E1CFD37}" type="presParOf" srcId="{5EF671E0-0561-42B2-A60F-15CB2B784056}" destId="{FBE73882-4977-43DF-B443-87E359714725}" srcOrd="8" destOrd="0" presId="urn:microsoft.com/office/officeart/2005/8/layout/vProcess5"/>
    <dgm:cxn modelId="{99DE062E-98A1-4B31-8D30-767C79238C08}" type="presParOf" srcId="{5EF671E0-0561-42B2-A60F-15CB2B784056}" destId="{8EBAB7DB-F889-4CAA-9F39-420E490C6F4C}" srcOrd="9" destOrd="0" presId="urn:microsoft.com/office/officeart/2005/8/layout/vProcess5"/>
    <dgm:cxn modelId="{2C4C29C1-FF45-4DE2-8B49-677611E30195}" type="presParOf" srcId="{5EF671E0-0561-42B2-A60F-15CB2B784056}" destId="{B655E7E2-4284-4DF0-B07B-1C46C461DB75}" srcOrd="10" destOrd="0" presId="urn:microsoft.com/office/officeart/2005/8/layout/vProcess5"/>
    <dgm:cxn modelId="{D3FDB890-F741-4BB9-9E7A-B3BFDA254123}" type="presParOf" srcId="{5EF671E0-0561-42B2-A60F-15CB2B784056}" destId="{045D2062-AF0F-4D8A-B2EA-FD7E6FB6696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7E47A1-363E-49A2-AEEA-33D582908D1C}" type="doc">
      <dgm:prSet loTypeId="urn:microsoft.com/office/officeart/2005/8/layout/vProcess5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795B0F60-3EF0-4602-B703-48717707BBA7}">
      <dgm:prSet phldrT="[Текст]" custT="1"/>
      <dgm:spPr/>
      <dgm:t>
        <a:bodyPr/>
        <a:lstStyle/>
        <a:p>
          <a:r>
            <a:rPr lang="ru-RU" sz="1600" b="1" i="1" dirty="0" smtClean="0"/>
            <a:t>Не стоит недооценивать силу социальных сетей! </a:t>
          </a:r>
          <a:endParaRPr lang="ru-RU" sz="1600" b="1" i="1" dirty="0"/>
        </a:p>
      </dgm:t>
    </dgm:pt>
    <dgm:pt modelId="{9FA0F22A-93C5-4F55-B392-457733BAD1D3}" type="parTrans" cxnId="{FC4A22F2-E7A9-4C84-8493-8D5E36ACD87F}">
      <dgm:prSet/>
      <dgm:spPr/>
      <dgm:t>
        <a:bodyPr/>
        <a:lstStyle/>
        <a:p>
          <a:endParaRPr lang="ru-RU"/>
        </a:p>
      </dgm:t>
    </dgm:pt>
    <dgm:pt modelId="{4D63D35C-B3B4-4E18-9F54-F1A8EC6312A6}" type="sibTrans" cxnId="{FC4A22F2-E7A9-4C84-8493-8D5E36ACD87F}">
      <dgm:prSet/>
      <dgm:spPr/>
      <dgm:t>
        <a:bodyPr/>
        <a:lstStyle/>
        <a:p>
          <a:endParaRPr lang="ru-RU"/>
        </a:p>
      </dgm:t>
    </dgm:pt>
    <dgm:pt modelId="{92DED92C-344C-49B9-BCA1-4A384FDAC4E1}">
      <dgm:prSet phldrT="[Текст]" custT="1"/>
      <dgm:spPr/>
      <dgm:t>
        <a:bodyPr/>
        <a:lstStyle/>
        <a:p>
          <a:r>
            <a:rPr lang="ru-RU" sz="1600" b="1" i="1" dirty="0" smtClean="0"/>
            <a:t>Организовывайте мероприятия, во время которых вы можете распространять листовки и другие привлекательные материалы о вашей организации. </a:t>
          </a:r>
          <a:endParaRPr lang="ru-RU" sz="1600" b="1" i="1" dirty="0"/>
        </a:p>
      </dgm:t>
    </dgm:pt>
    <dgm:pt modelId="{C04DBD97-2C78-4FA9-B033-BDC1587CF506}" type="parTrans" cxnId="{9903ED91-93E3-4AD2-B531-A025F2620811}">
      <dgm:prSet/>
      <dgm:spPr/>
      <dgm:t>
        <a:bodyPr/>
        <a:lstStyle/>
        <a:p>
          <a:endParaRPr lang="ru-RU"/>
        </a:p>
      </dgm:t>
    </dgm:pt>
    <dgm:pt modelId="{93C1EA86-2DD8-4D8D-8548-70293D8E3AB7}" type="sibTrans" cxnId="{9903ED91-93E3-4AD2-B531-A025F2620811}">
      <dgm:prSet/>
      <dgm:spPr/>
      <dgm:t>
        <a:bodyPr/>
        <a:lstStyle/>
        <a:p>
          <a:endParaRPr lang="ru-RU"/>
        </a:p>
      </dgm:t>
    </dgm:pt>
    <dgm:pt modelId="{7B53687D-07BA-4217-8E60-60560E49CAAB}">
      <dgm:prSet phldrT="[Текст]" custT="1"/>
      <dgm:spPr/>
      <dgm:t>
        <a:bodyPr/>
        <a:lstStyle/>
        <a:p>
          <a:r>
            <a:rPr lang="ru-RU" sz="1600" b="1" i="1" dirty="0" smtClean="0"/>
            <a:t>Обязательно сотрудничайте с университетами и колледжами</a:t>
          </a:r>
          <a:endParaRPr lang="ru-RU" sz="1600" b="1" i="1" dirty="0"/>
        </a:p>
      </dgm:t>
    </dgm:pt>
    <dgm:pt modelId="{A61C0EEB-2D16-47EC-947F-94BFC5735301}" type="parTrans" cxnId="{BD280DE2-54C3-4FCB-B699-89A8729C4DAB}">
      <dgm:prSet/>
      <dgm:spPr/>
      <dgm:t>
        <a:bodyPr/>
        <a:lstStyle/>
        <a:p>
          <a:endParaRPr lang="ru-RU"/>
        </a:p>
      </dgm:t>
    </dgm:pt>
    <dgm:pt modelId="{779A29EB-3986-4F97-BB4F-8290941280B0}" type="sibTrans" cxnId="{BD280DE2-54C3-4FCB-B699-89A8729C4DAB}">
      <dgm:prSet/>
      <dgm:spPr/>
      <dgm:t>
        <a:bodyPr/>
        <a:lstStyle/>
        <a:p>
          <a:endParaRPr lang="ru-RU"/>
        </a:p>
      </dgm:t>
    </dgm:pt>
    <dgm:pt modelId="{1E422227-1994-412F-B160-2ACADCF89A02}">
      <dgm:prSet phldrT="[Текст]" custT="1"/>
      <dgm:spPr/>
      <dgm:t>
        <a:bodyPr/>
        <a:lstStyle/>
        <a:p>
          <a:r>
            <a:rPr lang="ru-RU" sz="1600" b="1" i="1" dirty="0" smtClean="0"/>
            <a:t>Чтобы привлечь волонтеров в вашу организацию, необходимо сделать ваше сообщение простым, доступным и понятным. </a:t>
          </a:r>
          <a:endParaRPr lang="ru-RU" sz="1600" b="1" i="1" dirty="0"/>
        </a:p>
      </dgm:t>
    </dgm:pt>
    <dgm:pt modelId="{68C139CB-F974-4022-9045-537A3B5FEC6F}" type="parTrans" cxnId="{70A5E39E-0E0E-4E58-BB27-EF93E56F9DE4}">
      <dgm:prSet/>
      <dgm:spPr/>
      <dgm:t>
        <a:bodyPr/>
        <a:lstStyle/>
        <a:p>
          <a:endParaRPr lang="ru-RU"/>
        </a:p>
      </dgm:t>
    </dgm:pt>
    <dgm:pt modelId="{D3EC2491-2BDD-48EB-A84B-7CB82FD566C7}" type="sibTrans" cxnId="{70A5E39E-0E0E-4E58-BB27-EF93E56F9DE4}">
      <dgm:prSet/>
      <dgm:spPr/>
      <dgm:t>
        <a:bodyPr/>
        <a:lstStyle/>
        <a:p>
          <a:endParaRPr lang="ru-RU"/>
        </a:p>
      </dgm:t>
    </dgm:pt>
    <dgm:pt modelId="{B328B6F0-4E97-4221-972E-426240851BDE}">
      <dgm:prSet phldrT="[Текст]" custT="1"/>
      <dgm:spPr/>
      <dgm:t>
        <a:bodyPr/>
        <a:lstStyle/>
        <a:p>
          <a:r>
            <a:rPr lang="ru-RU" sz="1600" b="1" i="1" dirty="0" smtClean="0"/>
            <a:t>Размещайте волонтерские вакансии по возможности на различных информационных ресурсах</a:t>
          </a:r>
          <a:endParaRPr lang="ru-RU" sz="1600" b="1" i="1" dirty="0"/>
        </a:p>
      </dgm:t>
    </dgm:pt>
    <dgm:pt modelId="{E1A1D2A2-CBAA-4388-B7DA-2E4BFA079357}" type="parTrans" cxnId="{4D19817E-9515-4D2D-9DB2-59333B96DC0C}">
      <dgm:prSet/>
      <dgm:spPr/>
      <dgm:t>
        <a:bodyPr/>
        <a:lstStyle/>
        <a:p>
          <a:endParaRPr lang="ru-RU"/>
        </a:p>
      </dgm:t>
    </dgm:pt>
    <dgm:pt modelId="{2CE53A81-0154-4C9D-9B8B-5672E71AC0B5}" type="sibTrans" cxnId="{4D19817E-9515-4D2D-9DB2-59333B96DC0C}">
      <dgm:prSet/>
      <dgm:spPr/>
      <dgm:t>
        <a:bodyPr/>
        <a:lstStyle/>
        <a:p>
          <a:endParaRPr lang="ru-RU"/>
        </a:p>
      </dgm:t>
    </dgm:pt>
    <dgm:pt modelId="{84B30810-DD3D-4814-953D-A9AF8EAE8709}" type="pres">
      <dgm:prSet presAssocID="{C17E47A1-363E-49A2-AEEA-33D582908D1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E7FBAB-5627-4A3B-9F80-6A18C148FAEF}" type="pres">
      <dgm:prSet presAssocID="{C17E47A1-363E-49A2-AEEA-33D582908D1C}" presName="dummyMaxCanvas" presStyleCnt="0">
        <dgm:presLayoutVars/>
      </dgm:prSet>
      <dgm:spPr/>
    </dgm:pt>
    <dgm:pt modelId="{F3F4EC41-2EF8-41FA-8BAD-4250316D03E4}" type="pres">
      <dgm:prSet presAssocID="{C17E47A1-363E-49A2-AEEA-33D582908D1C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F07DE9-EDF0-4A55-9E27-0192D5656724}" type="pres">
      <dgm:prSet presAssocID="{C17E47A1-363E-49A2-AEEA-33D582908D1C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B35DF0-715B-4888-B6D7-8AD139CC2444}" type="pres">
      <dgm:prSet presAssocID="{C17E47A1-363E-49A2-AEEA-33D582908D1C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1577A4-C633-466E-9B97-383E8A33E45B}" type="pres">
      <dgm:prSet presAssocID="{C17E47A1-363E-49A2-AEEA-33D582908D1C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AC8BF7-077E-475B-95B7-0F78404E9FF7}" type="pres">
      <dgm:prSet presAssocID="{C17E47A1-363E-49A2-AEEA-33D582908D1C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E7E532-8771-4AAC-9B74-06F7AC4246BE}" type="pres">
      <dgm:prSet presAssocID="{C17E47A1-363E-49A2-AEEA-33D582908D1C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F1058F-F52C-4BE6-BF41-89F8EB862FD0}" type="pres">
      <dgm:prSet presAssocID="{C17E47A1-363E-49A2-AEEA-33D582908D1C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34B2BF-FCC5-488A-B6DD-3FC8A6457766}" type="pres">
      <dgm:prSet presAssocID="{C17E47A1-363E-49A2-AEEA-33D582908D1C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19249F-A65A-4E3F-9BA5-1CE48BAE4F64}" type="pres">
      <dgm:prSet presAssocID="{C17E47A1-363E-49A2-AEEA-33D582908D1C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518F2F-4CF6-4D63-B793-DF25F5D4E8BD}" type="pres">
      <dgm:prSet presAssocID="{C17E47A1-363E-49A2-AEEA-33D582908D1C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776658-F761-41D2-BA3E-604C81ACF9F8}" type="pres">
      <dgm:prSet presAssocID="{C17E47A1-363E-49A2-AEEA-33D582908D1C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477646-FC91-4E7A-B64D-875364E75FA0}" type="pres">
      <dgm:prSet presAssocID="{C17E47A1-363E-49A2-AEEA-33D582908D1C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74819A-7B5E-48FB-80F4-6F9CCA78EB0D}" type="pres">
      <dgm:prSet presAssocID="{C17E47A1-363E-49A2-AEEA-33D582908D1C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C7F957-16CA-4134-AACC-235803210BDC}" type="pres">
      <dgm:prSet presAssocID="{C17E47A1-363E-49A2-AEEA-33D582908D1C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4FB6A4-2F97-4DDF-BA5F-6ADFACD2D369}" type="presOf" srcId="{93C1EA86-2DD8-4D8D-8548-70293D8E3AB7}" destId="{B319249F-A65A-4E3F-9BA5-1CE48BAE4F64}" srcOrd="0" destOrd="0" presId="urn:microsoft.com/office/officeart/2005/8/layout/vProcess5"/>
    <dgm:cxn modelId="{271A5956-37A1-468E-8B38-ECBEC076A84E}" type="presOf" srcId="{D3EC2491-2BDD-48EB-A84B-7CB82FD566C7}" destId="{4734B2BF-FCC5-488A-B6DD-3FC8A6457766}" srcOrd="0" destOrd="0" presId="urn:microsoft.com/office/officeart/2005/8/layout/vProcess5"/>
    <dgm:cxn modelId="{FC4A22F2-E7A9-4C84-8493-8D5E36ACD87F}" srcId="{C17E47A1-363E-49A2-AEEA-33D582908D1C}" destId="{795B0F60-3EF0-4602-B703-48717707BBA7}" srcOrd="0" destOrd="0" parTransId="{9FA0F22A-93C5-4F55-B392-457733BAD1D3}" sibTransId="{4D63D35C-B3B4-4E18-9F54-F1A8EC6312A6}"/>
    <dgm:cxn modelId="{9903ED91-93E3-4AD2-B531-A025F2620811}" srcId="{C17E47A1-363E-49A2-AEEA-33D582908D1C}" destId="{92DED92C-344C-49B9-BCA1-4A384FDAC4E1}" srcOrd="3" destOrd="0" parTransId="{C04DBD97-2C78-4FA9-B033-BDC1587CF506}" sibTransId="{93C1EA86-2DD8-4D8D-8548-70293D8E3AB7}"/>
    <dgm:cxn modelId="{BD280DE2-54C3-4FCB-B699-89A8729C4DAB}" srcId="{C17E47A1-363E-49A2-AEEA-33D582908D1C}" destId="{7B53687D-07BA-4217-8E60-60560E49CAAB}" srcOrd="4" destOrd="0" parTransId="{A61C0EEB-2D16-47EC-947F-94BFC5735301}" sibTransId="{779A29EB-3986-4F97-BB4F-8290941280B0}"/>
    <dgm:cxn modelId="{53B48860-F836-4B52-8C10-8F8F65D38903}" type="presOf" srcId="{C17E47A1-363E-49A2-AEEA-33D582908D1C}" destId="{84B30810-DD3D-4814-953D-A9AF8EAE8709}" srcOrd="0" destOrd="0" presId="urn:microsoft.com/office/officeart/2005/8/layout/vProcess5"/>
    <dgm:cxn modelId="{E08F62DE-C9AC-4108-9C26-316A451BDB16}" type="presOf" srcId="{795B0F60-3EF0-4602-B703-48717707BBA7}" destId="{0C518F2F-4CF6-4D63-B793-DF25F5D4E8BD}" srcOrd="1" destOrd="0" presId="urn:microsoft.com/office/officeart/2005/8/layout/vProcess5"/>
    <dgm:cxn modelId="{2285F8CF-5C9F-4F3E-AD6A-B87058A12BE6}" type="presOf" srcId="{7B53687D-07BA-4217-8E60-60560E49CAAB}" destId="{D2C7F957-16CA-4134-AACC-235803210BDC}" srcOrd="1" destOrd="0" presId="urn:microsoft.com/office/officeart/2005/8/layout/vProcess5"/>
    <dgm:cxn modelId="{44ED0765-3585-43C1-BD0A-49C7972D1370}" type="presOf" srcId="{1E422227-1994-412F-B160-2ACADCF89A02}" destId="{91477646-FC91-4E7A-B64D-875364E75FA0}" srcOrd="1" destOrd="0" presId="urn:microsoft.com/office/officeart/2005/8/layout/vProcess5"/>
    <dgm:cxn modelId="{4A845781-6DC4-48F8-9D35-2B2B7919773C}" type="presOf" srcId="{B328B6F0-4E97-4221-972E-426240851BDE}" destId="{CD776658-F761-41D2-BA3E-604C81ACF9F8}" srcOrd="1" destOrd="0" presId="urn:microsoft.com/office/officeart/2005/8/layout/vProcess5"/>
    <dgm:cxn modelId="{7FC2B269-E428-4FED-B9B8-C40631263AB3}" type="presOf" srcId="{92DED92C-344C-49B9-BCA1-4A384FDAC4E1}" destId="{721577A4-C633-466E-9B97-383E8A33E45B}" srcOrd="0" destOrd="0" presId="urn:microsoft.com/office/officeart/2005/8/layout/vProcess5"/>
    <dgm:cxn modelId="{723E3A4C-7AD2-499E-9D43-5936F82E26FE}" type="presOf" srcId="{1E422227-1994-412F-B160-2ACADCF89A02}" destId="{31B35DF0-715B-4888-B6D7-8AD139CC2444}" srcOrd="0" destOrd="0" presId="urn:microsoft.com/office/officeart/2005/8/layout/vProcess5"/>
    <dgm:cxn modelId="{268B33DD-17EF-4BF7-A273-6539B64AC629}" type="presOf" srcId="{7B53687D-07BA-4217-8E60-60560E49CAAB}" destId="{B8AC8BF7-077E-475B-95B7-0F78404E9FF7}" srcOrd="0" destOrd="0" presId="urn:microsoft.com/office/officeart/2005/8/layout/vProcess5"/>
    <dgm:cxn modelId="{70A5E39E-0E0E-4E58-BB27-EF93E56F9DE4}" srcId="{C17E47A1-363E-49A2-AEEA-33D582908D1C}" destId="{1E422227-1994-412F-B160-2ACADCF89A02}" srcOrd="2" destOrd="0" parTransId="{68C139CB-F974-4022-9045-537A3B5FEC6F}" sibTransId="{D3EC2491-2BDD-48EB-A84B-7CB82FD566C7}"/>
    <dgm:cxn modelId="{69F1852C-2620-4A82-94DB-1B42D044D8C1}" type="presOf" srcId="{B328B6F0-4E97-4221-972E-426240851BDE}" destId="{32F07DE9-EDF0-4A55-9E27-0192D5656724}" srcOrd="0" destOrd="0" presId="urn:microsoft.com/office/officeart/2005/8/layout/vProcess5"/>
    <dgm:cxn modelId="{4F69A73E-2DA7-432A-AD09-0D1125B3F8BB}" type="presOf" srcId="{92DED92C-344C-49B9-BCA1-4A384FDAC4E1}" destId="{9B74819A-7B5E-48FB-80F4-6F9CCA78EB0D}" srcOrd="1" destOrd="0" presId="urn:microsoft.com/office/officeart/2005/8/layout/vProcess5"/>
    <dgm:cxn modelId="{EB9D67F6-07B3-447F-9F16-CDAAEA5D8631}" type="presOf" srcId="{4D63D35C-B3B4-4E18-9F54-F1A8EC6312A6}" destId="{61E7E532-8771-4AAC-9B74-06F7AC4246BE}" srcOrd="0" destOrd="0" presId="urn:microsoft.com/office/officeart/2005/8/layout/vProcess5"/>
    <dgm:cxn modelId="{3BF9ED74-AA31-43D2-9D1A-A8EF4EDDC8B6}" type="presOf" srcId="{795B0F60-3EF0-4602-B703-48717707BBA7}" destId="{F3F4EC41-2EF8-41FA-8BAD-4250316D03E4}" srcOrd="0" destOrd="0" presId="urn:microsoft.com/office/officeart/2005/8/layout/vProcess5"/>
    <dgm:cxn modelId="{4D19817E-9515-4D2D-9DB2-59333B96DC0C}" srcId="{C17E47A1-363E-49A2-AEEA-33D582908D1C}" destId="{B328B6F0-4E97-4221-972E-426240851BDE}" srcOrd="1" destOrd="0" parTransId="{E1A1D2A2-CBAA-4388-B7DA-2E4BFA079357}" sibTransId="{2CE53A81-0154-4C9D-9B8B-5672E71AC0B5}"/>
    <dgm:cxn modelId="{4D7FAA66-7840-4048-8664-6F8EA327A0E0}" type="presOf" srcId="{2CE53A81-0154-4C9D-9B8B-5672E71AC0B5}" destId="{CCF1058F-F52C-4BE6-BF41-89F8EB862FD0}" srcOrd="0" destOrd="0" presId="urn:microsoft.com/office/officeart/2005/8/layout/vProcess5"/>
    <dgm:cxn modelId="{3B7A4567-74F6-4C90-9770-111ED8A8DD79}" type="presParOf" srcId="{84B30810-DD3D-4814-953D-A9AF8EAE8709}" destId="{B4E7FBAB-5627-4A3B-9F80-6A18C148FAEF}" srcOrd="0" destOrd="0" presId="urn:microsoft.com/office/officeart/2005/8/layout/vProcess5"/>
    <dgm:cxn modelId="{3CDBBF60-53C8-48C0-A06B-67598E2C8DE6}" type="presParOf" srcId="{84B30810-DD3D-4814-953D-A9AF8EAE8709}" destId="{F3F4EC41-2EF8-41FA-8BAD-4250316D03E4}" srcOrd="1" destOrd="0" presId="urn:microsoft.com/office/officeart/2005/8/layout/vProcess5"/>
    <dgm:cxn modelId="{029D8B11-8176-4079-B21C-37D0E49AEB64}" type="presParOf" srcId="{84B30810-DD3D-4814-953D-A9AF8EAE8709}" destId="{32F07DE9-EDF0-4A55-9E27-0192D5656724}" srcOrd="2" destOrd="0" presId="urn:microsoft.com/office/officeart/2005/8/layout/vProcess5"/>
    <dgm:cxn modelId="{509D2F98-8826-47BD-8746-FA94E09D62B7}" type="presParOf" srcId="{84B30810-DD3D-4814-953D-A9AF8EAE8709}" destId="{31B35DF0-715B-4888-B6D7-8AD139CC2444}" srcOrd="3" destOrd="0" presId="urn:microsoft.com/office/officeart/2005/8/layout/vProcess5"/>
    <dgm:cxn modelId="{AA35DBF9-3382-4D44-94AB-4433C7B6C867}" type="presParOf" srcId="{84B30810-DD3D-4814-953D-A9AF8EAE8709}" destId="{721577A4-C633-466E-9B97-383E8A33E45B}" srcOrd="4" destOrd="0" presId="urn:microsoft.com/office/officeart/2005/8/layout/vProcess5"/>
    <dgm:cxn modelId="{5E8DE9DB-60DF-4E00-90BB-9B3000CE888F}" type="presParOf" srcId="{84B30810-DD3D-4814-953D-A9AF8EAE8709}" destId="{B8AC8BF7-077E-475B-95B7-0F78404E9FF7}" srcOrd="5" destOrd="0" presId="urn:microsoft.com/office/officeart/2005/8/layout/vProcess5"/>
    <dgm:cxn modelId="{BCA458F1-4CD4-48BC-9A6E-EF415B7FDE8E}" type="presParOf" srcId="{84B30810-DD3D-4814-953D-A9AF8EAE8709}" destId="{61E7E532-8771-4AAC-9B74-06F7AC4246BE}" srcOrd="6" destOrd="0" presId="urn:microsoft.com/office/officeart/2005/8/layout/vProcess5"/>
    <dgm:cxn modelId="{0296CC24-2B2D-489D-8F60-733355011152}" type="presParOf" srcId="{84B30810-DD3D-4814-953D-A9AF8EAE8709}" destId="{CCF1058F-F52C-4BE6-BF41-89F8EB862FD0}" srcOrd="7" destOrd="0" presId="urn:microsoft.com/office/officeart/2005/8/layout/vProcess5"/>
    <dgm:cxn modelId="{7887686D-1C21-4AF8-B168-4B9F9E1B2124}" type="presParOf" srcId="{84B30810-DD3D-4814-953D-A9AF8EAE8709}" destId="{4734B2BF-FCC5-488A-B6DD-3FC8A6457766}" srcOrd="8" destOrd="0" presId="urn:microsoft.com/office/officeart/2005/8/layout/vProcess5"/>
    <dgm:cxn modelId="{40E539B8-67ED-4EA8-A769-73582F70DEA5}" type="presParOf" srcId="{84B30810-DD3D-4814-953D-A9AF8EAE8709}" destId="{B319249F-A65A-4E3F-9BA5-1CE48BAE4F64}" srcOrd="9" destOrd="0" presId="urn:microsoft.com/office/officeart/2005/8/layout/vProcess5"/>
    <dgm:cxn modelId="{2DDDB185-7830-4393-AE40-DACF7C81DAB1}" type="presParOf" srcId="{84B30810-DD3D-4814-953D-A9AF8EAE8709}" destId="{0C518F2F-4CF6-4D63-B793-DF25F5D4E8BD}" srcOrd="10" destOrd="0" presId="urn:microsoft.com/office/officeart/2005/8/layout/vProcess5"/>
    <dgm:cxn modelId="{93F41ECD-3B89-4A38-9602-25AB418330FF}" type="presParOf" srcId="{84B30810-DD3D-4814-953D-A9AF8EAE8709}" destId="{CD776658-F761-41D2-BA3E-604C81ACF9F8}" srcOrd="11" destOrd="0" presId="urn:microsoft.com/office/officeart/2005/8/layout/vProcess5"/>
    <dgm:cxn modelId="{75606E03-63AD-400E-A2F9-35875A83E7C7}" type="presParOf" srcId="{84B30810-DD3D-4814-953D-A9AF8EAE8709}" destId="{91477646-FC91-4E7A-B64D-875364E75FA0}" srcOrd="12" destOrd="0" presId="urn:microsoft.com/office/officeart/2005/8/layout/vProcess5"/>
    <dgm:cxn modelId="{ED1C4F22-A6DA-4B10-8FDB-1B9C332F6845}" type="presParOf" srcId="{84B30810-DD3D-4814-953D-A9AF8EAE8709}" destId="{9B74819A-7B5E-48FB-80F4-6F9CCA78EB0D}" srcOrd="13" destOrd="0" presId="urn:microsoft.com/office/officeart/2005/8/layout/vProcess5"/>
    <dgm:cxn modelId="{D99809FC-FB3C-4C22-BFA4-F95A164C3137}" type="presParOf" srcId="{84B30810-DD3D-4814-953D-A9AF8EAE8709}" destId="{D2C7F957-16CA-4134-AACC-235803210BD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85A6C8-A7DB-47BC-9F9B-5E1CA481D76C}">
      <dsp:nvSpPr>
        <dsp:cNvPr id="0" name=""/>
        <dsp:cNvSpPr/>
      </dsp:nvSpPr>
      <dsp:spPr>
        <a:xfrm>
          <a:off x="1419113" y="324851"/>
          <a:ext cx="4474414" cy="4179723"/>
        </a:xfrm>
        <a:prstGeom prst="triangle">
          <a:avLst/>
        </a:prstGeom>
        <a:solidFill>
          <a:srgbClr val="EE379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37205F-A4F4-445A-8BE6-E598C9C5B056}">
      <dsp:nvSpPr>
        <dsp:cNvPr id="0" name=""/>
        <dsp:cNvSpPr/>
      </dsp:nvSpPr>
      <dsp:spPr>
        <a:xfrm>
          <a:off x="3656320" y="485536"/>
          <a:ext cx="3139126" cy="114321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rgbClr val="0025D8"/>
              </a:solidFill>
            </a:rPr>
            <a:t>постоянные волонтеры, предоставляющие социальные услуги на регулярной основе</a:t>
          </a:r>
          <a:endParaRPr lang="ru-RU" sz="1600" b="1" i="1" kern="1200" dirty="0">
            <a:solidFill>
              <a:srgbClr val="0025D8"/>
            </a:solidFill>
          </a:endParaRPr>
        </a:p>
      </dsp:txBody>
      <dsp:txXfrm>
        <a:off x="3712127" y="541343"/>
        <a:ext cx="3027512" cy="1031601"/>
      </dsp:txXfrm>
    </dsp:sp>
    <dsp:sp modelId="{C092FA01-D542-4CB3-8715-891874659D92}">
      <dsp:nvSpPr>
        <dsp:cNvPr id="0" name=""/>
        <dsp:cNvSpPr/>
      </dsp:nvSpPr>
      <dsp:spPr>
        <a:xfrm>
          <a:off x="3656320" y="1771654"/>
          <a:ext cx="3139126" cy="114321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rgbClr val="EE3794"/>
              </a:solidFill>
            </a:rPr>
            <a:t>временные волонтеры</a:t>
          </a:r>
          <a:endParaRPr lang="ru-RU" sz="1600" b="1" i="1" kern="1200" dirty="0">
            <a:solidFill>
              <a:srgbClr val="EE3794"/>
            </a:solidFill>
          </a:endParaRPr>
        </a:p>
      </dsp:txBody>
      <dsp:txXfrm>
        <a:off x="3712127" y="1827461"/>
        <a:ext cx="3027512" cy="1031601"/>
      </dsp:txXfrm>
    </dsp:sp>
    <dsp:sp modelId="{2C4169C7-65D9-4824-B560-61DFE3C2BACD}">
      <dsp:nvSpPr>
        <dsp:cNvPr id="0" name=""/>
        <dsp:cNvSpPr/>
      </dsp:nvSpPr>
      <dsp:spPr>
        <a:xfrm>
          <a:off x="3656320" y="3057771"/>
          <a:ext cx="3139126" cy="114321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rgbClr val="47B6EE"/>
              </a:solidFill>
            </a:rPr>
            <a:t>волонтеры, участвующие в разовых мероприятиях </a:t>
          </a:r>
          <a:endParaRPr lang="ru-RU" sz="1600" b="1" i="1" kern="1200" dirty="0">
            <a:solidFill>
              <a:srgbClr val="47B6EE"/>
            </a:solidFill>
          </a:endParaRPr>
        </a:p>
      </dsp:txBody>
      <dsp:txXfrm>
        <a:off x="3712127" y="3113578"/>
        <a:ext cx="3027512" cy="10316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CDCB27-2890-4EA2-A2AD-0093AD268EC1}">
      <dsp:nvSpPr>
        <dsp:cNvPr id="0" name=""/>
        <dsp:cNvSpPr/>
      </dsp:nvSpPr>
      <dsp:spPr>
        <a:xfrm>
          <a:off x="953169" y="0"/>
          <a:ext cx="4811295" cy="4811295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45AF65-1C1B-45CE-8DA5-B1AEA288478B}">
      <dsp:nvSpPr>
        <dsp:cNvPr id="0" name=""/>
        <dsp:cNvSpPr/>
      </dsp:nvSpPr>
      <dsp:spPr>
        <a:xfrm>
          <a:off x="1410242" y="457073"/>
          <a:ext cx="1876405" cy="18764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1 модель: Учреждения сами организуют волонтеров </a:t>
          </a:r>
          <a:endParaRPr lang="ru-RU" sz="1400" kern="1200" dirty="0"/>
        </a:p>
      </dsp:txBody>
      <dsp:txXfrm>
        <a:off x="1501841" y="548672"/>
        <a:ext cx="1693207" cy="1693207"/>
      </dsp:txXfrm>
    </dsp:sp>
    <dsp:sp modelId="{0BF8C0D5-2FC6-4979-8C44-58343AF1BD96}">
      <dsp:nvSpPr>
        <dsp:cNvPr id="0" name=""/>
        <dsp:cNvSpPr/>
      </dsp:nvSpPr>
      <dsp:spPr>
        <a:xfrm>
          <a:off x="3430985" y="457073"/>
          <a:ext cx="1876405" cy="18764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2 модель: Учреждения работают с учебными заведениями, которые организуют волонтеров</a:t>
          </a:r>
          <a:endParaRPr lang="ru-RU" sz="1400" kern="1200" dirty="0"/>
        </a:p>
      </dsp:txBody>
      <dsp:txXfrm>
        <a:off x="3522584" y="548672"/>
        <a:ext cx="1693207" cy="1693207"/>
      </dsp:txXfrm>
    </dsp:sp>
    <dsp:sp modelId="{E4FC6DEE-25D4-4544-8D03-25D5957A54F0}">
      <dsp:nvSpPr>
        <dsp:cNvPr id="0" name=""/>
        <dsp:cNvSpPr/>
      </dsp:nvSpPr>
      <dsp:spPr>
        <a:xfrm>
          <a:off x="1410242" y="2477816"/>
          <a:ext cx="1876405" cy="18764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3 модель: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Учреждения работают с НКО, которые организуют волонтеров</a:t>
          </a:r>
          <a:endParaRPr lang="ru-RU" sz="1400" kern="1200" dirty="0"/>
        </a:p>
      </dsp:txBody>
      <dsp:txXfrm>
        <a:off x="1501841" y="2569415"/>
        <a:ext cx="1693207" cy="1693207"/>
      </dsp:txXfrm>
    </dsp:sp>
    <dsp:sp modelId="{87E21E73-5110-4F62-B553-54055FFF9C70}">
      <dsp:nvSpPr>
        <dsp:cNvPr id="0" name=""/>
        <dsp:cNvSpPr/>
      </dsp:nvSpPr>
      <dsp:spPr>
        <a:xfrm>
          <a:off x="3430985" y="2477816"/>
          <a:ext cx="1876405" cy="18764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4 модель: Учреждения работают с волонтерскими центрами </a:t>
          </a:r>
          <a:endParaRPr lang="ru-RU" sz="1400" kern="1200" dirty="0"/>
        </a:p>
      </dsp:txBody>
      <dsp:txXfrm>
        <a:off x="3522584" y="2569415"/>
        <a:ext cx="1693207" cy="16932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970F5-F506-4A7F-BBBC-FAFD3B4C0087}">
      <dsp:nvSpPr>
        <dsp:cNvPr id="0" name=""/>
        <dsp:cNvSpPr/>
      </dsp:nvSpPr>
      <dsp:spPr>
        <a:xfrm>
          <a:off x="0" y="0"/>
          <a:ext cx="5755907" cy="113289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Прежде чем искать волонтеров, убедитесь, что они вам действительно нужны</a:t>
          </a:r>
          <a:endParaRPr lang="ru-RU" sz="1600" b="1" i="1" kern="1200" dirty="0"/>
        </a:p>
      </dsp:txBody>
      <dsp:txXfrm>
        <a:off x="33181" y="33181"/>
        <a:ext cx="4437697" cy="1066531"/>
      </dsp:txXfrm>
    </dsp:sp>
    <dsp:sp modelId="{0E4E7E4C-922C-4AFA-851E-F18FA9FF49B6}">
      <dsp:nvSpPr>
        <dsp:cNvPr id="0" name=""/>
        <dsp:cNvSpPr/>
      </dsp:nvSpPr>
      <dsp:spPr>
        <a:xfrm>
          <a:off x="482057" y="1338874"/>
          <a:ext cx="5755907" cy="113289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Распространяя информацию о вашей деятельности, сосредоточьтесь на своей миссии, а не на самом учреждении. </a:t>
          </a:r>
          <a:endParaRPr lang="ru-RU" sz="1600" b="1" i="1" kern="1200" dirty="0"/>
        </a:p>
      </dsp:txBody>
      <dsp:txXfrm>
        <a:off x="515238" y="1372055"/>
        <a:ext cx="4471107" cy="1066531"/>
      </dsp:txXfrm>
    </dsp:sp>
    <dsp:sp modelId="{2666E152-C197-4771-AE84-E79B4F23388F}">
      <dsp:nvSpPr>
        <dsp:cNvPr id="0" name=""/>
        <dsp:cNvSpPr/>
      </dsp:nvSpPr>
      <dsp:spPr>
        <a:xfrm>
          <a:off x="956919" y="2677748"/>
          <a:ext cx="5755907" cy="113289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Тиражируйте, что стало возможным благодаря поддержке волонтеров, и делитесь историями людей, которые получили помощь от добровольных помощников, о том, как изменилась их жизнь в дальнейшем. </a:t>
          </a:r>
          <a:endParaRPr lang="ru-RU" sz="1400" b="1" i="1" kern="1200" dirty="0"/>
        </a:p>
      </dsp:txBody>
      <dsp:txXfrm>
        <a:off x="990100" y="2710929"/>
        <a:ext cx="4478302" cy="1066531"/>
      </dsp:txXfrm>
    </dsp:sp>
    <dsp:sp modelId="{BB9DAA7A-3FF5-4EE1-80AE-A86C96B7CDBA}">
      <dsp:nvSpPr>
        <dsp:cNvPr id="0" name=""/>
        <dsp:cNvSpPr/>
      </dsp:nvSpPr>
      <dsp:spPr>
        <a:xfrm>
          <a:off x="1438976" y="4016622"/>
          <a:ext cx="5755907" cy="113289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Поддерживая частое и открытое общение, вы не только привлечете новых людей к своей организации, но и сохраните высокий уровень мотивации и энтузиазма со стороны ваших действующих волонтеров</a:t>
          </a:r>
          <a:endParaRPr lang="ru-RU" sz="1600" b="1" i="1" kern="1200" dirty="0"/>
        </a:p>
      </dsp:txBody>
      <dsp:txXfrm>
        <a:off x="1472157" y="4049803"/>
        <a:ext cx="4471107" cy="1066531"/>
      </dsp:txXfrm>
    </dsp:sp>
    <dsp:sp modelId="{C6615107-3392-4332-9BB9-37431EF2E1AC}">
      <dsp:nvSpPr>
        <dsp:cNvPr id="0" name=""/>
        <dsp:cNvSpPr/>
      </dsp:nvSpPr>
      <dsp:spPr>
        <a:xfrm>
          <a:off x="5019526" y="867693"/>
          <a:ext cx="736380" cy="73638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/>
        </a:p>
      </dsp:txBody>
      <dsp:txXfrm>
        <a:off x="5185211" y="867693"/>
        <a:ext cx="405010" cy="554126"/>
      </dsp:txXfrm>
    </dsp:sp>
    <dsp:sp modelId="{667A6131-B856-438C-984F-6E6E77B36E42}">
      <dsp:nvSpPr>
        <dsp:cNvPr id="0" name=""/>
        <dsp:cNvSpPr/>
      </dsp:nvSpPr>
      <dsp:spPr>
        <a:xfrm>
          <a:off x="5501583" y="2206567"/>
          <a:ext cx="736380" cy="73638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/>
        </a:p>
      </dsp:txBody>
      <dsp:txXfrm>
        <a:off x="5667268" y="2206567"/>
        <a:ext cx="405010" cy="554126"/>
      </dsp:txXfrm>
    </dsp:sp>
    <dsp:sp modelId="{8F230461-E069-40FA-A6F7-77AC0923BCC2}">
      <dsp:nvSpPr>
        <dsp:cNvPr id="0" name=""/>
        <dsp:cNvSpPr/>
      </dsp:nvSpPr>
      <dsp:spPr>
        <a:xfrm>
          <a:off x="5976445" y="3545441"/>
          <a:ext cx="736380" cy="73638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/>
        </a:p>
      </dsp:txBody>
      <dsp:txXfrm>
        <a:off x="6142130" y="3545441"/>
        <a:ext cx="405010" cy="5541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F4EC41-2EF8-41FA-8BAD-4250316D03E4}">
      <dsp:nvSpPr>
        <dsp:cNvPr id="0" name=""/>
        <dsp:cNvSpPr/>
      </dsp:nvSpPr>
      <dsp:spPr>
        <a:xfrm>
          <a:off x="0" y="0"/>
          <a:ext cx="5493739" cy="92041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Не стоит недооценивать силу социальных сетей! </a:t>
          </a:r>
          <a:endParaRPr lang="ru-RU" sz="1600" b="1" i="1" kern="1200" dirty="0"/>
        </a:p>
      </dsp:txBody>
      <dsp:txXfrm>
        <a:off x="26958" y="26958"/>
        <a:ext cx="4392850" cy="866499"/>
      </dsp:txXfrm>
    </dsp:sp>
    <dsp:sp modelId="{32F07DE9-EDF0-4A55-9E27-0192D5656724}">
      <dsp:nvSpPr>
        <dsp:cNvPr id="0" name=""/>
        <dsp:cNvSpPr/>
      </dsp:nvSpPr>
      <dsp:spPr>
        <a:xfrm>
          <a:off x="410246" y="1048251"/>
          <a:ext cx="5493739" cy="92041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Размещайте волонтерские вакансии по возможности на различных информационных ресурсах</a:t>
          </a:r>
          <a:endParaRPr lang="ru-RU" sz="1600" b="1" i="1" kern="1200" dirty="0"/>
        </a:p>
      </dsp:txBody>
      <dsp:txXfrm>
        <a:off x="437204" y="1075209"/>
        <a:ext cx="4431306" cy="866499"/>
      </dsp:txXfrm>
    </dsp:sp>
    <dsp:sp modelId="{31B35DF0-715B-4888-B6D7-8AD139CC2444}">
      <dsp:nvSpPr>
        <dsp:cNvPr id="0" name=""/>
        <dsp:cNvSpPr/>
      </dsp:nvSpPr>
      <dsp:spPr>
        <a:xfrm>
          <a:off x="820493" y="2096502"/>
          <a:ext cx="5493739" cy="92041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Чтобы привлечь волонтеров в вашу организацию, необходимо сделать ваше сообщение простым, доступным и понятным. </a:t>
          </a:r>
          <a:endParaRPr lang="ru-RU" sz="1600" b="1" i="1" kern="1200" dirty="0"/>
        </a:p>
      </dsp:txBody>
      <dsp:txXfrm>
        <a:off x="847451" y="2123460"/>
        <a:ext cx="4431306" cy="866499"/>
      </dsp:txXfrm>
    </dsp:sp>
    <dsp:sp modelId="{721577A4-C633-466E-9B97-383E8A33E45B}">
      <dsp:nvSpPr>
        <dsp:cNvPr id="0" name=""/>
        <dsp:cNvSpPr/>
      </dsp:nvSpPr>
      <dsp:spPr>
        <a:xfrm>
          <a:off x="1230740" y="3144753"/>
          <a:ext cx="5493739" cy="92041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Организовывайте мероприятия, во время которых вы можете распространять листовки и другие привлекательные материалы о вашей организации. </a:t>
          </a:r>
          <a:endParaRPr lang="ru-RU" sz="1600" b="1" i="1" kern="1200" dirty="0"/>
        </a:p>
      </dsp:txBody>
      <dsp:txXfrm>
        <a:off x="1257698" y="3171711"/>
        <a:ext cx="4431306" cy="866499"/>
      </dsp:txXfrm>
    </dsp:sp>
    <dsp:sp modelId="{B8AC8BF7-077E-475B-95B7-0F78404E9FF7}">
      <dsp:nvSpPr>
        <dsp:cNvPr id="0" name=""/>
        <dsp:cNvSpPr/>
      </dsp:nvSpPr>
      <dsp:spPr>
        <a:xfrm>
          <a:off x="1640986" y="4193005"/>
          <a:ext cx="5493739" cy="92041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Обязательно сотрудничайте с университетами и колледжами</a:t>
          </a:r>
          <a:endParaRPr lang="ru-RU" sz="1600" b="1" i="1" kern="1200" dirty="0"/>
        </a:p>
      </dsp:txBody>
      <dsp:txXfrm>
        <a:off x="1667944" y="4219963"/>
        <a:ext cx="4431306" cy="866499"/>
      </dsp:txXfrm>
    </dsp:sp>
    <dsp:sp modelId="{61E7E532-8771-4AAC-9B74-06F7AC4246BE}">
      <dsp:nvSpPr>
        <dsp:cNvPr id="0" name=""/>
        <dsp:cNvSpPr/>
      </dsp:nvSpPr>
      <dsp:spPr>
        <a:xfrm>
          <a:off x="4895468" y="672414"/>
          <a:ext cx="598270" cy="59827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5030079" y="672414"/>
        <a:ext cx="329048" cy="450198"/>
      </dsp:txXfrm>
    </dsp:sp>
    <dsp:sp modelId="{CCF1058F-F52C-4BE6-BF41-89F8EB862FD0}">
      <dsp:nvSpPr>
        <dsp:cNvPr id="0" name=""/>
        <dsp:cNvSpPr/>
      </dsp:nvSpPr>
      <dsp:spPr>
        <a:xfrm>
          <a:off x="5305715" y="1720666"/>
          <a:ext cx="598270" cy="59827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5440326" y="1720666"/>
        <a:ext cx="329048" cy="450198"/>
      </dsp:txXfrm>
    </dsp:sp>
    <dsp:sp modelId="{4734B2BF-FCC5-488A-B6DD-3FC8A6457766}">
      <dsp:nvSpPr>
        <dsp:cNvPr id="0" name=""/>
        <dsp:cNvSpPr/>
      </dsp:nvSpPr>
      <dsp:spPr>
        <a:xfrm>
          <a:off x="5715962" y="2753577"/>
          <a:ext cx="598270" cy="59827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5850573" y="2753577"/>
        <a:ext cx="329048" cy="450198"/>
      </dsp:txXfrm>
    </dsp:sp>
    <dsp:sp modelId="{B319249F-A65A-4E3F-9BA5-1CE48BAE4F64}">
      <dsp:nvSpPr>
        <dsp:cNvPr id="0" name=""/>
        <dsp:cNvSpPr/>
      </dsp:nvSpPr>
      <dsp:spPr>
        <a:xfrm>
          <a:off x="6126208" y="3812055"/>
          <a:ext cx="598270" cy="59827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6260819" y="3812055"/>
        <a:ext cx="329048" cy="4501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8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7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7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24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9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2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17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3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7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09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9D8BC-3F7A-4360-BB6D-F1FCB3470FB4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2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15.jpe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799" y="1552074"/>
            <a:ext cx="3688401" cy="2415032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rgbClr val="0025D8"/>
                </a:solidFill>
              </a:rPr>
              <a:t>«Инструментарий привлечения волонтерского ресурса к предоставлению социальных услуг и реализации социальных технологий на </a:t>
            </a:r>
            <a:r>
              <a:rPr lang="ru-RU" sz="2000" b="1" dirty="0" smtClean="0">
                <a:solidFill>
                  <a:srgbClr val="0025D8"/>
                </a:solidFill>
              </a:rPr>
              <a:t>базе</a:t>
            </a:r>
            <a:r>
              <a:rPr lang="en-US" sz="2000" b="1" dirty="0" smtClean="0">
                <a:solidFill>
                  <a:srgbClr val="0025D8"/>
                </a:solidFill>
              </a:rPr>
              <a:t> </a:t>
            </a:r>
            <a:r>
              <a:rPr lang="ru-RU" sz="2000" b="1" dirty="0" smtClean="0">
                <a:solidFill>
                  <a:srgbClr val="0025D8"/>
                </a:solidFill>
              </a:rPr>
              <a:t>«ГБУ СО «Волгоградский ОРЦ «Вдохновение»</a:t>
            </a:r>
            <a:endParaRPr lang="en-US" sz="2000" b="1" dirty="0">
              <a:solidFill>
                <a:srgbClr val="0025D8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672" y="4769103"/>
            <a:ext cx="3495895" cy="159560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i="1" dirty="0" smtClean="0">
                <a:solidFill>
                  <a:srgbClr val="EE3794"/>
                </a:solidFill>
              </a:rPr>
              <a:t>Валентович Елена Юрьевна, </a:t>
            </a:r>
            <a:endParaRPr lang="ru-RU" dirty="0" smtClean="0">
              <a:solidFill>
                <a:srgbClr val="EE3794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i="1" dirty="0" smtClean="0">
                <a:solidFill>
                  <a:srgbClr val="EE3794"/>
                </a:solidFill>
              </a:rPr>
              <a:t>заведующий информационно-методическим отделением </a:t>
            </a:r>
            <a:endParaRPr lang="ru-RU" dirty="0" smtClean="0">
              <a:solidFill>
                <a:srgbClr val="EE3794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i="1" dirty="0" smtClean="0">
                <a:solidFill>
                  <a:srgbClr val="EE3794"/>
                </a:solidFill>
              </a:rPr>
              <a:t>ГБУ СО «Волгоградский ОРЦ «Вдохновение»</a:t>
            </a:r>
            <a:endParaRPr lang="ru-RU" dirty="0" smtClean="0">
              <a:solidFill>
                <a:srgbClr val="EE3794"/>
              </a:solidFill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US" dirty="0">
              <a:solidFill>
                <a:srgbClr val="EE37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736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071965" y="524773"/>
          <a:ext cx="7134726" cy="5113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7" name="Picture 3" descr="C:\Documents and Settings\EXPERT1\Рабочий стол\socia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0613" y="-180472"/>
            <a:ext cx="2433387" cy="2433387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30" name="Picture 6" descr="C:\Documents and Settings\EXPERT1\Рабочий стол\e164ab05be6fc9b62a398d618087ba6c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300625" y="5260932"/>
            <a:ext cx="9632515" cy="175364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31" name="Picture 7" descr="C:\Documents and Settings\EXPERT1\Рабочий стол\img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288099" y="2993723"/>
            <a:ext cx="2630466" cy="2974931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32" name="Picture 8" descr="C:\Documents and Settings\EXPERT1\Рабочий стол\176826_807359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47979" y="1866379"/>
            <a:ext cx="2288086" cy="2288086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931" y="0"/>
            <a:ext cx="7886700" cy="969403"/>
          </a:xfrm>
        </p:spPr>
        <p:txBody>
          <a:bodyPr/>
          <a:lstStyle/>
          <a:p>
            <a:r>
              <a:rPr lang="ru-RU" b="1" i="1" dirty="0" smtClean="0">
                <a:solidFill>
                  <a:srgbClr val="0025D8"/>
                </a:solidFill>
              </a:rPr>
              <a:t>Благодарим за внимание!</a:t>
            </a:r>
            <a:endParaRPr lang="ru-RU" b="1" i="1" dirty="0">
              <a:solidFill>
                <a:srgbClr val="0025D8"/>
              </a:solidFill>
            </a:endParaRPr>
          </a:p>
        </p:txBody>
      </p:sp>
      <p:pic>
        <p:nvPicPr>
          <p:cNvPr id="4098" name="Picture 2" descr="C:\Documents and Settings\EXPERT1\Рабочий стол\IMG_83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506" y="3597442"/>
            <a:ext cx="4006516" cy="326055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099" name="Picture 3" descr="C:\Documents and Settings\EXPERT1\Рабочий стол\работа\фото для статей\фото миля мастер клас\IMG_20190904_1211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5274" y="3569638"/>
            <a:ext cx="4384482" cy="328836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100" name="Picture 4" descr="C:\Documents and Settings\EXPERT1\Рабочий стол\работа\фото для статей\фото миля мастер клас\IMG_20190927_1143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058778"/>
            <a:ext cx="4008683" cy="300651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101" name="Picture 5" descr="C:\Documents and Settings\EXPERT1\Рабочий стол\работа\фото для статей\фото миля мастер клас\IMG_20190927_1150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07305" y="707750"/>
            <a:ext cx="4371688" cy="327876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0"/>
            <a:ext cx="7886700" cy="100071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5D8"/>
                </a:solidFill>
              </a:rPr>
              <a:t>Деятельность волонтеров основывается на следующих нормативных документах:</a:t>
            </a:r>
            <a:endParaRPr lang="ru-RU" sz="2800" b="1" dirty="0">
              <a:solidFill>
                <a:srgbClr val="0025D8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83632" y="926432"/>
            <a:ext cx="7131717" cy="5118183"/>
          </a:xfrm>
        </p:spPr>
        <p:txBody>
          <a:bodyPr>
            <a:noAutofit/>
          </a:bodyPr>
          <a:lstStyle/>
          <a:p>
            <a:pPr lvl="0">
              <a:lnSpc>
                <a:spcPts val="1680"/>
              </a:lnSpc>
              <a:spcBef>
                <a:spcPts val="0"/>
              </a:spcBef>
            </a:pPr>
            <a:r>
              <a:rPr lang="ru-RU" sz="1600" dirty="0" smtClean="0">
                <a:solidFill>
                  <a:srgbClr val="0025D8"/>
                </a:solidFill>
                <a:latin typeface="Times New Roman" pitchFamily="18" charset="0"/>
                <a:cs typeface="Times New Roman" pitchFamily="18" charset="0"/>
              </a:rPr>
              <a:t>Всеобщая Декларация Прав Человека (1948 г.);</a:t>
            </a:r>
          </a:p>
          <a:p>
            <a:pPr lvl="0">
              <a:lnSpc>
                <a:spcPts val="1680"/>
              </a:lnSpc>
              <a:spcBef>
                <a:spcPts val="0"/>
              </a:spcBef>
            </a:pPr>
            <a:r>
              <a:rPr lang="ru-RU" sz="1600" dirty="0" smtClean="0">
                <a:solidFill>
                  <a:srgbClr val="0025D8"/>
                </a:solidFill>
                <a:latin typeface="Times New Roman" pitchFamily="18" charset="0"/>
                <a:cs typeface="Times New Roman" pitchFamily="18" charset="0"/>
              </a:rPr>
              <a:t>Международная Конвенция о Правах Ребенка (1989 г.);</a:t>
            </a:r>
          </a:p>
          <a:p>
            <a:pPr lvl="0">
              <a:lnSpc>
                <a:spcPts val="1680"/>
              </a:lnSpc>
              <a:spcBef>
                <a:spcPts val="0"/>
              </a:spcBef>
            </a:pPr>
            <a:r>
              <a:rPr lang="ru-RU" sz="1600" dirty="0" smtClean="0">
                <a:solidFill>
                  <a:srgbClr val="0025D8"/>
                </a:solidFill>
                <a:latin typeface="Times New Roman" pitchFamily="18" charset="0"/>
                <a:cs typeface="Times New Roman" pitchFamily="18" charset="0"/>
              </a:rPr>
              <a:t>Конституция РФ (1993 г., ч. 4 и 5, ст. 13, ч. 2, ст. 19, ст. 30);</a:t>
            </a:r>
          </a:p>
          <a:p>
            <a:pPr lvl="0">
              <a:lnSpc>
                <a:spcPts val="1680"/>
              </a:lnSpc>
              <a:spcBef>
                <a:spcPts val="0"/>
              </a:spcBef>
            </a:pPr>
            <a:r>
              <a:rPr lang="ru-RU" sz="1600" dirty="0" smtClean="0">
                <a:solidFill>
                  <a:srgbClr val="0025D8"/>
                </a:solidFill>
                <a:latin typeface="Times New Roman" pitchFamily="18" charset="0"/>
                <a:cs typeface="Times New Roman" pitchFamily="18" charset="0"/>
              </a:rPr>
              <a:t>Гражданский Кодекс РФ (ст. 117);</a:t>
            </a:r>
          </a:p>
          <a:p>
            <a:pPr lvl="0">
              <a:lnSpc>
                <a:spcPts val="1680"/>
              </a:lnSpc>
              <a:spcBef>
                <a:spcPts val="0"/>
              </a:spcBef>
            </a:pPr>
            <a:r>
              <a:rPr lang="ru-RU" sz="1600" dirty="0" smtClean="0">
                <a:solidFill>
                  <a:srgbClr val="0025D8"/>
                </a:solidFill>
                <a:latin typeface="Times New Roman" pitchFamily="18" charset="0"/>
                <a:cs typeface="Times New Roman" pitchFamily="18" charset="0"/>
              </a:rPr>
              <a:t>Федеральный закон от 11 августа 1995 г. N 135-ФЗ “О благотворительной деятельности и благотворительных организациях” (статья 5 – определение понятия «доброволец» в контексте благотворительной деятельности (виды такой деятельности – статья 2); статья 7.1 – договоры между добровольцем и </a:t>
            </a:r>
            <a:r>
              <a:rPr lang="ru-RU" sz="1600" dirty="0" err="1" smtClean="0">
                <a:solidFill>
                  <a:srgbClr val="0025D8"/>
                </a:solidFill>
                <a:latin typeface="Times New Roman" pitchFamily="18" charset="0"/>
                <a:cs typeface="Times New Roman" pitchFamily="18" charset="0"/>
              </a:rPr>
              <a:t>благополучателем</a:t>
            </a:r>
            <a:r>
              <a:rPr lang="ru-RU" sz="1600" dirty="0" smtClean="0">
                <a:solidFill>
                  <a:srgbClr val="0025D8"/>
                </a:solidFill>
                <a:latin typeface="Times New Roman" pitchFamily="18" charset="0"/>
                <a:cs typeface="Times New Roman" pitchFamily="18" charset="0"/>
              </a:rPr>
              <a:t>, благотворительной организацией, компенсация расходов добровольца).</a:t>
            </a:r>
          </a:p>
          <a:p>
            <a:pPr lvl="0">
              <a:lnSpc>
                <a:spcPts val="1680"/>
              </a:lnSpc>
              <a:spcBef>
                <a:spcPts val="0"/>
              </a:spcBef>
            </a:pPr>
            <a:r>
              <a:rPr lang="ru-RU" sz="1600" dirty="0" smtClean="0">
                <a:solidFill>
                  <a:srgbClr val="0025D8"/>
                </a:solidFill>
                <a:latin typeface="Times New Roman" pitchFamily="18" charset="0"/>
                <a:cs typeface="Times New Roman" pitchFamily="18" charset="0"/>
              </a:rPr>
              <a:t>Федеральный закон от 19 мая 1995 г. N 82-ФЗ “Об общественных объединениях” (определяет возможные организационно-правовые формы деятельности волонтерских объединений)</a:t>
            </a:r>
          </a:p>
          <a:p>
            <a:pPr lvl="0">
              <a:lnSpc>
                <a:spcPts val="1680"/>
              </a:lnSpc>
              <a:spcBef>
                <a:spcPts val="0"/>
              </a:spcBef>
            </a:pPr>
            <a:r>
              <a:rPr lang="ru-RU" sz="1600" dirty="0" smtClean="0">
                <a:solidFill>
                  <a:srgbClr val="0025D8"/>
                </a:solidFill>
                <a:latin typeface="Times New Roman" pitchFamily="18" charset="0"/>
                <a:cs typeface="Times New Roman" pitchFamily="18" charset="0"/>
              </a:rPr>
              <a:t>Федеральный закон от 12 января 1996 г. N 7-ФЗ “О некоммерческих организациях” (статья 31.1 – обучение и подготовка добровольцев государством как одна из форм поддержки социально ориентированных НКО)</a:t>
            </a:r>
          </a:p>
          <a:p>
            <a:pPr lvl="0">
              <a:lnSpc>
                <a:spcPts val="1680"/>
              </a:lnSpc>
              <a:spcBef>
                <a:spcPts val="0"/>
              </a:spcBef>
            </a:pPr>
            <a:r>
              <a:rPr lang="ru-RU" sz="1600" dirty="0" smtClean="0">
                <a:solidFill>
                  <a:srgbClr val="0025D8"/>
                </a:solidFill>
                <a:latin typeface="Times New Roman" pitchFamily="18" charset="0"/>
                <a:cs typeface="Times New Roman" pitchFamily="18" charset="0"/>
              </a:rPr>
              <a:t>Важным концептуальным документом является Всеобщая Декларация добровольцев, принятая на XVI Всемирной конференции Международной ассоциации Добровольческих усилий (Амстердам, январь, 2001 г.) при поддержке Генеральной Ассамблеи ООН и Международной Ассоциации Добровольческих усилий (IAVE).</a:t>
            </a:r>
          </a:p>
          <a:p>
            <a:pPr lvl="0">
              <a:lnSpc>
                <a:spcPts val="1680"/>
              </a:lnSpc>
              <a:spcBef>
                <a:spcPts val="0"/>
              </a:spcBef>
            </a:pPr>
            <a:r>
              <a:rPr lang="ru-RU" sz="1600" dirty="0" smtClean="0">
                <a:solidFill>
                  <a:srgbClr val="0025D8"/>
                </a:solidFill>
                <a:latin typeface="Times New Roman" pitchFamily="18" charset="0"/>
                <a:cs typeface="Times New Roman" pitchFamily="18" charset="0"/>
              </a:rPr>
              <a:t>Основы государственной политики в отношении </a:t>
            </a:r>
            <a:r>
              <a:rPr lang="ru-RU" sz="1600" dirty="0" err="1" smtClean="0">
                <a:solidFill>
                  <a:srgbClr val="0025D8"/>
                </a:solidFill>
                <a:latin typeface="Times New Roman" pitchFamily="18" charset="0"/>
                <a:cs typeface="Times New Roman" pitchFamily="18" charset="0"/>
              </a:rPr>
              <a:t>волонтерства</a:t>
            </a:r>
            <a:r>
              <a:rPr lang="ru-RU" sz="1600" dirty="0" smtClean="0">
                <a:solidFill>
                  <a:srgbClr val="0025D8"/>
                </a:solidFill>
                <a:latin typeface="Times New Roman" pitchFamily="18" charset="0"/>
                <a:cs typeface="Times New Roman" pitchFamily="18" charset="0"/>
              </a:rPr>
              <a:t> сформулированы в «Концепции развития благотворительной деятельности и добровольчества» от 30.07.2009 №1054-р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998" y="144379"/>
            <a:ext cx="7886700" cy="111893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5D8"/>
                </a:solidFill>
              </a:rPr>
              <a:t>Причины привлечения волонтеров к сотрудничеству с организациями социального обслуживания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5" name="Пятно 1 4"/>
          <p:cNvSpPr/>
          <p:nvPr/>
        </p:nvSpPr>
        <p:spPr>
          <a:xfrm>
            <a:off x="625641" y="673770"/>
            <a:ext cx="3645567" cy="4150894"/>
          </a:xfrm>
          <a:prstGeom prst="irregularSeal1">
            <a:avLst/>
          </a:prstGeom>
          <a:solidFill>
            <a:srgbClr val="EE3794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Запрос со стороны социальных учреждений на оказание благотворительной, в том числе волонтерской помощи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ятно 2 5"/>
          <p:cNvSpPr/>
          <p:nvPr/>
        </p:nvSpPr>
        <p:spPr>
          <a:xfrm>
            <a:off x="1278421" y="3332747"/>
            <a:ext cx="4508769" cy="3525253"/>
          </a:xfrm>
          <a:prstGeom prst="irregularSeal2">
            <a:avLst/>
          </a:prstGeom>
          <a:solidFill>
            <a:srgbClr val="47B6EE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EE3794"/>
                </a:solidFill>
                <a:latin typeface="Times New Roman" pitchFamily="18" charset="0"/>
                <a:cs typeface="Times New Roman" pitchFamily="18" charset="0"/>
              </a:rPr>
              <a:t>запрос со стороны самих получателей социальных услуг на участие в их жизни волонтеров</a:t>
            </a:r>
            <a:endParaRPr lang="ru-RU" sz="1600" b="1" dirty="0">
              <a:solidFill>
                <a:srgbClr val="EE379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ятно 1 7"/>
          <p:cNvSpPr/>
          <p:nvPr/>
        </p:nvSpPr>
        <p:spPr>
          <a:xfrm>
            <a:off x="4596064" y="770020"/>
            <a:ext cx="3765884" cy="3212432"/>
          </a:xfrm>
          <a:prstGeom prst="irregularSeal1">
            <a:avLst/>
          </a:prstGeom>
          <a:solidFill>
            <a:srgbClr val="7030A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EE3794"/>
                </a:solidFill>
                <a:latin typeface="Times New Roman" pitchFamily="18" charset="0"/>
                <a:cs typeface="Times New Roman" pitchFamily="18" charset="0"/>
              </a:rPr>
              <a:t>Запрос со стороны молодежи, большей частью 22-30 лет</a:t>
            </a:r>
            <a:endParaRPr lang="ru-RU" b="1" dirty="0">
              <a:solidFill>
                <a:srgbClr val="EE379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ятно 1 8"/>
          <p:cNvSpPr/>
          <p:nvPr/>
        </p:nvSpPr>
        <p:spPr>
          <a:xfrm>
            <a:off x="4872790" y="3176337"/>
            <a:ext cx="4102768" cy="3681663"/>
          </a:xfrm>
          <a:prstGeom prst="irregularSeal1">
            <a:avLst/>
          </a:prstGeom>
          <a:solidFill>
            <a:srgbClr val="0025D8">
              <a:alpha val="8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EE3794"/>
                </a:solidFill>
                <a:latin typeface="Times New Roman" pitchFamily="18" charset="0"/>
                <a:cs typeface="Times New Roman" pitchFamily="18" charset="0"/>
              </a:rPr>
              <a:t>молодежи необходимо социально и нравственно развиваться и обретать опыт ответственной гражданской жизни</a:t>
            </a:r>
            <a:endParaRPr lang="ru-RU" sz="1400" b="1" dirty="0">
              <a:solidFill>
                <a:srgbClr val="EE379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1896" y="180475"/>
            <a:ext cx="8169442" cy="79408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5D8"/>
                </a:solidFill>
                <a:latin typeface="Times New Roman" pitchFamily="18" charset="0"/>
                <a:cs typeface="Times New Roman" pitchFamily="18" charset="0"/>
              </a:rPr>
              <a:t>Компетенции волонтера для предоставления услуг в организациях социального обслуживания</a:t>
            </a:r>
            <a:endParaRPr lang="ru-RU" sz="2800" b="1" dirty="0">
              <a:solidFill>
                <a:srgbClr val="0025D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1579" y="1106905"/>
            <a:ext cx="5654842" cy="504123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700" b="1" dirty="0" smtClean="0">
                <a:solidFill>
                  <a:srgbClr val="EE3794"/>
                </a:solidFill>
              </a:rPr>
              <a:t>Личностные: </a:t>
            </a:r>
            <a:r>
              <a:rPr lang="ru-RU" sz="1700" b="1" dirty="0" err="1" smtClean="0">
                <a:solidFill>
                  <a:srgbClr val="EE3794"/>
                </a:solidFill>
              </a:rPr>
              <a:t>стрессоустойчивость</a:t>
            </a:r>
            <a:r>
              <a:rPr lang="ru-RU" sz="1700" b="1" dirty="0" smtClean="0">
                <a:solidFill>
                  <a:srgbClr val="EE3794"/>
                </a:solidFill>
              </a:rPr>
              <a:t>; исполнительность; ответственность; работа в команде; </a:t>
            </a:r>
            <a:r>
              <a:rPr lang="ru-RU" sz="1700" b="1" dirty="0" err="1" smtClean="0">
                <a:solidFill>
                  <a:srgbClr val="EE3794"/>
                </a:solidFill>
              </a:rPr>
              <a:t>саморегуляция</a:t>
            </a:r>
            <a:r>
              <a:rPr lang="ru-RU" sz="1700" b="1" dirty="0" smtClean="0">
                <a:solidFill>
                  <a:srgbClr val="EE3794"/>
                </a:solidFill>
              </a:rPr>
              <a:t> и личная эффективность; мотивация; </a:t>
            </a:r>
            <a:r>
              <a:rPr lang="ru-RU" sz="1700" b="1" dirty="0" err="1" smtClean="0">
                <a:solidFill>
                  <a:srgbClr val="EE3794"/>
                </a:solidFill>
              </a:rPr>
              <a:t>креативность</a:t>
            </a:r>
            <a:r>
              <a:rPr lang="ru-RU" sz="1700" b="1" dirty="0" smtClean="0">
                <a:solidFill>
                  <a:srgbClr val="EE3794"/>
                </a:solidFill>
              </a:rPr>
              <a:t>; </a:t>
            </a:r>
            <a:r>
              <a:rPr lang="ru-RU" sz="1700" b="1" dirty="0" err="1" smtClean="0">
                <a:solidFill>
                  <a:srgbClr val="EE3794"/>
                </a:solidFill>
              </a:rPr>
              <a:t>эмпатия</a:t>
            </a:r>
            <a:r>
              <a:rPr lang="ru-RU" sz="1700" b="1" dirty="0" smtClean="0">
                <a:solidFill>
                  <a:srgbClr val="EE3794"/>
                </a:solidFill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sz="1700" b="1" dirty="0" smtClean="0">
                <a:solidFill>
                  <a:srgbClr val="EE3794"/>
                </a:solidFill>
              </a:rPr>
              <a:t>Общекультурные :способность осуществлять социально значимую деятельность и предоставлять социальные услуги с учетом принятых в обществе морально-нравственных и правовых норм;  соблюдение принципов и этики волонтерской деятельности; способность понимать социальную значимость, цели и смысл волонтерской деятельности; способность добросовестно исполнять взятые на себя обязанности)</a:t>
            </a:r>
          </a:p>
          <a:p>
            <a:pPr>
              <a:buFont typeface="Wingdings" pitchFamily="2" charset="2"/>
              <a:buChar char="ü"/>
            </a:pPr>
            <a:r>
              <a:rPr lang="ru-RU" sz="1700" b="1" dirty="0" smtClean="0">
                <a:solidFill>
                  <a:srgbClr val="EE3794"/>
                </a:solidFill>
              </a:rPr>
              <a:t>Коммуникативные (навыки конструктивных способов взаимодействия) умение управлять собой, анализировать и организовывать свою деятельность.</a:t>
            </a:r>
          </a:p>
          <a:p>
            <a:pPr>
              <a:buFont typeface="Wingdings" pitchFamily="2" charset="2"/>
              <a:buChar char="ü"/>
            </a:pPr>
            <a:r>
              <a:rPr lang="ru-RU" sz="1700" b="1" dirty="0" smtClean="0">
                <a:solidFill>
                  <a:srgbClr val="EE3794"/>
                </a:solidFill>
              </a:rPr>
              <a:t>Кроме того, организации выделяют такие умения, как уверенное владение ПК, ведение документооборота. </a:t>
            </a:r>
          </a:p>
          <a:p>
            <a:pPr>
              <a:buFont typeface="Wingdings" pitchFamily="2" charset="2"/>
              <a:buChar char="ü"/>
            </a:pPr>
            <a:r>
              <a:rPr lang="ru-RU" sz="1700" b="1" dirty="0" smtClean="0">
                <a:solidFill>
                  <a:srgbClr val="EE3794"/>
                </a:solidFill>
              </a:rPr>
              <a:t>Сюда же можно добавить знания в сфере работы с конкретной категорией граждан — с клиентами социальных учреждений</a:t>
            </a:r>
            <a:endParaRPr lang="ru-RU" sz="1700" b="1" dirty="0">
              <a:solidFill>
                <a:srgbClr val="EE3794"/>
              </a:solidFill>
            </a:endParaRPr>
          </a:p>
        </p:txBody>
      </p:sp>
      <p:pic>
        <p:nvPicPr>
          <p:cNvPr id="1026" name="Picture 2" descr="C:\Documents and Settings\EXPERT1\Рабочий стол\презентация волонтеры\prichiny_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73229">
            <a:off x="5826236" y="1242138"/>
            <a:ext cx="3278730" cy="2179580"/>
          </a:xfrm>
          <a:prstGeom prst="rect">
            <a:avLst/>
          </a:prstGeom>
          <a:noFill/>
        </p:spPr>
      </p:pic>
      <p:pic>
        <p:nvPicPr>
          <p:cNvPr id="1027" name="Picture 3" descr="C:\Documents and Settings\EXPERT1\Рабочий стол\презентация волонтеры\oUJCqTNdB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8692" y="3477126"/>
            <a:ext cx="3165308" cy="316530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530687" y="1223760"/>
          <a:ext cx="8214561" cy="4829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033875" y="216567"/>
            <a:ext cx="43674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25D8"/>
                </a:solidFill>
              </a:rPr>
              <a:t> Волонтеры </a:t>
            </a:r>
            <a:endParaRPr lang="ru-RU" sz="4000" b="1" dirty="0">
              <a:solidFill>
                <a:srgbClr val="0025D8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682756" y="862317"/>
            <a:ext cx="986589" cy="589547"/>
          </a:xfrm>
          <a:prstGeom prst="downArrow">
            <a:avLst/>
          </a:prstGeom>
          <a:solidFill>
            <a:srgbClr val="EE37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Documents and Settings\EXPERT1\Рабочий стол\159-1593804_karwan-e-falah-is-a-social-service-initiative-launched-cash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6301" y="212942"/>
            <a:ext cx="3720231" cy="3036625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1" name="Picture 3" descr="C:\Documents and Settings\EXPERT1\Рабочий стол\depositphotos_25380701-stock-illustration-every-hand-save-the-earth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350729" y="3250503"/>
            <a:ext cx="3614690" cy="3757809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840" y="172622"/>
            <a:ext cx="7886700" cy="8019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0025D8"/>
                </a:solidFill>
                <a:latin typeface="Times New Roman" pitchFamily="18" charset="0"/>
                <a:cs typeface="Times New Roman" pitchFamily="18" charset="0"/>
              </a:rPr>
              <a:t>Направления и формы работ волонтеров:</a:t>
            </a:r>
            <a:endParaRPr lang="ru-RU" sz="3600" b="1" dirty="0">
              <a:solidFill>
                <a:srgbClr val="0025D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41232" y="959351"/>
            <a:ext cx="4102768" cy="544144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EE3794"/>
                </a:solidFill>
              </a:rPr>
              <a:t>Предоставление социально-бытовых услуг;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EE3794"/>
                </a:solidFill>
              </a:rPr>
              <a:t>Сопровождение;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EE3794"/>
                </a:solidFill>
              </a:rPr>
              <a:t>Просветительская деятельность и профилактическая работа;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 smtClean="0">
                <a:solidFill>
                  <a:srgbClr val="EE3794"/>
                </a:solidFill>
              </a:rPr>
              <a:t>Досуговая</a:t>
            </a:r>
            <a:r>
              <a:rPr lang="ru-RU" dirty="0" smtClean="0">
                <a:solidFill>
                  <a:srgbClr val="EE3794"/>
                </a:solidFill>
              </a:rPr>
              <a:t>, творческая, воспитательная деятельность</a:t>
            </a:r>
          </a:p>
          <a:p>
            <a:endParaRPr lang="ru-RU" dirty="0"/>
          </a:p>
        </p:txBody>
      </p:sp>
      <p:pic>
        <p:nvPicPr>
          <p:cNvPr id="2050" name="Picture 2" descr="C:\Documents and Settings\EXPERT1\Рабочий стол\презентация волонтеры\волонтер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5030" y="1305262"/>
            <a:ext cx="4186989" cy="4818811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3926" y="0"/>
            <a:ext cx="7781423" cy="62146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5D8"/>
                </a:solidFill>
                <a:latin typeface="Times New Roman" pitchFamily="18" charset="0"/>
                <a:cs typeface="Times New Roman" pitchFamily="18" charset="0"/>
              </a:rPr>
              <a:t>Условия для привлечения волонтеров:</a:t>
            </a:r>
            <a:endParaRPr lang="ru-RU" sz="3200" b="1" dirty="0">
              <a:solidFill>
                <a:srgbClr val="0025D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04937" y="649706"/>
            <a:ext cx="5558588" cy="6208294"/>
          </a:xfrm>
        </p:spPr>
        <p:txBody>
          <a:bodyPr>
            <a:normAutofit fontScale="77500" lnSpcReduction="20000"/>
          </a:bodyPr>
          <a:lstStyle/>
          <a:p>
            <a:pPr lvl="0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EE3794"/>
                </a:solidFill>
              </a:rPr>
              <a:t>поощрение волонтеров; </a:t>
            </a:r>
          </a:p>
          <a:p>
            <a:pPr lvl="0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EE3794"/>
                </a:solidFill>
              </a:rPr>
              <a:t>обучение волонтеров;</a:t>
            </a:r>
          </a:p>
          <a:p>
            <a:pPr lvl="0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EE3794"/>
                </a:solidFill>
              </a:rPr>
              <a:t>создание безопасных и комфортных условий для работы в социальных учреждениях; </a:t>
            </a:r>
          </a:p>
          <a:p>
            <a:pPr lvl="0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EE3794"/>
                </a:solidFill>
              </a:rPr>
              <a:t>организационно-методическое сопровождение деятельности волонтеров; </a:t>
            </a:r>
          </a:p>
          <a:p>
            <a:pPr lvl="0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EE3794"/>
                </a:solidFill>
              </a:rPr>
              <a:t>благоприятный психологический климат в социальных учреждениях; </a:t>
            </a:r>
          </a:p>
          <a:p>
            <a:pPr lvl="0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EE3794"/>
                </a:solidFill>
              </a:rPr>
              <a:t>открытость учреждений для волонтеров; </a:t>
            </a:r>
          </a:p>
          <a:p>
            <a:pPr lvl="0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EE3794"/>
                </a:solidFill>
              </a:rPr>
              <a:t>простые и понятные требования и правила работы для волонтеров; </a:t>
            </a:r>
          </a:p>
          <a:p>
            <a:pPr lvl="0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EE3794"/>
                </a:solidFill>
              </a:rPr>
              <a:t>обеспечение волонтеров необходимым для работы инвентарем;</a:t>
            </a:r>
          </a:p>
          <a:p>
            <a:pPr lvl="0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EE3794"/>
                </a:solidFill>
              </a:rPr>
              <a:t>удобство графика выполнения задач для волонтеров; </a:t>
            </a:r>
          </a:p>
          <a:p>
            <a:pPr lvl="0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EE3794"/>
                </a:solidFill>
              </a:rPr>
              <a:t>заключение договоров с каждым волонтером; </a:t>
            </a:r>
          </a:p>
          <a:p>
            <a:pPr lvl="0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EE3794"/>
                </a:solidFill>
              </a:rPr>
              <a:t>возможность прохождения практики </a:t>
            </a:r>
          </a:p>
          <a:p>
            <a:pPr>
              <a:buFont typeface="Wingdings" pitchFamily="2" charset="2"/>
              <a:buChar char="ü"/>
            </a:pPr>
            <a:endParaRPr lang="ru-RU" b="1" dirty="0">
              <a:solidFill>
                <a:srgbClr val="EE3794"/>
              </a:solidFill>
            </a:endParaRPr>
          </a:p>
        </p:txBody>
      </p:sp>
      <p:pic>
        <p:nvPicPr>
          <p:cNvPr id="3074" name="Picture 2" descr="C:\Documents and Settings\EXPERT1\Рабочий стол\презентация волонтеры\depositphotos_95393818-stock-photo-conceptual-red-heart-symb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21504"/>
            <a:ext cx="3432291" cy="3236495"/>
          </a:xfrm>
          <a:prstGeom prst="rect">
            <a:avLst/>
          </a:prstGeom>
          <a:noFill/>
        </p:spPr>
      </p:pic>
      <p:pic>
        <p:nvPicPr>
          <p:cNvPr id="3075" name="Picture 3" descr="C:\Documents and Settings\EXPERT1\Рабочий стол\презентация волонтеры\186-1863947_big-image-volunteer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548" y="478434"/>
            <a:ext cx="2754465" cy="27656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64744" y="172620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25D8"/>
                </a:solidFill>
              </a:rPr>
              <a:t>Модели организации </a:t>
            </a:r>
            <a:r>
              <a:rPr lang="ru-RU" sz="3600" b="1" dirty="0" err="1" smtClean="0">
                <a:solidFill>
                  <a:srgbClr val="0025D8"/>
                </a:solidFill>
              </a:rPr>
              <a:t>волонтерства</a:t>
            </a:r>
            <a:r>
              <a:rPr lang="ru-RU" sz="3600" b="1" dirty="0" smtClean="0">
                <a:solidFill>
                  <a:srgbClr val="0025D8"/>
                </a:solidFill>
              </a:rPr>
              <a:t> в социальном учреждении:</a:t>
            </a:r>
            <a:endParaRPr lang="ru-RU" sz="3600" b="1" dirty="0">
              <a:solidFill>
                <a:srgbClr val="0025D8"/>
              </a:solidFill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1463841" y="1794041"/>
          <a:ext cx="6717633" cy="4811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C:\Documents and Settings\EXPERT1\Рабочий стол\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06125" y="2608760"/>
            <a:ext cx="2069432" cy="1766976"/>
          </a:xfrm>
          <a:prstGeom prst="rect">
            <a:avLst/>
          </a:prstGeom>
          <a:noFill/>
          <a:effectLst/>
        </p:spPr>
      </p:pic>
      <p:pic>
        <p:nvPicPr>
          <p:cNvPr id="3075" name="Picture 3" descr="C:\Documents and Settings\EXPERT1\Рабочий стол\vaimopomoshh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155845"/>
            <a:ext cx="2675819" cy="2778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6588" y="0"/>
            <a:ext cx="7528761" cy="120942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5D8"/>
                </a:solidFill>
                <a:latin typeface="Times New Roman" pitchFamily="18" charset="0"/>
                <a:cs typeface="Times New Roman" pitchFamily="18" charset="0"/>
              </a:rPr>
              <a:t>Механизм по привлечению волонтеров в социальных учреждениях:</a:t>
            </a:r>
            <a:endParaRPr lang="ru-RU" sz="3200" b="1" dirty="0">
              <a:solidFill>
                <a:srgbClr val="0025D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347537" y="1335505"/>
          <a:ext cx="7194884" cy="5149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480</TotalTime>
  <Words>774</Words>
  <Application>Microsoft Office PowerPoint</Application>
  <PresentationFormat>Экран (4:3)</PresentationFormat>
  <Paragraphs>63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Office Theme</vt:lpstr>
      <vt:lpstr>«Инструментарий привлечения волонтерского ресурса к предоставлению социальных услуг и реализации социальных технологий на базе «ГБУ СО «Волгоградский ОРЦ «Вдохновение»</vt:lpstr>
      <vt:lpstr>Деятельность волонтеров основывается на следующих нормативных документах:</vt:lpstr>
      <vt:lpstr>Причины привлечения волонтеров к сотрудничеству с организациями социального обслуживания </vt:lpstr>
      <vt:lpstr>Компетенции волонтера для предоставления услуг в организациях социального обслуживания</vt:lpstr>
      <vt:lpstr>Презентация PowerPoint</vt:lpstr>
      <vt:lpstr>Направления и формы работ волонтеров:</vt:lpstr>
      <vt:lpstr>Условия для привлечения волонтеров:</vt:lpstr>
      <vt:lpstr>Модели организации волонтерства в социальном учреждении:</vt:lpstr>
      <vt:lpstr>Механизм по привлечению волонтеров в социальных учреждениях:</vt:lpstr>
      <vt:lpstr>Презентация PowerPoint</vt:lpstr>
      <vt:lpstr>Благодарим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Пользователь</cp:lastModifiedBy>
  <cp:revision>50</cp:revision>
  <dcterms:created xsi:type="dcterms:W3CDTF">2019-02-21T15:01:25Z</dcterms:created>
  <dcterms:modified xsi:type="dcterms:W3CDTF">2023-09-20T14:16:44Z</dcterms:modified>
</cp:coreProperties>
</file>