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93" r:id="rId3"/>
    <p:sldId id="259" r:id="rId4"/>
    <p:sldId id="294" r:id="rId5"/>
    <p:sldId id="266" r:id="rId6"/>
    <p:sldId id="264" r:id="rId7"/>
    <p:sldId id="29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43B"/>
    <a:srgbClr val="BB2331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0120D-9501-4454-90E5-1E7057AC1051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B1F05-9B0E-4ACC-9DCC-D9662A401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1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7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9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4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7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8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2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8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0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0D4E7-45C5-B44F-9D8A-579455472F0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01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-1"/>
            <a:ext cx="12166600" cy="6874129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8143B"/>
                </a:solidFill>
              </a:rPr>
              <a:t>Поддержка общественных, в том числе добровольческих  инициатив</a:t>
            </a:r>
            <a:endParaRPr lang="ru-RU" sz="3600" b="1" dirty="0">
              <a:solidFill>
                <a:srgbClr val="C8143B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51546" y="5020434"/>
            <a:ext cx="9144000" cy="1655762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pPr algn="l"/>
            <a:r>
              <a:rPr lang="ru-RU" dirty="0">
                <a:solidFill>
                  <a:srgbClr val="C8143B"/>
                </a:solidFill>
              </a:rPr>
              <a:t>Анна Кузнецова, исполнительный директор АНО «Краевой центр поддержки и развития общественных инициатив»</a:t>
            </a:r>
          </a:p>
        </p:txBody>
      </p:sp>
    </p:spTree>
    <p:extLst>
      <p:ext uri="{BB962C8B-B14F-4D97-AF65-F5344CB8AC3E}">
        <p14:creationId xmlns:p14="http://schemas.microsoft.com/office/powerpoint/2010/main" val="130513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2957197" y="1396765"/>
            <a:ext cx="2887485" cy="28874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Овал 20"/>
          <p:cNvSpPr/>
          <p:nvPr/>
        </p:nvSpPr>
        <p:spPr>
          <a:xfrm>
            <a:off x="156364" y="1422069"/>
            <a:ext cx="2800833" cy="28008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Овал 5"/>
          <p:cNvSpPr/>
          <p:nvPr/>
        </p:nvSpPr>
        <p:spPr>
          <a:xfrm>
            <a:off x="307806" y="1527717"/>
            <a:ext cx="2390229" cy="2390229"/>
          </a:xfrm>
          <a:prstGeom prst="ellipse">
            <a:avLst/>
          </a:prstGeom>
          <a:solidFill>
            <a:srgbClr val="DDD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Овал 13"/>
          <p:cNvSpPr/>
          <p:nvPr/>
        </p:nvSpPr>
        <p:spPr>
          <a:xfrm>
            <a:off x="5844682" y="1378742"/>
            <a:ext cx="2887485" cy="28874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TextBox 2"/>
          <p:cNvSpPr txBox="1"/>
          <p:nvPr/>
        </p:nvSpPr>
        <p:spPr>
          <a:xfrm>
            <a:off x="1237053" y="337858"/>
            <a:ext cx="6498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Краевой центр поддержки и развития общественных инициатив. История.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475908" y="1714719"/>
            <a:ext cx="2016224" cy="2016224"/>
          </a:xfrm>
          <a:prstGeom prst="ellipse">
            <a:avLst/>
          </a:prstGeom>
          <a:solidFill>
            <a:srgbClr val="C1B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Май 2020</a:t>
            </a:r>
          </a:p>
          <a:p>
            <a:pPr algn="ctr"/>
            <a:r>
              <a:rPr lang="ru-RU" sz="1400" b="1" dirty="0"/>
              <a:t>Создание АНО </a:t>
            </a:r>
          </a:p>
          <a:p>
            <a:pPr algn="ctr"/>
            <a:r>
              <a:rPr lang="ru-RU" sz="1400" b="1" dirty="0"/>
              <a:t>«Краевой Центр поддержки и развития общественных инициатив»</a:t>
            </a:r>
          </a:p>
          <a:p>
            <a:pPr algn="ctr"/>
            <a:endParaRPr lang="ru-RU" sz="1467" b="1" dirty="0"/>
          </a:p>
        </p:txBody>
      </p:sp>
      <p:sp>
        <p:nvSpPr>
          <p:cNvPr id="12" name="Овал 11"/>
          <p:cNvSpPr/>
          <p:nvPr/>
        </p:nvSpPr>
        <p:spPr>
          <a:xfrm>
            <a:off x="6015131" y="1500489"/>
            <a:ext cx="2546585" cy="2546585"/>
          </a:xfrm>
          <a:prstGeom prst="ellipse">
            <a:avLst/>
          </a:prstGeom>
          <a:solidFill>
            <a:srgbClr val="F7C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Овал 12"/>
          <p:cNvSpPr/>
          <p:nvPr/>
        </p:nvSpPr>
        <p:spPr>
          <a:xfrm>
            <a:off x="6106719" y="1717014"/>
            <a:ext cx="2374905" cy="2141701"/>
          </a:xfrm>
          <a:prstGeom prst="ellipse">
            <a:avLst/>
          </a:prstGeom>
          <a:solidFill>
            <a:srgbClr val="CE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lvl="0" algn="ctr"/>
            <a:r>
              <a:rPr lang="ru-RU" sz="1400" b="1" dirty="0"/>
              <a:t>Декабрь 2021 Проведение первого конкурса на присуждение премии </a:t>
            </a:r>
          </a:p>
          <a:p>
            <a:pPr algn="ctr"/>
            <a:r>
              <a:rPr lang="ru-RU" sz="1400" b="1" dirty="0"/>
              <a:t>«Доброволец грантовой программы «Партнёрство-2020»</a:t>
            </a:r>
          </a:p>
        </p:txBody>
      </p:sp>
      <p:sp>
        <p:nvSpPr>
          <p:cNvPr id="15" name="Овал 14"/>
          <p:cNvSpPr/>
          <p:nvPr/>
        </p:nvSpPr>
        <p:spPr>
          <a:xfrm>
            <a:off x="3153975" y="1546691"/>
            <a:ext cx="2390229" cy="2390229"/>
          </a:xfrm>
          <a:prstGeom prst="ellipse">
            <a:avLst/>
          </a:prstGeom>
          <a:solidFill>
            <a:srgbClr val="EEB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Овал 15"/>
          <p:cNvSpPr/>
          <p:nvPr/>
        </p:nvSpPr>
        <p:spPr>
          <a:xfrm>
            <a:off x="3340977" y="1733693"/>
            <a:ext cx="2016224" cy="2016224"/>
          </a:xfrm>
          <a:prstGeom prst="ellipse">
            <a:avLst/>
          </a:prstGeom>
          <a:solidFill>
            <a:srgbClr val="E05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/>
              <a:t>Декабрь 2020 </a:t>
            </a:r>
          </a:p>
          <a:p>
            <a:pPr lvl="0" algn="ctr"/>
            <a:r>
              <a:rPr lang="ru-RU" sz="1400" b="1" dirty="0"/>
              <a:t>Внедрение федеральной модели поддержки СО НКО.</a:t>
            </a:r>
          </a:p>
          <a:p>
            <a:pPr lvl="0" algn="ctr"/>
            <a:r>
              <a:rPr lang="ru-RU" sz="1400" b="1" dirty="0"/>
              <a:t>Первый грантовый конкурс</a:t>
            </a:r>
          </a:p>
        </p:txBody>
      </p:sp>
      <p:pic>
        <p:nvPicPr>
          <p:cNvPr id="3075" name="Picture 3" descr="D:\kristall\_kristall\Краснодубова\all png\eps-1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18053" r="11667" b="68137"/>
          <a:stretch/>
        </p:blipFill>
        <p:spPr bwMode="auto">
          <a:xfrm>
            <a:off x="-553088" y="162660"/>
            <a:ext cx="2736303" cy="48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:\kristall\_kristall\Краснодубова\all png\eps-17.png">
            <a:extLst>
              <a:ext uri="{FF2B5EF4-FFF2-40B4-BE49-F238E27FC236}">
                <a16:creationId xmlns:a16="http://schemas.microsoft.com/office/drawing/2014/main" id="{E5B72B64-EFEA-4B6D-2392-F9308C4F4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2" t="31382" b="23734"/>
          <a:stretch/>
        </p:blipFill>
        <p:spPr bwMode="auto">
          <a:xfrm>
            <a:off x="8472108" y="4326283"/>
            <a:ext cx="3034007" cy="18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90DE89D-28D1-DAD3-A8A0-2C04D76AA257}"/>
              </a:ext>
            </a:extLst>
          </p:cNvPr>
          <p:cNvGrpSpPr/>
          <p:nvPr/>
        </p:nvGrpSpPr>
        <p:grpSpPr>
          <a:xfrm>
            <a:off x="582645" y="4466562"/>
            <a:ext cx="2758332" cy="2092529"/>
            <a:chOff x="1236540" y="2332201"/>
            <a:chExt cx="2068749" cy="1569397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10D992A9-8A02-99BD-3781-A2C61F4B7648}"/>
                </a:ext>
              </a:extLst>
            </p:cNvPr>
            <p:cNvGrpSpPr/>
            <p:nvPr/>
          </p:nvGrpSpPr>
          <p:grpSpPr>
            <a:xfrm>
              <a:off x="1236540" y="2332201"/>
              <a:ext cx="2068749" cy="1569397"/>
              <a:chOff x="1402604" y="2285771"/>
              <a:chExt cx="2068749" cy="1569397"/>
            </a:xfrm>
          </p:grpSpPr>
          <p:pic>
            <p:nvPicPr>
              <p:cNvPr id="9" name="Picture 2" descr="D:\kristall\_kristall\Краснодубова\all png\eps-12.png">
                <a:extLst>
                  <a:ext uri="{FF2B5EF4-FFF2-40B4-BE49-F238E27FC236}">
                    <a16:creationId xmlns:a16="http://schemas.microsoft.com/office/drawing/2014/main" id="{C12A2B47-14E6-F97B-AD8C-FF51AE4B0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46" t="33064" r="16621" b="23366"/>
              <a:stretch/>
            </p:blipFill>
            <p:spPr bwMode="auto">
              <a:xfrm>
                <a:off x="1402604" y="2285771"/>
                <a:ext cx="2068749" cy="1569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3E3E8DC4-6EFD-9293-BF55-357AA6FD9770}"/>
                  </a:ext>
                </a:extLst>
              </p:cNvPr>
              <p:cNvSpPr/>
              <p:nvPr/>
            </p:nvSpPr>
            <p:spPr>
              <a:xfrm>
                <a:off x="2123728" y="2580600"/>
                <a:ext cx="630603" cy="567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8" name="Picture 4" descr="D:\kristall\_kristall\Краснодубова\Презентация Дом НКО\01.png">
              <a:extLst>
                <a:ext uri="{FF2B5EF4-FFF2-40B4-BE49-F238E27FC236}">
                  <a16:creationId xmlns:a16="http://schemas.microsoft.com/office/drawing/2014/main" id="{9C45B5A3-032B-811D-506A-7E2B97519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357" y="2548574"/>
              <a:ext cx="859216" cy="859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965BE26-9C90-2EA8-5BB5-F890776D22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741" b="67963" l="13646" r="30625">
                        <a14:foregroundMark x1="15469" y1="43981" x2="15469" y2="43981"/>
                        <a14:foregroundMark x1="28073" y1="32500" x2="28073" y2="32500"/>
                        <a14:foregroundMark x1="27656" y1="39352" x2="27656" y2="39352"/>
                        <a14:foregroundMark x1="30625" y1="43056" x2="30625" y2="43056"/>
                        <a14:foregroundMark x1="30365" y1="49352" x2="30365" y2="49352"/>
                        <a14:foregroundMark x1="25000" y1="44537" x2="25000" y2="44537"/>
                        <a14:foregroundMark x1="22656" y1="47963" x2="22656" y2="47963"/>
                        <a14:foregroundMark x1="15052" y1="65185" x2="15052" y2="65185"/>
                        <a14:foregroundMark x1="18490" y1="60185" x2="18490" y2="60185"/>
                        <a14:foregroundMark x1="30573" y1="61481" x2="30573" y2="61481"/>
                        <a14:foregroundMark x1="27760" y1="30833" x2="27760" y2="30833"/>
                        <a14:foregroundMark x1="13646" y1="63981" x2="13646" y2="63981"/>
                        <a14:foregroundMark x1="17344" y1="60185" x2="17344" y2="60185"/>
                        <a14:foregroundMark x1="23438" y1="44444" x2="23438" y2="44444"/>
                        <a14:foregroundMark x1="21354" y1="44537" x2="21354" y2="44537"/>
                        <a14:foregroundMark x1="15677" y1="52870" x2="15677" y2="52870"/>
                        <a14:foregroundMark x1="15937" y1="52685" x2="15937" y2="52685"/>
                        <a14:foregroundMark x1="16042" y1="52870" x2="16042" y2="52870"/>
                        <a14:foregroundMark x1="16354" y1="52778" x2="16354" y2="52778"/>
                        <a14:foregroundMark x1="16771" y1="52778" x2="16771" y2="52778"/>
                        <a14:foregroundMark x1="17083" y1="52778" x2="17083" y2="52778"/>
                        <a14:foregroundMark x1="17240" y1="52778" x2="17240" y2="52778"/>
                        <a14:foregroundMark x1="16510" y1="52778" x2="16510" y2="52778"/>
                        <a14:foregroundMark x1="26667" y1="66944" x2="27031" y2="66667"/>
                        <a14:foregroundMark x1="21615" y1="54259" x2="22813" y2="53611"/>
                        <a14:foregroundMark x1="22031" y1="55556" x2="24010" y2="54444"/>
                        <a14:backgroundMark x1="23021" y1="55463" x2="23021" y2="55463"/>
                        <a14:backgroundMark x1="22292" y1="55556" x2="22292" y2="55556"/>
                        <a14:backgroundMark x1="22813" y1="44167" x2="22813" y2="44167"/>
                        <a14:backgroundMark x1="22552" y1="44259" x2="22552" y2="44259"/>
                      </a14:backgroundRemoval>
                    </a14:imgEffect>
                  </a14:imgLayer>
                </a14:imgProps>
              </a:ext>
            </a:extLst>
          </a:blip>
          <a:srcRect l="11951" t="28274" r="67403" b="27600"/>
          <a:stretch/>
        </p:blipFill>
        <p:spPr>
          <a:xfrm>
            <a:off x="4613039" y="3589164"/>
            <a:ext cx="2203227" cy="2648751"/>
          </a:xfrm>
          <a:prstGeom prst="rect">
            <a:avLst/>
          </a:prstGeom>
        </p:spPr>
      </p:pic>
      <p:pic>
        <p:nvPicPr>
          <p:cNvPr id="30" name="Picture 4" descr="D:\kristall\_kristall\Краснодубова\all png\eps-20.png">
            <a:extLst>
              <a:ext uri="{FF2B5EF4-FFF2-40B4-BE49-F238E27FC236}">
                <a16:creationId xmlns:a16="http://schemas.microsoft.com/office/drawing/2014/main" id="{7AB275E1-5BE0-5D9A-7723-5F33D29C6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2" t="12627" r="33697" b="50000"/>
          <a:stretch/>
        </p:blipFill>
        <p:spPr bwMode="auto">
          <a:xfrm>
            <a:off x="10620987" y="-63400"/>
            <a:ext cx="1267851" cy="14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AA908563-9232-FE68-2F67-3DED0E82A7DB}"/>
              </a:ext>
            </a:extLst>
          </p:cNvPr>
          <p:cNvSpPr/>
          <p:nvPr/>
        </p:nvSpPr>
        <p:spPr>
          <a:xfrm>
            <a:off x="8793653" y="1378742"/>
            <a:ext cx="2887485" cy="28874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476131C-00B5-40D7-7764-3C13383DC3AA}"/>
              </a:ext>
            </a:extLst>
          </p:cNvPr>
          <p:cNvSpPr/>
          <p:nvPr/>
        </p:nvSpPr>
        <p:spPr>
          <a:xfrm>
            <a:off x="8964102" y="1500487"/>
            <a:ext cx="2546585" cy="254658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C94DB84-C3F7-CC87-B7CA-00B0A8A2BB5C}"/>
              </a:ext>
            </a:extLst>
          </p:cNvPr>
          <p:cNvSpPr/>
          <p:nvPr/>
        </p:nvSpPr>
        <p:spPr>
          <a:xfrm>
            <a:off x="9106552" y="1672165"/>
            <a:ext cx="2203227" cy="220322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lvl="0" algn="ctr"/>
            <a:r>
              <a:rPr lang="ru-RU" sz="1400" b="1" dirty="0"/>
              <a:t>Февраль 2023 </a:t>
            </a:r>
          </a:p>
          <a:p>
            <a:pPr lvl="0" algn="ctr"/>
            <a:r>
              <a:rPr lang="ru-RU" sz="1400" b="1" dirty="0"/>
              <a:t>Включение в структуру организации ресурсного центра по развитию добровольчества </a:t>
            </a:r>
          </a:p>
        </p:txBody>
      </p:sp>
    </p:spTree>
    <p:extLst>
      <p:ext uri="{BB962C8B-B14F-4D97-AF65-F5344CB8AC3E}">
        <p14:creationId xmlns:p14="http://schemas.microsoft.com/office/powerpoint/2010/main" val="256622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Целевые группы: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Добровольцы (волонтеры)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Добровольческие (волонтерские) объединения,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органы местного самоуправления, ресурсные центры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государственными и бизнес-структуры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Социально ориентированные некоммерческие организации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Образовательные учреждения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СМИ</a:t>
            </a:r>
          </a:p>
          <a:p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Благополучатели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добровольческих (волонтерских) услуг</a:t>
            </a:r>
            <a:endParaRPr lang="ru-RU" sz="4000" dirty="0"/>
          </a:p>
          <a:p>
            <a:pPr>
              <a:spcAft>
                <a:spcPts val="0"/>
              </a:spcAft>
            </a:pP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BD438-DF77-8296-AA67-0DB62E43131A}"/>
              </a:ext>
            </a:extLst>
          </p:cNvPr>
          <p:cNvSpPr txBox="1"/>
          <p:nvPr/>
        </p:nvSpPr>
        <p:spPr>
          <a:xfrm>
            <a:off x="9144740" y="579946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8C4E3B-11C2-35DA-60DE-2FA97D0932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15"/>
          <a:stretch/>
        </p:blipFill>
        <p:spPr>
          <a:xfrm>
            <a:off x="10716130" y="135210"/>
            <a:ext cx="1275339" cy="13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3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B965B-2D01-95E7-1B89-60AFDC927CE4}"/>
              </a:ext>
            </a:extLst>
          </p:cNvPr>
          <p:cNvSpPr txBox="1"/>
          <p:nvPr/>
        </p:nvSpPr>
        <p:spPr>
          <a:xfrm>
            <a:off x="1068377" y="639581"/>
            <a:ext cx="649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Направления работы Центра</a:t>
            </a:r>
            <a:endParaRPr lang="ru-RU" sz="2400" dirty="0"/>
          </a:p>
        </p:txBody>
      </p:sp>
      <p:pic>
        <p:nvPicPr>
          <p:cNvPr id="5" name="Изображение 5">
            <a:extLst>
              <a:ext uri="{FF2B5EF4-FFF2-40B4-BE49-F238E27FC236}">
                <a16:creationId xmlns:a16="http://schemas.microsoft.com/office/drawing/2014/main" id="{B59C7034-A051-F3D4-803F-0D91910546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493861"/>
            <a:ext cx="960107" cy="960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F085FF-65D3-E7E9-380F-CB08CC1895A5}"/>
              </a:ext>
            </a:extLst>
          </p:cNvPr>
          <p:cNvSpPr txBox="1"/>
          <p:nvPr/>
        </p:nvSpPr>
        <p:spPr>
          <a:xfrm>
            <a:off x="1967541" y="515370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Администрирование (</a:t>
            </a:r>
            <a:r>
              <a:rPr lang="ru-RU" sz="1600" dirty="0" err="1"/>
              <a:t>операторство</a:t>
            </a:r>
            <a:r>
              <a:rPr lang="ru-RU" sz="1600" dirty="0"/>
              <a:t>) краевой грантовой программы «Партнерство», финансовая поддержка СО НКО (100 млн ГФ)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8F1A5-3FD2-9522-C732-0CC209389C8B}"/>
              </a:ext>
            </a:extLst>
          </p:cNvPr>
          <p:cNvSpPr txBox="1"/>
          <p:nvPr/>
        </p:nvSpPr>
        <p:spPr>
          <a:xfrm>
            <a:off x="1967541" y="199640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Экспертно-образовательная, консультационно-методическая, информационная, организационная поддержка общественных  и гражданских (в том числе добровольческих) инициатив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455DCB-3EA3-A655-92D5-AC902977C0A6}"/>
              </a:ext>
            </a:extLst>
          </p:cNvPr>
          <p:cNvSpPr txBox="1"/>
          <p:nvPr/>
        </p:nvSpPr>
        <p:spPr>
          <a:xfrm>
            <a:off x="1967541" y="2844680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Поддержка органов исполнительной власти и местного самоуправления  в сфере открытости органов власти и  развития институтов гражданского общества, а также добровольческих (волонтерских) объединений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7BE14-E124-BEA9-B442-84499AC73519}"/>
              </a:ext>
            </a:extLst>
          </p:cNvPr>
          <p:cNvSpPr txBox="1"/>
          <p:nvPr/>
        </p:nvSpPr>
        <p:spPr>
          <a:xfrm>
            <a:off x="2032939" y="391182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Анализ и мониторинг деятельности институтов гражданского общества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B847DD-4A80-31E0-F7A9-8C592FBA35B4}"/>
              </a:ext>
            </a:extLst>
          </p:cNvPr>
          <p:cNvSpPr txBox="1"/>
          <p:nvPr/>
        </p:nvSpPr>
        <p:spPr>
          <a:xfrm>
            <a:off x="2044782" y="583704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Реализация федеральных и краевых проектов и мероприятий </a:t>
            </a:r>
          </a:p>
        </p:txBody>
      </p:sp>
      <p:pic>
        <p:nvPicPr>
          <p:cNvPr id="16" name="Изображение 2">
            <a:extLst>
              <a:ext uri="{FF2B5EF4-FFF2-40B4-BE49-F238E27FC236}">
                <a16:creationId xmlns:a16="http://schemas.microsoft.com/office/drawing/2014/main" id="{0C9DF352-D14D-D972-E15D-1F8B70F0F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39" y="2355637"/>
            <a:ext cx="960107" cy="9601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74F1CCF-1B3E-1142-9200-F51952F5E7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0" y="3547170"/>
            <a:ext cx="1193701" cy="1193701"/>
          </a:xfrm>
          <a:prstGeom prst="rect">
            <a:avLst/>
          </a:prstGeom>
        </p:spPr>
      </p:pic>
      <p:pic>
        <p:nvPicPr>
          <p:cNvPr id="18" name="Изображение 11">
            <a:extLst>
              <a:ext uri="{FF2B5EF4-FFF2-40B4-BE49-F238E27FC236}">
                <a16:creationId xmlns:a16="http://schemas.microsoft.com/office/drawing/2014/main" id="{F8013F8B-EC66-FADB-AB7F-8F10DFB4FD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435" y="4049155"/>
            <a:ext cx="1018112" cy="1018112"/>
          </a:xfrm>
          <a:prstGeom prst="rect">
            <a:avLst/>
          </a:prstGeom>
        </p:spPr>
      </p:pic>
      <p:pic>
        <p:nvPicPr>
          <p:cNvPr id="19" name="Изображение 5">
            <a:extLst>
              <a:ext uri="{FF2B5EF4-FFF2-40B4-BE49-F238E27FC236}">
                <a16:creationId xmlns:a16="http://schemas.microsoft.com/office/drawing/2014/main" id="{078BB182-8A51-B4BB-8AC5-5BD3968BE1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16" y="5364139"/>
            <a:ext cx="858685" cy="858685"/>
          </a:xfrm>
          <a:prstGeom prst="rect">
            <a:avLst/>
          </a:prstGeom>
        </p:spPr>
      </p:pic>
      <p:pic>
        <p:nvPicPr>
          <p:cNvPr id="20" name="Picture 4" descr="D:\kristall\_kristall\Краснодубова\all png\eps-21.png">
            <a:extLst>
              <a:ext uri="{FF2B5EF4-FFF2-40B4-BE49-F238E27FC236}">
                <a16:creationId xmlns:a16="http://schemas.microsoft.com/office/drawing/2014/main" id="{416CDA1E-4935-BCC7-19B9-FF57F4984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6" t="35361" r="37909" b="35049"/>
          <a:stretch/>
        </p:blipFill>
        <p:spPr bwMode="auto">
          <a:xfrm>
            <a:off x="10512491" y="30608"/>
            <a:ext cx="1571343" cy="189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93E49B-AA06-6558-DFF9-B691C9398DEC}"/>
              </a:ext>
            </a:extLst>
          </p:cNvPr>
          <p:cNvSpPr txBox="1"/>
          <p:nvPr/>
        </p:nvSpPr>
        <p:spPr>
          <a:xfrm>
            <a:off x="1580177" y="444848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ru-RU" sz="1600" dirty="0"/>
              <a:t>Вовлечение граждан Красноярского края в добровольческую (волонтерскую) деятельность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4CF66-815E-3810-1364-01E6544C786A}"/>
              </a:ext>
            </a:extLst>
          </p:cNvPr>
          <p:cNvSpPr txBox="1"/>
          <p:nvPr/>
        </p:nvSpPr>
        <p:spPr>
          <a:xfrm>
            <a:off x="1391477" y="1358920"/>
            <a:ext cx="74217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ru-RU" sz="1600" dirty="0"/>
              <a:t>Формирование сети ресурсных центров добровольчества на территории Красноярского края и их курирование</a:t>
            </a:r>
          </a:p>
          <a:p>
            <a:pPr lvl="1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5526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" y="6536"/>
            <a:ext cx="12166600" cy="687412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15703" y="6059056"/>
            <a:ext cx="12103548" cy="985517"/>
          </a:xfrm>
          <a:custGeom>
            <a:avLst/>
            <a:gdLst/>
            <a:ahLst/>
            <a:cxnLst/>
            <a:rect l="l" t="t" r="r" b="b"/>
            <a:pathLst>
              <a:path w="15891510" h="2471420">
                <a:moveTo>
                  <a:pt x="0" y="2471216"/>
                </a:moveTo>
                <a:lnTo>
                  <a:pt x="15891129" y="2471216"/>
                </a:lnTo>
                <a:lnTo>
                  <a:pt x="15891129" y="0"/>
                </a:lnTo>
                <a:lnTo>
                  <a:pt x="0" y="0"/>
                </a:lnTo>
                <a:lnTo>
                  <a:pt x="0" y="2471216"/>
                </a:lnTo>
                <a:close/>
              </a:path>
            </a:pathLst>
          </a:custGeom>
          <a:solidFill>
            <a:srgbClr val="E7EDF6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5" name="object 5"/>
          <p:cNvSpPr txBox="1"/>
          <p:nvPr/>
        </p:nvSpPr>
        <p:spPr>
          <a:xfrm>
            <a:off x="747382" y="2173682"/>
            <a:ext cx="10864610" cy="326136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>
              <a:spcBef>
                <a:spcPts val="76"/>
              </a:spcBef>
            </a:pPr>
            <a:r>
              <a:rPr sz="2056" spc="99" dirty="0">
                <a:solidFill>
                  <a:srgbClr val="231F20"/>
                </a:solidFill>
                <a:latin typeface="Arial"/>
                <a:cs typeface="Arial"/>
              </a:rPr>
              <a:t>ИНФРАСТРУКТУРА </a:t>
            </a:r>
            <a:r>
              <a:rPr sz="2056" spc="69" dirty="0">
                <a:solidFill>
                  <a:srgbClr val="231F20"/>
                </a:solidFill>
                <a:latin typeface="Arial"/>
                <a:cs typeface="Arial"/>
              </a:rPr>
              <a:t>РАЗВИТИЯ </a:t>
            </a:r>
            <a:r>
              <a:rPr lang="ru-RU" sz="2056" spc="80" dirty="0">
                <a:solidFill>
                  <a:srgbClr val="231F20"/>
                </a:solidFill>
                <a:latin typeface="Arial"/>
                <a:cs typeface="Arial"/>
              </a:rPr>
              <a:t>ДОБРОВОЛЬЧЕСТВА В КРАСНОЯРСКОМ КРАЕ</a:t>
            </a:r>
            <a:r>
              <a:rPr sz="2056" spc="61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2056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0820" y="3613121"/>
            <a:ext cx="2254928" cy="1763261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69">
              <a:lnSpc>
                <a:spcPct val="111100"/>
              </a:lnSpc>
              <a:spcBef>
                <a:spcPts val="76"/>
              </a:spcBef>
            </a:pPr>
            <a:r>
              <a:rPr sz="1142" spc="34" dirty="0">
                <a:solidFill>
                  <a:srgbClr val="231F20"/>
                </a:solidFill>
                <a:latin typeface="Arial"/>
                <a:cs typeface="Arial"/>
              </a:rPr>
              <a:t>КРАЕВОЙ </a:t>
            </a:r>
            <a:r>
              <a:rPr sz="1142" spc="-8" dirty="0">
                <a:solidFill>
                  <a:srgbClr val="231F20"/>
                </a:solidFill>
                <a:latin typeface="Arial"/>
                <a:cs typeface="Arial"/>
              </a:rPr>
              <a:t>ЦЕНТР  </a:t>
            </a:r>
            <a:r>
              <a:rPr sz="1142" spc="42" dirty="0">
                <a:solidFill>
                  <a:srgbClr val="231F20"/>
                </a:solidFill>
                <a:latin typeface="Arial"/>
                <a:cs typeface="Arial"/>
              </a:rPr>
              <a:t>ПОДДЕРЖКИ  </a:t>
            </a:r>
            <a:r>
              <a:rPr sz="1142" spc="15" dirty="0">
                <a:solidFill>
                  <a:srgbClr val="231F20"/>
                </a:solidFill>
                <a:latin typeface="Arial"/>
                <a:cs typeface="Arial"/>
              </a:rPr>
              <a:t>ОБЩЕСТВЕННЫХ  </a:t>
            </a:r>
            <a:r>
              <a:rPr sz="1142" spc="11" dirty="0">
                <a:solidFill>
                  <a:srgbClr val="231F20"/>
                </a:solidFill>
                <a:latin typeface="Arial"/>
                <a:cs typeface="Arial"/>
              </a:rPr>
              <a:t>ИНИЦИАТИВ</a:t>
            </a:r>
            <a:endParaRPr lang="ru-RU" sz="1142" spc="1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9672" marR="3869">
              <a:lnSpc>
                <a:spcPct val="111100"/>
              </a:lnSpc>
              <a:spcBef>
                <a:spcPts val="76"/>
              </a:spcBef>
            </a:pPr>
            <a:r>
              <a:rPr lang="ru-RU" sz="1142" spc="11" dirty="0">
                <a:solidFill>
                  <a:srgbClr val="231F20"/>
                </a:solidFill>
                <a:latin typeface="Arial"/>
                <a:cs typeface="Arial"/>
              </a:rPr>
              <a:t>(Структурное подразделение: </a:t>
            </a:r>
            <a:r>
              <a:rPr lang="ru-RU" sz="1142" b="1" spc="11" dirty="0">
                <a:solidFill>
                  <a:srgbClr val="231F20"/>
                </a:solidFill>
                <a:latin typeface="Arial"/>
                <a:cs typeface="Arial"/>
              </a:rPr>
              <a:t>РЕГИОНАЛЬНЫЙ РЕСУРСНЫЙ ЦЕНТР ПО РАЗВИТИЮ ДОБРОВОЛЬЧЕСТВА</a:t>
            </a:r>
            <a:r>
              <a:rPr lang="ru-RU" sz="1142" spc="11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142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0166" y="3613099"/>
            <a:ext cx="1588961" cy="397438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69">
              <a:lnSpc>
                <a:spcPct val="111100"/>
              </a:lnSpc>
              <a:spcBef>
                <a:spcPts val="76"/>
              </a:spcBef>
            </a:pPr>
            <a:r>
              <a:rPr lang="ru-RU" sz="1142" spc="42" dirty="0">
                <a:solidFill>
                  <a:srgbClr val="231F20"/>
                </a:solidFill>
                <a:latin typeface="Arial"/>
                <a:cs typeface="Arial"/>
              </a:rPr>
              <a:t>ДОБРО.ЦЕНТРЫ </a:t>
            </a:r>
          </a:p>
          <a:p>
            <a:pPr marL="9672" marR="3869">
              <a:lnSpc>
                <a:spcPct val="111100"/>
              </a:lnSpc>
              <a:spcBef>
                <a:spcPts val="76"/>
              </a:spcBef>
            </a:pPr>
            <a:r>
              <a:rPr lang="ru-RU" sz="1142" spc="42" dirty="0">
                <a:solidFill>
                  <a:srgbClr val="231F20"/>
                </a:solidFill>
                <a:latin typeface="Arial"/>
                <a:cs typeface="Arial"/>
              </a:rPr>
              <a:t>(3 ШТ.)</a:t>
            </a:r>
            <a:endParaRPr sz="1142" spc="4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29919" y="3556870"/>
            <a:ext cx="2116404" cy="969967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69">
              <a:lnSpc>
                <a:spcPct val="111100"/>
              </a:lnSpc>
              <a:spcBef>
                <a:spcPts val="76"/>
              </a:spcBef>
            </a:pPr>
            <a:r>
              <a:rPr lang="ru-RU" sz="1142" spc="57" dirty="0">
                <a:solidFill>
                  <a:srgbClr val="231F20"/>
                </a:solidFill>
                <a:latin typeface="Arial"/>
                <a:cs typeface="Arial"/>
              </a:rPr>
              <a:t>МУНИЦИПАЛЬНЫЕ ШТАБЫ РЕГИОНАЛЬНОЙ ФЛАГМАНСКОЙ ПРОГРАММЫ «Мы вместе» </a:t>
            </a:r>
            <a:r>
              <a:rPr lang="ru-RU" sz="1142" spc="23" dirty="0">
                <a:solidFill>
                  <a:srgbClr val="231F20"/>
                </a:solidFill>
                <a:latin typeface="Arial"/>
                <a:cs typeface="Arial"/>
              </a:rPr>
              <a:t>в МО</a:t>
            </a:r>
            <a:r>
              <a:rPr sz="1142" spc="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42" spc="72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ru-RU" sz="1142" spc="72" dirty="0">
                <a:solidFill>
                  <a:srgbClr val="231F20"/>
                </a:solidFill>
                <a:latin typeface="Arial"/>
                <a:cs typeface="Arial"/>
              </a:rPr>
              <a:t>64</a:t>
            </a:r>
            <a:r>
              <a:rPr lang="ru-RU" sz="1142" spc="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142" spc="4" dirty="0" err="1">
                <a:solidFill>
                  <a:srgbClr val="231F20"/>
                </a:solidFill>
                <a:latin typeface="Arial"/>
                <a:cs typeface="Arial"/>
              </a:rPr>
              <a:t>шт</a:t>
            </a:r>
            <a:r>
              <a:rPr sz="1142" spc="4" dirty="0">
                <a:solidFill>
                  <a:srgbClr val="231F20"/>
                </a:solidFill>
                <a:latin typeface="Arial"/>
                <a:cs typeface="Arial"/>
              </a:rPr>
              <a:t>.).</a:t>
            </a:r>
            <a:endParaRPr sz="1142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41658" y="3412985"/>
            <a:ext cx="4164603" cy="2615802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8344">
              <a:lnSpc>
                <a:spcPct val="111100"/>
              </a:lnSpc>
              <a:spcBef>
                <a:spcPts val="76"/>
              </a:spcBef>
            </a:pPr>
            <a:r>
              <a:rPr lang="ru-RU" sz="1142" spc="15" dirty="0">
                <a:solidFill>
                  <a:srgbClr val="231F20"/>
                </a:solidFill>
                <a:latin typeface="Arial"/>
                <a:cs typeface="Arial"/>
              </a:rPr>
              <a:t>КРАЕВЫЕ ТЕМАТИЧЕСКИЕ </a:t>
            </a:r>
            <a:r>
              <a:rPr lang="ru-RU" sz="1142" spc="-8" dirty="0">
                <a:solidFill>
                  <a:srgbClr val="231F20"/>
                </a:solidFill>
                <a:latin typeface="Arial"/>
                <a:cs typeface="Arial"/>
              </a:rPr>
              <a:t>РЕСУРСНЫЕ  </a:t>
            </a:r>
            <a:r>
              <a:rPr lang="ru-RU" sz="1142" spc="-4" dirty="0">
                <a:solidFill>
                  <a:srgbClr val="231F20"/>
                </a:solidFill>
                <a:latin typeface="Arial"/>
                <a:cs typeface="Arial"/>
              </a:rPr>
              <a:t>ЦЕНТРЫ (</a:t>
            </a:r>
            <a:r>
              <a:rPr lang="ru-RU" sz="1200" dirty="0"/>
              <a:t>РЦ  поддержки добровольчества, по развитию негосударственных услуг в социальной сфере</a:t>
            </a:r>
            <a:r>
              <a:rPr lang="ru-RU" sz="1142" spc="-4" dirty="0">
                <a:solidFill>
                  <a:srgbClr val="231F20"/>
                </a:solidFill>
                <a:latin typeface="Arial"/>
                <a:cs typeface="Arial"/>
              </a:rPr>
              <a:t>, РЦ по о</a:t>
            </a:r>
            <a:r>
              <a:rPr lang="ru-RU" sz="1200" dirty="0"/>
              <a:t>казанию юридической, методической, экспертной поддержки гражданам, СОНКО, и некоммерческим организациям, реализующим образовательную деятельность)</a:t>
            </a:r>
            <a:r>
              <a:rPr lang="ru-RU" sz="1142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9672" marR="388344">
              <a:lnSpc>
                <a:spcPct val="111100"/>
              </a:lnSpc>
              <a:spcBef>
                <a:spcPts val="76"/>
              </a:spcBef>
            </a:pPr>
            <a:r>
              <a:rPr lang="ru-RU" sz="1142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142" b="1" spc="-42" dirty="0">
                <a:solidFill>
                  <a:srgbClr val="231F20"/>
                </a:solidFill>
                <a:latin typeface="Arial"/>
                <a:cs typeface="Arial"/>
              </a:rPr>
              <a:t>РЕСУРСНЫЕ ЦЕНТРЫ ПОДДЕРЖКИ ДОБРОВОЛЬЧЕСТВА (20 ШТ.)</a:t>
            </a:r>
          </a:p>
          <a:p>
            <a:pPr marL="9672" marR="388344">
              <a:lnSpc>
                <a:spcPct val="111100"/>
              </a:lnSpc>
              <a:spcBef>
                <a:spcPts val="76"/>
              </a:spcBef>
            </a:pPr>
            <a:r>
              <a:rPr lang="ru-RU" sz="1142" b="1" spc="23" dirty="0">
                <a:solidFill>
                  <a:srgbClr val="231F20"/>
                </a:solidFill>
                <a:latin typeface="Arial"/>
                <a:cs typeface="Arial"/>
              </a:rPr>
              <a:t>МУНИЦИПАЛЬНЫЕ </a:t>
            </a:r>
            <a:r>
              <a:rPr sz="1142" b="1" spc="-8" dirty="0">
                <a:solidFill>
                  <a:srgbClr val="231F20"/>
                </a:solidFill>
                <a:latin typeface="Arial"/>
                <a:cs typeface="Arial"/>
              </a:rPr>
              <a:t>РЕСУРСНЫЕ </a:t>
            </a:r>
            <a:r>
              <a:rPr sz="1142" b="1" spc="-4" dirty="0">
                <a:solidFill>
                  <a:srgbClr val="231F20"/>
                </a:solidFill>
                <a:latin typeface="Arial"/>
                <a:cs typeface="Arial"/>
              </a:rPr>
              <a:t>ЦЕНТРЫ</a:t>
            </a:r>
            <a:r>
              <a:rPr lang="ru-RU" sz="1142" b="1" spc="-4" dirty="0">
                <a:solidFill>
                  <a:srgbClr val="231F20"/>
                </a:solidFill>
                <a:latin typeface="Arial"/>
                <a:cs typeface="Arial"/>
              </a:rPr>
              <a:t> ПОДДЕРЖКИ ОБЩЕСТВЕННЫХ ИНИЦИАТИВ </a:t>
            </a:r>
            <a:r>
              <a:rPr sz="1142" b="1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42" b="1" spc="-8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ru-RU" sz="1142" b="1" spc="-8" dirty="0">
                <a:solidFill>
                  <a:srgbClr val="231F20"/>
                </a:solidFill>
                <a:latin typeface="Arial"/>
                <a:cs typeface="Arial"/>
              </a:rPr>
              <a:t>8 </a:t>
            </a:r>
            <a:r>
              <a:rPr sz="1142" b="1" spc="-8" dirty="0">
                <a:solidFill>
                  <a:srgbClr val="231F20"/>
                </a:solidFill>
                <a:latin typeface="Arial"/>
                <a:cs typeface="Arial"/>
              </a:rPr>
              <a:t>ШТ.)</a:t>
            </a:r>
            <a:r>
              <a:rPr lang="ru-RU" sz="1142" b="1" spc="-8" dirty="0">
                <a:solidFill>
                  <a:srgbClr val="231F20"/>
                </a:solidFill>
                <a:latin typeface="Arial"/>
                <a:cs typeface="Arial"/>
              </a:rPr>
              <a:t>, ЗОНАЛЬНЫЕ РЕСУРСНЫЕ ЦЕНТРЫ </a:t>
            </a:r>
            <a:r>
              <a:rPr lang="ru-RU" sz="1142" b="1" spc="-4" dirty="0">
                <a:solidFill>
                  <a:srgbClr val="231F20"/>
                </a:solidFill>
                <a:latin typeface="Arial"/>
                <a:cs typeface="Arial"/>
              </a:rPr>
              <a:t>ПОДДЕРЖКИ ОБЩЕСТВЕННЫХ ИНИЦИАТИВ </a:t>
            </a:r>
            <a:r>
              <a:rPr lang="ru-RU" sz="1142" b="1" spc="-8" dirty="0">
                <a:solidFill>
                  <a:srgbClr val="231F20"/>
                </a:solidFill>
                <a:latin typeface="Arial"/>
                <a:cs typeface="Arial"/>
              </a:rPr>
              <a:t>(7 ШТ.)</a:t>
            </a:r>
            <a:endParaRPr sz="1142" b="1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599" y="6059056"/>
            <a:ext cx="10672944" cy="693160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69">
              <a:lnSpc>
                <a:spcPct val="107900"/>
              </a:lnSpc>
              <a:spcBef>
                <a:spcPts val="76"/>
              </a:spcBef>
            </a:pPr>
            <a:r>
              <a:rPr sz="2056" spc="69" dirty="0">
                <a:solidFill>
                  <a:srgbClr val="231F20"/>
                </a:solidFill>
                <a:latin typeface="Arial"/>
                <a:cs typeface="Arial"/>
              </a:rPr>
              <a:t>ПРЕДУСМОТРЕНА </a:t>
            </a:r>
            <a:r>
              <a:rPr sz="2056" spc="80" dirty="0">
                <a:solidFill>
                  <a:srgbClr val="231F20"/>
                </a:solidFill>
                <a:latin typeface="Arial"/>
                <a:cs typeface="Arial"/>
              </a:rPr>
              <a:t>ОБРАЗОВАТЕЛЬНАЯ,</a:t>
            </a:r>
            <a:r>
              <a:rPr sz="2056" spc="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56" spc="107" dirty="0">
                <a:solidFill>
                  <a:srgbClr val="231F20"/>
                </a:solidFill>
                <a:latin typeface="Arial"/>
                <a:cs typeface="Arial"/>
              </a:rPr>
              <a:t>ИНФОРМАЦИОННО-МЕТОДИЧЕСКАЯ  И ИМУЩЕСТВЕННАЯ </a:t>
            </a:r>
            <a:r>
              <a:rPr sz="2056" spc="152" dirty="0">
                <a:solidFill>
                  <a:srgbClr val="231F20"/>
                </a:solidFill>
                <a:latin typeface="Arial"/>
                <a:cs typeface="Arial"/>
              </a:rPr>
              <a:t>ПОДДЕРЖКА </a:t>
            </a:r>
            <a:r>
              <a:rPr sz="2056" spc="133" dirty="0">
                <a:solidFill>
                  <a:srgbClr val="231F20"/>
                </a:solidFill>
                <a:latin typeface="Arial"/>
                <a:cs typeface="Arial"/>
              </a:rPr>
              <a:t>ДЛЯ </a:t>
            </a:r>
            <a:r>
              <a:rPr sz="2056" spc="69" dirty="0">
                <a:solidFill>
                  <a:srgbClr val="231F20"/>
                </a:solidFill>
                <a:latin typeface="Arial"/>
                <a:cs typeface="Arial"/>
              </a:rPr>
              <a:t>ВСЕХ </a:t>
            </a:r>
            <a:r>
              <a:rPr sz="2056" spc="87" dirty="0">
                <a:solidFill>
                  <a:srgbClr val="231F20"/>
                </a:solidFill>
                <a:latin typeface="Arial"/>
                <a:cs typeface="Arial"/>
              </a:rPr>
              <a:t>КАТЕГОРИЙ </a:t>
            </a:r>
            <a:r>
              <a:rPr sz="2056" spc="80" dirty="0">
                <a:solidFill>
                  <a:srgbClr val="231F20"/>
                </a:solidFill>
                <a:latin typeface="Arial"/>
                <a:cs typeface="Arial"/>
              </a:rPr>
              <a:t>ЦЕЛЕВЫХ</a:t>
            </a:r>
            <a:r>
              <a:rPr sz="2056" spc="-3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56" spc="46" dirty="0">
                <a:solidFill>
                  <a:srgbClr val="231F20"/>
                </a:solidFill>
                <a:latin typeface="Arial"/>
                <a:cs typeface="Arial"/>
              </a:rPr>
              <a:t>ГРУПП.</a:t>
            </a:r>
            <a:endParaRPr sz="2056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2289" y="2919167"/>
            <a:ext cx="334194" cy="388362"/>
          </a:xfrm>
          <a:custGeom>
            <a:avLst/>
            <a:gdLst/>
            <a:ahLst/>
            <a:cxnLst/>
            <a:rect l="l" t="t" r="r" b="b"/>
            <a:pathLst>
              <a:path w="438784" h="509904">
                <a:moveTo>
                  <a:pt x="311632" y="0"/>
                </a:moveTo>
                <a:lnTo>
                  <a:pt x="265644" y="3384"/>
                </a:lnTo>
                <a:lnTo>
                  <a:pt x="221730" y="13213"/>
                </a:lnTo>
                <a:lnTo>
                  <a:pt x="180376" y="29002"/>
                </a:lnTo>
                <a:lnTo>
                  <a:pt x="142068" y="50266"/>
                </a:lnTo>
                <a:lnTo>
                  <a:pt x="107291" y="76518"/>
                </a:lnTo>
                <a:lnTo>
                  <a:pt x="76532" y="107274"/>
                </a:lnTo>
                <a:lnTo>
                  <a:pt x="50276" y="142048"/>
                </a:lnTo>
                <a:lnTo>
                  <a:pt x="29009" y="180355"/>
                </a:lnTo>
                <a:lnTo>
                  <a:pt x="13216" y="221709"/>
                </a:lnTo>
                <a:lnTo>
                  <a:pt x="3385" y="265626"/>
                </a:lnTo>
                <a:lnTo>
                  <a:pt x="0" y="311619"/>
                </a:lnTo>
                <a:lnTo>
                  <a:pt x="4667" y="365224"/>
                </a:lnTo>
                <a:lnTo>
                  <a:pt x="18375" y="416929"/>
                </a:lnTo>
                <a:lnTo>
                  <a:pt x="40681" y="465523"/>
                </a:lnTo>
                <a:lnTo>
                  <a:pt x="71145" y="509790"/>
                </a:lnTo>
                <a:lnTo>
                  <a:pt x="81559" y="501230"/>
                </a:lnTo>
                <a:lnTo>
                  <a:pt x="52413" y="458874"/>
                </a:lnTo>
                <a:lnTo>
                  <a:pt x="31075" y="412378"/>
                </a:lnTo>
                <a:lnTo>
                  <a:pt x="17963" y="362906"/>
                </a:lnTo>
                <a:lnTo>
                  <a:pt x="13500" y="311619"/>
                </a:lnTo>
                <a:lnTo>
                  <a:pt x="17409" y="263318"/>
                </a:lnTo>
                <a:lnTo>
                  <a:pt x="28724" y="217476"/>
                </a:lnTo>
                <a:lnTo>
                  <a:pt x="46827" y="174711"/>
                </a:lnTo>
                <a:lnTo>
                  <a:pt x="71098" y="135641"/>
                </a:lnTo>
                <a:lnTo>
                  <a:pt x="100920" y="100885"/>
                </a:lnTo>
                <a:lnTo>
                  <a:pt x="135673" y="71062"/>
                </a:lnTo>
                <a:lnTo>
                  <a:pt x="174740" y="46789"/>
                </a:lnTo>
                <a:lnTo>
                  <a:pt x="217501" y="28686"/>
                </a:lnTo>
                <a:lnTo>
                  <a:pt x="263338" y="17371"/>
                </a:lnTo>
                <a:lnTo>
                  <a:pt x="311632" y="13462"/>
                </a:lnTo>
                <a:lnTo>
                  <a:pt x="401637" y="13462"/>
                </a:lnTo>
                <a:lnTo>
                  <a:pt x="376635" y="6761"/>
                </a:lnTo>
                <a:lnTo>
                  <a:pt x="344464" y="1694"/>
                </a:lnTo>
                <a:lnTo>
                  <a:pt x="311632" y="0"/>
                </a:lnTo>
                <a:close/>
              </a:path>
              <a:path w="438784" h="509904">
                <a:moveTo>
                  <a:pt x="401637" y="13462"/>
                </a:moveTo>
                <a:lnTo>
                  <a:pt x="311632" y="13462"/>
                </a:lnTo>
                <a:lnTo>
                  <a:pt x="343061" y="15086"/>
                </a:lnTo>
                <a:lnTo>
                  <a:pt x="373843" y="19940"/>
                </a:lnTo>
                <a:lnTo>
                  <a:pt x="403872" y="27997"/>
                </a:lnTo>
                <a:lnTo>
                  <a:pt x="433044" y="39230"/>
                </a:lnTo>
                <a:lnTo>
                  <a:pt x="438581" y="26924"/>
                </a:lnTo>
                <a:lnTo>
                  <a:pt x="408042" y="15178"/>
                </a:lnTo>
                <a:lnTo>
                  <a:pt x="401637" y="13462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12" name="object 12"/>
          <p:cNvSpPr/>
          <p:nvPr/>
        </p:nvSpPr>
        <p:spPr>
          <a:xfrm>
            <a:off x="852833" y="3074269"/>
            <a:ext cx="374337" cy="319685"/>
          </a:xfrm>
          <a:custGeom>
            <a:avLst/>
            <a:gdLst/>
            <a:ahLst/>
            <a:cxnLst/>
            <a:rect l="l" t="t" r="r" b="b"/>
            <a:pathLst>
              <a:path w="491490" h="419735">
                <a:moveTo>
                  <a:pt x="7797" y="351599"/>
                </a:moveTo>
                <a:lnTo>
                  <a:pt x="41189" y="387215"/>
                </a:lnTo>
                <a:lnTo>
                  <a:pt x="85269" y="405044"/>
                </a:lnTo>
                <a:lnTo>
                  <a:pt x="131618" y="415886"/>
                </a:lnTo>
                <a:lnTo>
                  <a:pt x="179616" y="419544"/>
                </a:lnTo>
                <a:lnTo>
                  <a:pt x="225594" y="416159"/>
                </a:lnTo>
                <a:lnTo>
                  <a:pt x="269500" y="406328"/>
                </a:lnTo>
                <a:lnTo>
                  <a:pt x="270212" y="406057"/>
                </a:lnTo>
                <a:lnTo>
                  <a:pt x="179616" y="406057"/>
                </a:lnTo>
                <a:lnTo>
                  <a:pt x="133708" y="402559"/>
                </a:lnTo>
                <a:lnTo>
                  <a:pt x="89368" y="392191"/>
                </a:lnTo>
                <a:lnTo>
                  <a:pt x="47197" y="375142"/>
                </a:lnTo>
                <a:lnTo>
                  <a:pt x="7797" y="351599"/>
                </a:lnTo>
                <a:close/>
              </a:path>
              <a:path w="491490" h="419735">
                <a:moveTo>
                  <a:pt x="471982" y="0"/>
                </a:moveTo>
                <a:lnTo>
                  <a:pt x="459333" y="4660"/>
                </a:lnTo>
                <a:lnTo>
                  <a:pt x="467355" y="29727"/>
                </a:lnTo>
                <a:lnTo>
                  <a:pt x="473105" y="55359"/>
                </a:lnTo>
                <a:lnTo>
                  <a:pt x="476566" y="81466"/>
                </a:lnTo>
                <a:lnTo>
                  <a:pt x="477723" y="107962"/>
                </a:lnTo>
                <a:lnTo>
                  <a:pt x="473813" y="156252"/>
                </a:lnTo>
                <a:lnTo>
                  <a:pt x="462497" y="202084"/>
                </a:lnTo>
                <a:lnTo>
                  <a:pt x="444394" y="244840"/>
                </a:lnTo>
                <a:lnTo>
                  <a:pt x="420122" y="283902"/>
                </a:lnTo>
                <a:lnTo>
                  <a:pt x="390301" y="318650"/>
                </a:lnTo>
                <a:lnTo>
                  <a:pt x="355549" y="348468"/>
                </a:lnTo>
                <a:lnTo>
                  <a:pt x="316485" y="372735"/>
                </a:lnTo>
                <a:lnTo>
                  <a:pt x="273729" y="390835"/>
                </a:lnTo>
                <a:lnTo>
                  <a:pt x="227900" y="402148"/>
                </a:lnTo>
                <a:lnTo>
                  <a:pt x="179616" y="406057"/>
                </a:lnTo>
                <a:lnTo>
                  <a:pt x="270212" y="406057"/>
                </a:lnTo>
                <a:lnTo>
                  <a:pt x="310848" y="390538"/>
                </a:lnTo>
                <a:lnTo>
                  <a:pt x="349151" y="369273"/>
                </a:lnTo>
                <a:lnTo>
                  <a:pt x="383924" y="343021"/>
                </a:lnTo>
                <a:lnTo>
                  <a:pt x="414681" y="312266"/>
                </a:lnTo>
                <a:lnTo>
                  <a:pt x="440936" y="277494"/>
                </a:lnTo>
                <a:lnTo>
                  <a:pt x="462202" y="239192"/>
                </a:lnTo>
                <a:lnTo>
                  <a:pt x="477993" y="197846"/>
                </a:lnTo>
                <a:lnTo>
                  <a:pt x="487825" y="153940"/>
                </a:lnTo>
                <a:lnTo>
                  <a:pt x="491210" y="107962"/>
                </a:lnTo>
                <a:lnTo>
                  <a:pt x="490002" y="80272"/>
                </a:lnTo>
                <a:lnTo>
                  <a:pt x="486387" y="52985"/>
                </a:lnTo>
                <a:lnTo>
                  <a:pt x="480377" y="26197"/>
                </a:lnTo>
                <a:lnTo>
                  <a:pt x="471982" y="0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14" name="object 14"/>
          <p:cNvSpPr/>
          <p:nvPr/>
        </p:nvSpPr>
        <p:spPr>
          <a:xfrm>
            <a:off x="3061001" y="2919167"/>
            <a:ext cx="334194" cy="388362"/>
          </a:xfrm>
          <a:custGeom>
            <a:avLst/>
            <a:gdLst/>
            <a:ahLst/>
            <a:cxnLst/>
            <a:rect l="l" t="t" r="r" b="b"/>
            <a:pathLst>
              <a:path w="438785" h="509904">
                <a:moveTo>
                  <a:pt x="311657" y="0"/>
                </a:moveTo>
                <a:lnTo>
                  <a:pt x="265663" y="3384"/>
                </a:lnTo>
                <a:lnTo>
                  <a:pt x="221744" y="13213"/>
                </a:lnTo>
                <a:lnTo>
                  <a:pt x="180386" y="29002"/>
                </a:lnTo>
                <a:lnTo>
                  <a:pt x="142075" y="50266"/>
                </a:lnTo>
                <a:lnTo>
                  <a:pt x="107296" y="76518"/>
                </a:lnTo>
                <a:lnTo>
                  <a:pt x="76534" y="107274"/>
                </a:lnTo>
                <a:lnTo>
                  <a:pt x="50277" y="142048"/>
                </a:lnTo>
                <a:lnTo>
                  <a:pt x="29009" y="180355"/>
                </a:lnTo>
                <a:lnTo>
                  <a:pt x="13217" y="221709"/>
                </a:lnTo>
                <a:lnTo>
                  <a:pt x="3385" y="265626"/>
                </a:lnTo>
                <a:lnTo>
                  <a:pt x="0" y="311619"/>
                </a:lnTo>
                <a:lnTo>
                  <a:pt x="4671" y="365224"/>
                </a:lnTo>
                <a:lnTo>
                  <a:pt x="18388" y="416929"/>
                </a:lnTo>
                <a:lnTo>
                  <a:pt x="40703" y="465523"/>
                </a:lnTo>
                <a:lnTo>
                  <a:pt x="71170" y="509790"/>
                </a:lnTo>
                <a:lnTo>
                  <a:pt x="81584" y="501230"/>
                </a:lnTo>
                <a:lnTo>
                  <a:pt x="52435" y="458874"/>
                </a:lnTo>
                <a:lnTo>
                  <a:pt x="31088" y="412378"/>
                </a:lnTo>
                <a:lnTo>
                  <a:pt x="17967" y="362906"/>
                </a:lnTo>
                <a:lnTo>
                  <a:pt x="13500" y="311619"/>
                </a:lnTo>
                <a:lnTo>
                  <a:pt x="17409" y="263318"/>
                </a:lnTo>
                <a:lnTo>
                  <a:pt x="28724" y="217476"/>
                </a:lnTo>
                <a:lnTo>
                  <a:pt x="46827" y="174711"/>
                </a:lnTo>
                <a:lnTo>
                  <a:pt x="71100" y="135641"/>
                </a:lnTo>
                <a:lnTo>
                  <a:pt x="100923" y="100885"/>
                </a:lnTo>
                <a:lnTo>
                  <a:pt x="135679" y="71062"/>
                </a:lnTo>
                <a:lnTo>
                  <a:pt x="174749" y="46789"/>
                </a:lnTo>
                <a:lnTo>
                  <a:pt x="217514" y="28686"/>
                </a:lnTo>
                <a:lnTo>
                  <a:pt x="263356" y="17371"/>
                </a:lnTo>
                <a:lnTo>
                  <a:pt x="311657" y="13462"/>
                </a:lnTo>
                <a:lnTo>
                  <a:pt x="401659" y="13462"/>
                </a:lnTo>
                <a:lnTo>
                  <a:pt x="376658" y="6761"/>
                </a:lnTo>
                <a:lnTo>
                  <a:pt x="344482" y="1694"/>
                </a:lnTo>
                <a:lnTo>
                  <a:pt x="311657" y="0"/>
                </a:lnTo>
                <a:close/>
              </a:path>
              <a:path w="438785" h="509904">
                <a:moveTo>
                  <a:pt x="401659" y="13462"/>
                </a:moveTo>
                <a:lnTo>
                  <a:pt x="311657" y="13462"/>
                </a:lnTo>
                <a:lnTo>
                  <a:pt x="343073" y="15086"/>
                </a:lnTo>
                <a:lnTo>
                  <a:pt x="373849" y="19940"/>
                </a:lnTo>
                <a:lnTo>
                  <a:pt x="403883" y="27997"/>
                </a:lnTo>
                <a:lnTo>
                  <a:pt x="433069" y="39230"/>
                </a:lnTo>
                <a:lnTo>
                  <a:pt x="438581" y="26924"/>
                </a:lnTo>
                <a:lnTo>
                  <a:pt x="408064" y="15178"/>
                </a:lnTo>
                <a:lnTo>
                  <a:pt x="401659" y="13462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15" name="object 15"/>
          <p:cNvSpPr/>
          <p:nvPr/>
        </p:nvSpPr>
        <p:spPr>
          <a:xfrm>
            <a:off x="3161549" y="3074269"/>
            <a:ext cx="374337" cy="319685"/>
          </a:xfrm>
          <a:custGeom>
            <a:avLst/>
            <a:gdLst/>
            <a:ahLst/>
            <a:cxnLst/>
            <a:rect l="l" t="t" r="r" b="b"/>
            <a:pathLst>
              <a:path w="491489" h="419735">
                <a:moveTo>
                  <a:pt x="7797" y="351599"/>
                </a:moveTo>
                <a:lnTo>
                  <a:pt x="41204" y="387215"/>
                </a:lnTo>
                <a:lnTo>
                  <a:pt x="85291" y="405044"/>
                </a:lnTo>
                <a:lnTo>
                  <a:pt x="131643" y="415886"/>
                </a:lnTo>
                <a:lnTo>
                  <a:pt x="179641" y="419544"/>
                </a:lnTo>
                <a:lnTo>
                  <a:pt x="225619" y="416159"/>
                </a:lnTo>
                <a:lnTo>
                  <a:pt x="269526" y="406328"/>
                </a:lnTo>
                <a:lnTo>
                  <a:pt x="270237" y="406057"/>
                </a:lnTo>
                <a:lnTo>
                  <a:pt x="179641" y="406057"/>
                </a:lnTo>
                <a:lnTo>
                  <a:pt x="133718" y="402559"/>
                </a:lnTo>
                <a:lnTo>
                  <a:pt x="89371" y="392191"/>
                </a:lnTo>
                <a:lnTo>
                  <a:pt x="47198" y="375142"/>
                </a:lnTo>
                <a:lnTo>
                  <a:pt x="7797" y="351599"/>
                </a:lnTo>
                <a:close/>
              </a:path>
              <a:path w="491489" h="419735">
                <a:moveTo>
                  <a:pt x="471995" y="0"/>
                </a:moveTo>
                <a:lnTo>
                  <a:pt x="459358" y="4660"/>
                </a:lnTo>
                <a:lnTo>
                  <a:pt x="467381" y="29727"/>
                </a:lnTo>
                <a:lnTo>
                  <a:pt x="473130" y="55359"/>
                </a:lnTo>
                <a:lnTo>
                  <a:pt x="476591" y="81466"/>
                </a:lnTo>
                <a:lnTo>
                  <a:pt x="477748" y="107962"/>
                </a:lnTo>
                <a:lnTo>
                  <a:pt x="473839" y="156252"/>
                </a:lnTo>
                <a:lnTo>
                  <a:pt x="462523" y="202084"/>
                </a:lnTo>
                <a:lnTo>
                  <a:pt x="444419" y="244840"/>
                </a:lnTo>
                <a:lnTo>
                  <a:pt x="420147" y="283902"/>
                </a:lnTo>
                <a:lnTo>
                  <a:pt x="390326" y="318650"/>
                </a:lnTo>
                <a:lnTo>
                  <a:pt x="355574" y="348468"/>
                </a:lnTo>
                <a:lnTo>
                  <a:pt x="316511" y="372735"/>
                </a:lnTo>
                <a:lnTo>
                  <a:pt x="273755" y="390835"/>
                </a:lnTo>
                <a:lnTo>
                  <a:pt x="227925" y="402148"/>
                </a:lnTo>
                <a:lnTo>
                  <a:pt x="179641" y="406057"/>
                </a:lnTo>
                <a:lnTo>
                  <a:pt x="270237" y="406057"/>
                </a:lnTo>
                <a:lnTo>
                  <a:pt x="310873" y="390538"/>
                </a:lnTo>
                <a:lnTo>
                  <a:pt x="349177" y="369273"/>
                </a:lnTo>
                <a:lnTo>
                  <a:pt x="383950" y="343021"/>
                </a:lnTo>
                <a:lnTo>
                  <a:pt x="414707" y="312266"/>
                </a:lnTo>
                <a:lnTo>
                  <a:pt x="440961" y="277494"/>
                </a:lnTo>
                <a:lnTo>
                  <a:pt x="462227" y="239192"/>
                </a:lnTo>
                <a:lnTo>
                  <a:pt x="478019" y="197846"/>
                </a:lnTo>
                <a:lnTo>
                  <a:pt x="487850" y="153940"/>
                </a:lnTo>
                <a:lnTo>
                  <a:pt x="491235" y="107962"/>
                </a:lnTo>
                <a:lnTo>
                  <a:pt x="490024" y="80272"/>
                </a:lnTo>
                <a:lnTo>
                  <a:pt x="486402" y="52985"/>
                </a:lnTo>
                <a:lnTo>
                  <a:pt x="480386" y="26197"/>
                </a:lnTo>
                <a:lnTo>
                  <a:pt x="471995" y="0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17" name="object 17"/>
          <p:cNvSpPr/>
          <p:nvPr/>
        </p:nvSpPr>
        <p:spPr>
          <a:xfrm>
            <a:off x="6701603" y="2919167"/>
            <a:ext cx="334194" cy="388362"/>
          </a:xfrm>
          <a:custGeom>
            <a:avLst/>
            <a:gdLst/>
            <a:ahLst/>
            <a:cxnLst/>
            <a:rect l="l" t="t" r="r" b="b"/>
            <a:pathLst>
              <a:path w="438784" h="509904">
                <a:moveTo>
                  <a:pt x="311632" y="0"/>
                </a:moveTo>
                <a:lnTo>
                  <a:pt x="265644" y="3384"/>
                </a:lnTo>
                <a:lnTo>
                  <a:pt x="221730" y="13213"/>
                </a:lnTo>
                <a:lnTo>
                  <a:pt x="180376" y="29002"/>
                </a:lnTo>
                <a:lnTo>
                  <a:pt x="142068" y="50266"/>
                </a:lnTo>
                <a:lnTo>
                  <a:pt x="107291" y="76518"/>
                </a:lnTo>
                <a:lnTo>
                  <a:pt x="76532" y="107274"/>
                </a:lnTo>
                <a:lnTo>
                  <a:pt x="50276" y="142048"/>
                </a:lnTo>
                <a:lnTo>
                  <a:pt x="29009" y="180355"/>
                </a:lnTo>
                <a:lnTo>
                  <a:pt x="13216" y="221709"/>
                </a:lnTo>
                <a:lnTo>
                  <a:pt x="3385" y="265626"/>
                </a:lnTo>
                <a:lnTo>
                  <a:pt x="0" y="311619"/>
                </a:lnTo>
                <a:lnTo>
                  <a:pt x="4671" y="365224"/>
                </a:lnTo>
                <a:lnTo>
                  <a:pt x="18388" y="416929"/>
                </a:lnTo>
                <a:lnTo>
                  <a:pt x="40703" y="465523"/>
                </a:lnTo>
                <a:lnTo>
                  <a:pt x="71170" y="509790"/>
                </a:lnTo>
                <a:lnTo>
                  <a:pt x="81597" y="501230"/>
                </a:lnTo>
                <a:lnTo>
                  <a:pt x="52429" y="458874"/>
                </a:lnTo>
                <a:lnTo>
                  <a:pt x="31080" y="412378"/>
                </a:lnTo>
                <a:lnTo>
                  <a:pt x="17964" y="362906"/>
                </a:lnTo>
                <a:lnTo>
                  <a:pt x="13500" y="311619"/>
                </a:lnTo>
                <a:lnTo>
                  <a:pt x="17409" y="263318"/>
                </a:lnTo>
                <a:lnTo>
                  <a:pt x="28725" y="217476"/>
                </a:lnTo>
                <a:lnTo>
                  <a:pt x="46829" y="174711"/>
                </a:lnTo>
                <a:lnTo>
                  <a:pt x="71102" y="135641"/>
                </a:lnTo>
                <a:lnTo>
                  <a:pt x="100925" y="100885"/>
                </a:lnTo>
                <a:lnTo>
                  <a:pt x="135679" y="71062"/>
                </a:lnTo>
                <a:lnTo>
                  <a:pt x="174746" y="46789"/>
                </a:lnTo>
                <a:lnTo>
                  <a:pt x="217506" y="28686"/>
                </a:lnTo>
                <a:lnTo>
                  <a:pt x="263341" y="17371"/>
                </a:lnTo>
                <a:lnTo>
                  <a:pt x="311632" y="13462"/>
                </a:lnTo>
                <a:lnTo>
                  <a:pt x="401650" y="13462"/>
                </a:lnTo>
                <a:lnTo>
                  <a:pt x="376650" y="6761"/>
                </a:lnTo>
                <a:lnTo>
                  <a:pt x="344473" y="1694"/>
                </a:lnTo>
                <a:lnTo>
                  <a:pt x="311632" y="0"/>
                </a:lnTo>
                <a:close/>
              </a:path>
              <a:path w="438784" h="509904">
                <a:moveTo>
                  <a:pt x="401650" y="13462"/>
                </a:moveTo>
                <a:lnTo>
                  <a:pt x="311632" y="13462"/>
                </a:lnTo>
                <a:lnTo>
                  <a:pt x="343062" y="15086"/>
                </a:lnTo>
                <a:lnTo>
                  <a:pt x="373846" y="19940"/>
                </a:lnTo>
                <a:lnTo>
                  <a:pt x="403883" y="27997"/>
                </a:lnTo>
                <a:lnTo>
                  <a:pt x="433070" y="39230"/>
                </a:lnTo>
                <a:lnTo>
                  <a:pt x="438581" y="26924"/>
                </a:lnTo>
                <a:lnTo>
                  <a:pt x="408055" y="15178"/>
                </a:lnTo>
                <a:lnTo>
                  <a:pt x="401650" y="13462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18" name="object 18"/>
          <p:cNvSpPr/>
          <p:nvPr/>
        </p:nvSpPr>
        <p:spPr>
          <a:xfrm>
            <a:off x="6793432" y="3049096"/>
            <a:ext cx="374337" cy="319685"/>
          </a:xfrm>
          <a:custGeom>
            <a:avLst/>
            <a:gdLst/>
            <a:ahLst/>
            <a:cxnLst/>
            <a:rect l="l" t="t" r="r" b="b"/>
            <a:pathLst>
              <a:path w="491490" h="419735">
                <a:moveTo>
                  <a:pt x="7785" y="351599"/>
                </a:moveTo>
                <a:lnTo>
                  <a:pt x="41187" y="387215"/>
                </a:lnTo>
                <a:lnTo>
                  <a:pt x="85272" y="405044"/>
                </a:lnTo>
                <a:lnTo>
                  <a:pt x="131621" y="415886"/>
                </a:lnTo>
                <a:lnTo>
                  <a:pt x="179603" y="419544"/>
                </a:lnTo>
                <a:lnTo>
                  <a:pt x="225587" y="416159"/>
                </a:lnTo>
                <a:lnTo>
                  <a:pt x="269497" y="406328"/>
                </a:lnTo>
                <a:lnTo>
                  <a:pt x="270209" y="406057"/>
                </a:lnTo>
                <a:lnTo>
                  <a:pt x="179603" y="406057"/>
                </a:lnTo>
                <a:lnTo>
                  <a:pt x="133700" y="402559"/>
                </a:lnTo>
                <a:lnTo>
                  <a:pt x="89360" y="392191"/>
                </a:lnTo>
                <a:lnTo>
                  <a:pt x="47186" y="375142"/>
                </a:lnTo>
                <a:lnTo>
                  <a:pt x="7785" y="351599"/>
                </a:lnTo>
                <a:close/>
              </a:path>
              <a:path w="491490" h="419735">
                <a:moveTo>
                  <a:pt x="472008" y="0"/>
                </a:moveTo>
                <a:lnTo>
                  <a:pt x="459359" y="4660"/>
                </a:lnTo>
                <a:lnTo>
                  <a:pt x="467373" y="29727"/>
                </a:lnTo>
                <a:lnTo>
                  <a:pt x="473119" y="55359"/>
                </a:lnTo>
                <a:lnTo>
                  <a:pt x="476579" y="81466"/>
                </a:lnTo>
                <a:lnTo>
                  <a:pt x="477735" y="107962"/>
                </a:lnTo>
                <a:lnTo>
                  <a:pt x="473826" y="156252"/>
                </a:lnTo>
                <a:lnTo>
                  <a:pt x="462510" y="202084"/>
                </a:lnTo>
                <a:lnTo>
                  <a:pt x="444406" y="244840"/>
                </a:lnTo>
                <a:lnTo>
                  <a:pt x="420133" y="283902"/>
                </a:lnTo>
                <a:lnTo>
                  <a:pt x="390310" y="318650"/>
                </a:lnTo>
                <a:lnTo>
                  <a:pt x="355556" y="348468"/>
                </a:lnTo>
                <a:lnTo>
                  <a:pt x="316489" y="372735"/>
                </a:lnTo>
                <a:lnTo>
                  <a:pt x="273729" y="390835"/>
                </a:lnTo>
                <a:lnTo>
                  <a:pt x="227894" y="402148"/>
                </a:lnTo>
                <a:lnTo>
                  <a:pt x="179603" y="406057"/>
                </a:lnTo>
                <a:lnTo>
                  <a:pt x="270209" y="406057"/>
                </a:lnTo>
                <a:lnTo>
                  <a:pt x="310846" y="390538"/>
                </a:lnTo>
                <a:lnTo>
                  <a:pt x="349150" y="369273"/>
                </a:lnTo>
                <a:lnTo>
                  <a:pt x="383922" y="343021"/>
                </a:lnTo>
                <a:lnTo>
                  <a:pt x="414677" y="312266"/>
                </a:lnTo>
                <a:lnTo>
                  <a:pt x="440929" y="277494"/>
                </a:lnTo>
                <a:lnTo>
                  <a:pt x="462193" y="239192"/>
                </a:lnTo>
                <a:lnTo>
                  <a:pt x="477983" y="197846"/>
                </a:lnTo>
                <a:lnTo>
                  <a:pt x="487813" y="153940"/>
                </a:lnTo>
                <a:lnTo>
                  <a:pt x="491197" y="107962"/>
                </a:lnTo>
                <a:lnTo>
                  <a:pt x="489992" y="80272"/>
                </a:lnTo>
                <a:lnTo>
                  <a:pt x="486384" y="52985"/>
                </a:lnTo>
                <a:lnTo>
                  <a:pt x="480385" y="26197"/>
                </a:lnTo>
                <a:lnTo>
                  <a:pt x="472008" y="0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20" name="object 20"/>
          <p:cNvSpPr/>
          <p:nvPr/>
        </p:nvSpPr>
        <p:spPr>
          <a:xfrm>
            <a:off x="8476112" y="2920831"/>
            <a:ext cx="334194" cy="388362"/>
          </a:xfrm>
          <a:custGeom>
            <a:avLst/>
            <a:gdLst/>
            <a:ahLst/>
            <a:cxnLst/>
            <a:rect l="l" t="t" r="r" b="b"/>
            <a:pathLst>
              <a:path w="438784" h="509904">
                <a:moveTo>
                  <a:pt x="311658" y="0"/>
                </a:moveTo>
                <a:lnTo>
                  <a:pt x="265663" y="3384"/>
                </a:lnTo>
                <a:lnTo>
                  <a:pt x="221744" y="13213"/>
                </a:lnTo>
                <a:lnTo>
                  <a:pt x="180386" y="29002"/>
                </a:lnTo>
                <a:lnTo>
                  <a:pt x="142075" y="50265"/>
                </a:lnTo>
                <a:lnTo>
                  <a:pt x="107296" y="76517"/>
                </a:lnTo>
                <a:lnTo>
                  <a:pt x="76534" y="107272"/>
                </a:lnTo>
                <a:lnTo>
                  <a:pt x="50277" y="142045"/>
                </a:lnTo>
                <a:lnTo>
                  <a:pt x="29009" y="180350"/>
                </a:lnTo>
                <a:lnTo>
                  <a:pt x="13217" y="221703"/>
                </a:lnTo>
                <a:lnTo>
                  <a:pt x="3385" y="265617"/>
                </a:lnTo>
                <a:lnTo>
                  <a:pt x="0" y="311607"/>
                </a:lnTo>
                <a:lnTo>
                  <a:pt x="4671" y="365219"/>
                </a:lnTo>
                <a:lnTo>
                  <a:pt x="18388" y="416928"/>
                </a:lnTo>
                <a:lnTo>
                  <a:pt x="40703" y="465522"/>
                </a:lnTo>
                <a:lnTo>
                  <a:pt x="71170" y="509790"/>
                </a:lnTo>
                <a:lnTo>
                  <a:pt x="81584" y="501230"/>
                </a:lnTo>
                <a:lnTo>
                  <a:pt x="52435" y="458872"/>
                </a:lnTo>
                <a:lnTo>
                  <a:pt x="31088" y="412372"/>
                </a:lnTo>
                <a:lnTo>
                  <a:pt x="17967" y="362895"/>
                </a:lnTo>
                <a:lnTo>
                  <a:pt x="13500" y="311607"/>
                </a:lnTo>
                <a:lnTo>
                  <a:pt x="17409" y="263309"/>
                </a:lnTo>
                <a:lnTo>
                  <a:pt x="28724" y="217469"/>
                </a:lnTo>
                <a:lnTo>
                  <a:pt x="46827" y="174706"/>
                </a:lnTo>
                <a:lnTo>
                  <a:pt x="71100" y="135638"/>
                </a:lnTo>
                <a:lnTo>
                  <a:pt x="100923" y="100884"/>
                </a:lnTo>
                <a:lnTo>
                  <a:pt x="135679" y="71061"/>
                </a:lnTo>
                <a:lnTo>
                  <a:pt x="174749" y="46789"/>
                </a:lnTo>
                <a:lnTo>
                  <a:pt x="217514" y="28686"/>
                </a:lnTo>
                <a:lnTo>
                  <a:pt x="263356" y="17371"/>
                </a:lnTo>
                <a:lnTo>
                  <a:pt x="311658" y="13462"/>
                </a:lnTo>
                <a:lnTo>
                  <a:pt x="401649" y="13462"/>
                </a:lnTo>
                <a:lnTo>
                  <a:pt x="376648" y="6761"/>
                </a:lnTo>
                <a:lnTo>
                  <a:pt x="344478" y="1694"/>
                </a:lnTo>
                <a:lnTo>
                  <a:pt x="311658" y="0"/>
                </a:lnTo>
                <a:close/>
              </a:path>
              <a:path w="438784" h="509904">
                <a:moveTo>
                  <a:pt x="401649" y="13462"/>
                </a:moveTo>
                <a:lnTo>
                  <a:pt x="311658" y="13462"/>
                </a:lnTo>
                <a:lnTo>
                  <a:pt x="343073" y="15086"/>
                </a:lnTo>
                <a:lnTo>
                  <a:pt x="373849" y="19940"/>
                </a:lnTo>
                <a:lnTo>
                  <a:pt x="403883" y="27997"/>
                </a:lnTo>
                <a:lnTo>
                  <a:pt x="433070" y="39230"/>
                </a:lnTo>
                <a:lnTo>
                  <a:pt x="438581" y="26924"/>
                </a:lnTo>
                <a:lnTo>
                  <a:pt x="408053" y="15178"/>
                </a:lnTo>
                <a:lnTo>
                  <a:pt x="401649" y="13462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21" name="object 21"/>
          <p:cNvSpPr/>
          <p:nvPr/>
        </p:nvSpPr>
        <p:spPr>
          <a:xfrm>
            <a:off x="11415565" y="3074269"/>
            <a:ext cx="374337" cy="319685"/>
          </a:xfrm>
          <a:custGeom>
            <a:avLst/>
            <a:gdLst/>
            <a:ahLst/>
            <a:cxnLst/>
            <a:rect l="l" t="t" r="r" b="b"/>
            <a:pathLst>
              <a:path w="491490" h="419735">
                <a:moveTo>
                  <a:pt x="7797" y="351599"/>
                </a:moveTo>
                <a:lnTo>
                  <a:pt x="41193" y="387204"/>
                </a:lnTo>
                <a:lnTo>
                  <a:pt x="85282" y="405037"/>
                </a:lnTo>
                <a:lnTo>
                  <a:pt x="131639" y="415884"/>
                </a:lnTo>
                <a:lnTo>
                  <a:pt x="179641" y="419544"/>
                </a:lnTo>
                <a:lnTo>
                  <a:pt x="225619" y="416159"/>
                </a:lnTo>
                <a:lnTo>
                  <a:pt x="269526" y="406328"/>
                </a:lnTo>
                <a:lnTo>
                  <a:pt x="270237" y="406057"/>
                </a:lnTo>
                <a:lnTo>
                  <a:pt x="179641" y="406057"/>
                </a:lnTo>
                <a:lnTo>
                  <a:pt x="133718" y="402559"/>
                </a:lnTo>
                <a:lnTo>
                  <a:pt x="89371" y="392191"/>
                </a:lnTo>
                <a:lnTo>
                  <a:pt x="47198" y="375142"/>
                </a:lnTo>
                <a:lnTo>
                  <a:pt x="7797" y="351599"/>
                </a:lnTo>
                <a:close/>
              </a:path>
              <a:path w="491490" h="419735">
                <a:moveTo>
                  <a:pt x="471995" y="0"/>
                </a:moveTo>
                <a:lnTo>
                  <a:pt x="459333" y="4648"/>
                </a:lnTo>
                <a:lnTo>
                  <a:pt x="467370" y="29722"/>
                </a:lnTo>
                <a:lnTo>
                  <a:pt x="473127" y="55357"/>
                </a:lnTo>
                <a:lnTo>
                  <a:pt x="476591" y="81466"/>
                </a:lnTo>
                <a:lnTo>
                  <a:pt x="477748" y="107962"/>
                </a:lnTo>
                <a:lnTo>
                  <a:pt x="473839" y="156252"/>
                </a:lnTo>
                <a:lnTo>
                  <a:pt x="462523" y="202084"/>
                </a:lnTo>
                <a:lnTo>
                  <a:pt x="444419" y="244840"/>
                </a:lnTo>
                <a:lnTo>
                  <a:pt x="420147" y="283902"/>
                </a:lnTo>
                <a:lnTo>
                  <a:pt x="390326" y="318650"/>
                </a:lnTo>
                <a:lnTo>
                  <a:pt x="355574" y="348468"/>
                </a:lnTo>
                <a:lnTo>
                  <a:pt x="316511" y="372735"/>
                </a:lnTo>
                <a:lnTo>
                  <a:pt x="273755" y="390835"/>
                </a:lnTo>
                <a:lnTo>
                  <a:pt x="227925" y="402148"/>
                </a:lnTo>
                <a:lnTo>
                  <a:pt x="179641" y="406057"/>
                </a:lnTo>
                <a:lnTo>
                  <a:pt x="270237" y="406057"/>
                </a:lnTo>
                <a:lnTo>
                  <a:pt x="310873" y="390538"/>
                </a:lnTo>
                <a:lnTo>
                  <a:pt x="349177" y="369273"/>
                </a:lnTo>
                <a:lnTo>
                  <a:pt x="383950" y="343021"/>
                </a:lnTo>
                <a:lnTo>
                  <a:pt x="414707" y="312266"/>
                </a:lnTo>
                <a:lnTo>
                  <a:pt x="440961" y="277494"/>
                </a:lnTo>
                <a:lnTo>
                  <a:pt x="462227" y="239192"/>
                </a:lnTo>
                <a:lnTo>
                  <a:pt x="478019" y="197846"/>
                </a:lnTo>
                <a:lnTo>
                  <a:pt x="487850" y="153940"/>
                </a:lnTo>
                <a:lnTo>
                  <a:pt x="491235" y="107962"/>
                </a:lnTo>
                <a:lnTo>
                  <a:pt x="490024" y="80267"/>
                </a:lnTo>
                <a:lnTo>
                  <a:pt x="486402" y="52981"/>
                </a:lnTo>
                <a:lnTo>
                  <a:pt x="480386" y="26195"/>
                </a:lnTo>
                <a:lnTo>
                  <a:pt x="471995" y="0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11881" y="50636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Партнерская сеть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20">
            <a:extLst>
              <a:ext uri="{FF2B5EF4-FFF2-40B4-BE49-F238E27FC236}">
                <a16:creationId xmlns:a16="http://schemas.microsoft.com/office/drawing/2014/main" id="{81529D24-BA85-1AD1-DA00-A58D1B8F8D69}"/>
              </a:ext>
            </a:extLst>
          </p:cNvPr>
          <p:cNvSpPr/>
          <p:nvPr/>
        </p:nvSpPr>
        <p:spPr>
          <a:xfrm>
            <a:off x="11339167" y="2920831"/>
            <a:ext cx="334194" cy="388362"/>
          </a:xfrm>
          <a:custGeom>
            <a:avLst/>
            <a:gdLst/>
            <a:ahLst/>
            <a:cxnLst/>
            <a:rect l="l" t="t" r="r" b="b"/>
            <a:pathLst>
              <a:path w="438784" h="509904">
                <a:moveTo>
                  <a:pt x="311658" y="0"/>
                </a:moveTo>
                <a:lnTo>
                  <a:pt x="265663" y="3384"/>
                </a:lnTo>
                <a:lnTo>
                  <a:pt x="221744" y="13213"/>
                </a:lnTo>
                <a:lnTo>
                  <a:pt x="180386" y="29002"/>
                </a:lnTo>
                <a:lnTo>
                  <a:pt x="142075" y="50265"/>
                </a:lnTo>
                <a:lnTo>
                  <a:pt x="107296" y="76517"/>
                </a:lnTo>
                <a:lnTo>
                  <a:pt x="76534" y="107272"/>
                </a:lnTo>
                <a:lnTo>
                  <a:pt x="50277" y="142045"/>
                </a:lnTo>
                <a:lnTo>
                  <a:pt x="29009" y="180350"/>
                </a:lnTo>
                <a:lnTo>
                  <a:pt x="13217" y="221703"/>
                </a:lnTo>
                <a:lnTo>
                  <a:pt x="3385" y="265617"/>
                </a:lnTo>
                <a:lnTo>
                  <a:pt x="0" y="311607"/>
                </a:lnTo>
                <a:lnTo>
                  <a:pt x="4671" y="365219"/>
                </a:lnTo>
                <a:lnTo>
                  <a:pt x="18388" y="416928"/>
                </a:lnTo>
                <a:lnTo>
                  <a:pt x="40703" y="465522"/>
                </a:lnTo>
                <a:lnTo>
                  <a:pt x="71170" y="509790"/>
                </a:lnTo>
                <a:lnTo>
                  <a:pt x="81584" y="501230"/>
                </a:lnTo>
                <a:lnTo>
                  <a:pt x="52435" y="458872"/>
                </a:lnTo>
                <a:lnTo>
                  <a:pt x="31088" y="412372"/>
                </a:lnTo>
                <a:lnTo>
                  <a:pt x="17967" y="362895"/>
                </a:lnTo>
                <a:lnTo>
                  <a:pt x="13500" y="311607"/>
                </a:lnTo>
                <a:lnTo>
                  <a:pt x="17409" y="263309"/>
                </a:lnTo>
                <a:lnTo>
                  <a:pt x="28724" y="217469"/>
                </a:lnTo>
                <a:lnTo>
                  <a:pt x="46827" y="174706"/>
                </a:lnTo>
                <a:lnTo>
                  <a:pt x="71100" y="135638"/>
                </a:lnTo>
                <a:lnTo>
                  <a:pt x="100923" y="100884"/>
                </a:lnTo>
                <a:lnTo>
                  <a:pt x="135679" y="71061"/>
                </a:lnTo>
                <a:lnTo>
                  <a:pt x="174749" y="46789"/>
                </a:lnTo>
                <a:lnTo>
                  <a:pt x="217514" y="28686"/>
                </a:lnTo>
                <a:lnTo>
                  <a:pt x="263356" y="17371"/>
                </a:lnTo>
                <a:lnTo>
                  <a:pt x="311658" y="13462"/>
                </a:lnTo>
                <a:lnTo>
                  <a:pt x="401649" y="13462"/>
                </a:lnTo>
                <a:lnTo>
                  <a:pt x="376648" y="6761"/>
                </a:lnTo>
                <a:lnTo>
                  <a:pt x="344478" y="1694"/>
                </a:lnTo>
                <a:lnTo>
                  <a:pt x="311658" y="0"/>
                </a:lnTo>
                <a:close/>
              </a:path>
              <a:path w="438784" h="509904">
                <a:moveTo>
                  <a:pt x="401649" y="13462"/>
                </a:moveTo>
                <a:lnTo>
                  <a:pt x="311658" y="13462"/>
                </a:lnTo>
                <a:lnTo>
                  <a:pt x="343073" y="15086"/>
                </a:lnTo>
                <a:lnTo>
                  <a:pt x="373849" y="19940"/>
                </a:lnTo>
                <a:lnTo>
                  <a:pt x="403883" y="27997"/>
                </a:lnTo>
                <a:lnTo>
                  <a:pt x="433070" y="39230"/>
                </a:lnTo>
                <a:lnTo>
                  <a:pt x="438581" y="26924"/>
                </a:lnTo>
                <a:lnTo>
                  <a:pt x="408053" y="15178"/>
                </a:lnTo>
                <a:lnTo>
                  <a:pt x="401649" y="13462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9911AD04-AA61-7A02-8199-FD757802C459}"/>
              </a:ext>
            </a:extLst>
          </p:cNvPr>
          <p:cNvSpPr/>
          <p:nvPr/>
        </p:nvSpPr>
        <p:spPr>
          <a:xfrm>
            <a:off x="8589875" y="3073052"/>
            <a:ext cx="374337" cy="319685"/>
          </a:xfrm>
          <a:custGeom>
            <a:avLst/>
            <a:gdLst/>
            <a:ahLst/>
            <a:cxnLst/>
            <a:rect l="l" t="t" r="r" b="b"/>
            <a:pathLst>
              <a:path w="491490" h="419735">
                <a:moveTo>
                  <a:pt x="7797" y="351599"/>
                </a:moveTo>
                <a:lnTo>
                  <a:pt x="41193" y="387204"/>
                </a:lnTo>
                <a:lnTo>
                  <a:pt x="85282" y="405037"/>
                </a:lnTo>
                <a:lnTo>
                  <a:pt x="131639" y="415884"/>
                </a:lnTo>
                <a:lnTo>
                  <a:pt x="179641" y="419544"/>
                </a:lnTo>
                <a:lnTo>
                  <a:pt x="225619" y="416159"/>
                </a:lnTo>
                <a:lnTo>
                  <a:pt x="269526" y="406328"/>
                </a:lnTo>
                <a:lnTo>
                  <a:pt x="270237" y="406057"/>
                </a:lnTo>
                <a:lnTo>
                  <a:pt x="179641" y="406057"/>
                </a:lnTo>
                <a:lnTo>
                  <a:pt x="133718" y="402559"/>
                </a:lnTo>
                <a:lnTo>
                  <a:pt x="89371" y="392191"/>
                </a:lnTo>
                <a:lnTo>
                  <a:pt x="47198" y="375142"/>
                </a:lnTo>
                <a:lnTo>
                  <a:pt x="7797" y="351599"/>
                </a:lnTo>
                <a:close/>
              </a:path>
              <a:path w="491490" h="419735">
                <a:moveTo>
                  <a:pt x="471995" y="0"/>
                </a:moveTo>
                <a:lnTo>
                  <a:pt x="459333" y="4648"/>
                </a:lnTo>
                <a:lnTo>
                  <a:pt x="467370" y="29722"/>
                </a:lnTo>
                <a:lnTo>
                  <a:pt x="473127" y="55357"/>
                </a:lnTo>
                <a:lnTo>
                  <a:pt x="476591" y="81466"/>
                </a:lnTo>
                <a:lnTo>
                  <a:pt x="477748" y="107962"/>
                </a:lnTo>
                <a:lnTo>
                  <a:pt x="473839" y="156252"/>
                </a:lnTo>
                <a:lnTo>
                  <a:pt x="462523" y="202084"/>
                </a:lnTo>
                <a:lnTo>
                  <a:pt x="444419" y="244840"/>
                </a:lnTo>
                <a:lnTo>
                  <a:pt x="420147" y="283902"/>
                </a:lnTo>
                <a:lnTo>
                  <a:pt x="390326" y="318650"/>
                </a:lnTo>
                <a:lnTo>
                  <a:pt x="355574" y="348468"/>
                </a:lnTo>
                <a:lnTo>
                  <a:pt x="316511" y="372735"/>
                </a:lnTo>
                <a:lnTo>
                  <a:pt x="273755" y="390835"/>
                </a:lnTo>
                <a:lnTo>
                  <a:pt x="227925" y="402148"/>
                </a:lnTo>
                <a:lnTo>
                  <a:pt x="179641" y="406057"/>
                </a:lnTo>
                <a:lnTo>
                  <a:pt x="270237" y="406057"/>
                </a:lnTo>
                <a:lnTo>
                  <a:pt x="310873" y="390538"/>
                </a:lnTo>
                <a:lnTo>
                  <a:pt x="349177" y="369273"/>
                </a:lnTo>
                <a:lnTo>
                  <a:pt x="383950" y="343021"/>
                </a:lnTo>
                <a:lnTo>
                  <a:pt x="414707" y="312266"/>
                </a:lnTo>
                <a:lnTo>
                  <a:pt x="440961" y="277494"/>
                </a:lnTo>
                <a:lnTo>
                  <a:pt x="462227" y="239192"/>
                </a:lnTo>
                <a:lnTo>
                  <a:pt x="478019" y="197846"/>
                </a:lnTo>
                <a:lnTo>
                  <a:pt x="487850" y="153940"/>
                </a:lnTo>
                <a:lnTo>
                  <a:pt x="491235" y="107962"/>
                </a:lnTo>
                <a:lnTo>
                  <a:pt x="490024" y="80267"/>
                </a:lnTo>
                <a:lnTo>
                  <a:pt x="486402" y="52981"/>
                </a:lnTo>
                <a:lnTo>
                  <a:pt x="480386" y="26195"/>
                </a:lnTo>
                <a:lnTo>
                  <a:pt x="471995" y="0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AC519A-A868-43E2-6AAD-035B0AAFF959}"/>
              </a:ext>
            </a:extLst>
          </p:cNvPr>
          <p:cNvSpPr txBox="1"/>
          <p:nvPr/>
        </p:nvSpPr>
        <p:spPr>
          <a:xfrm>
            <a:off x="852833" y="3074269"/>
            <a:ext cx="34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045BC4-BF9C-251D-EE60-74BC6AE77DA1}"/>
              </a:ext>
            </a:extLst>
          </p:cNvPr>
          <p:cNvSpPr txBox="1"/>
          <p:nvPr/>
        </p:nvSpPr>
        <p:spPr>
          <a:xfrm>
            <a:off x="3106052" y="2981410"/>
            <a:ext cx="34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E3778C-B4F3-FD21-9623-3F83114CAB3A}"/>
              </a:ext>
            </a:extLst>
          </p:cNvPr>
          <p:cNvSpPr txBox="1"/>
          <p:nvPr/>
        </p:nvSpPr>
        <p:spPr>
          <a:xfrm>
            <a:off x="6820356" y="2981410"/>
            <a:ext cx="34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AEEFA2-E628-A7A9-A110-197248497AC7}"/>
              </a:ext>
            </a:extLst>
          </p:cNvPr>
          <p:cNvSpPr txBox="1"/>
          <p:nvPr/>
        </p:nvSpPr>
        <p:spPr>
          <a:xfrm>
            <a:off x="8558235" y="2993798"/>
            <a:ext cx="34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970B9E-CA15-05C1-0F10-4D67EF165A0F}"/>
              </a:ext>
            </a:extLst>
          </p:cNvPr>
          <p:cNvSpPr txBox="1"/>
          <p:nvPr/>
        </p:nvSpPr>
        <p:spPr>
          <a:xfrm>
            <a:off x="11385807" y="2981410"/>
            <a:ext cx="34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BCDE5CF7-9595-5D31-296B-D53EFC1E04F9}"/>
              </a:ext>
            </a:extLst>
          </p:cNvPr>
          <p:cNvSpPr txBox="1"/>
          <p:nvPr/>
        </p:nvSpPr>
        <p:spPr>
          <a:xfrm>
            <a:off x="8373754" y="3556870"/>
            <a:ext cx="1692998" cy="1177908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69">
              <a:lnSpc>
                <a:spcPct val="111100"/>
              </a:lnSpc>
              <a:spcBef>
                <a:spcPts val="76"/>
              </a:spcBef>
            </a:pPr>
            <a:r>
              <a:rPr lang="ru-RU" sz="1142" spc="57" dirty="0">
                <a:solidFill>
                  <a:srgbClr val="231F20"/>
                </a:solidFill>
                <a:latin typeface="Arial"/>
                <a:cs typeface="Arial"/>
              </a:rPr>
              <a:t>ШТАБЫ ВСЕРОССИЙСКОЙ АКЦИИ ВЗАИМОПОМОЩИ </a:t>
            </a:r>
            <a:r>
              <a:rPr lang="en-US" sz="1142" spc="57" dirty="0">
                <a:solidFill>
                  <a:srgbClr val="231F20"/>
                </a:solidFill>
                <a:latin typeface="Arial"/>
                <a:cs typeface="Arial"/>
              </a:rPr>
              <a:t>#</a:t>
            </a:r>
            <a:r>
              <a:rPr lang="ru-RU" sz="1142" spc="57" dirty="0">
                <a:solidFill>
                  <a:srgbClr val="231F20"/>
                </a:solidFill>
                <a:latin typeface="Arial"/>
                <a:cs typeface="Arial"/>
              </a:rPr>
              <a:t>МЫВМЕСТЕ</a:t>
            </a:r>
          </a:p>
          <a:p>
            <a:pPr marL="9672" marR="3869">
              <a:lnSpc>
                <a:spcPct val="111100"/>
              </a:lnSpc>
              <a:spcBef>
                <a:spcPts val="76"/>
              </a:spcBef>
            </a:pPr>
            <a:r>
              <a:rPr lang="ru-RU" sz="1142" spc="23" dirty="0">
                <a:solidFill>
                  <a:srgbClr val="231F20"/>
                </a:solidFill>
                <a:latin typeface="Arial"/>
                <a:cs typeface="Arial"/>
              </a:rPr>
              <a:t>в МО</a:t>
            </a:r>
            <a:r>
              <a:rPr sz="1142" spc="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42" spc="72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ru-RU" sz="1142" spc="72" dirty="0">
                <a:solidFill>
                  <a:srgbClr val="231F20"/>
                </a:solidFill>
                <a:latin typeface="Arial"/>
                <a:cs typeface="Arial"/>
              </a:rPr>
              <a:t>64</a:t>
            </a:r>
            <a:r>
              <a:rPr lang="ru-RU" sz="1142" spc="4" dirty="0">
                <a:solidFill>
                  <a:srgbClr val="231F20"/>
                </a:solidFill>
                <a:latin typeface="Arial"/>
                <a:cs typeface="Arial"/>
              </a:rPr>
              <a:t>шт</a:t>
            </a:r>
            <a:r>
              <a:rPr sz="1142" spc="4" dirty="0">
                <a:solidFill>
                  <a:srgbClr val="231F20"/>
                </a:solidFill>
                <a:latin typeface="Arial"/>
                <a:cs typeface="Arial"/>
              </a:rPr>
              <a:t>.).</a:t>
            </a:r>
            <a:endParaRPr sz="1142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54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" y="-16129"/>
            <a:ext cx="12166600" cy="687412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5677" y="4061590"/>
            <a:ext cx="12103548" cy="2793498"/>
          </a:xfrm>
          <a:custGeom>
            <a:avLst/>
            <a:gdLst/>
            <a:ahLst/>
            <a:cxnLst/>
            <a:rect l="l" t="t" r="r" b="b"/>
            <a:pathLst>
              <a:path w="15891510" h="3667759">
                <a:moveTo>
                  <a:pt x="0" y="3667277"/>
                </a:moveTo>
                <a:lnTo>
                  <a:pt x="15891129" y="3667277"/>
                </a:lnTo>
                <a:lnTo>
                  <a:pt x="15891129" y="0"/>
                </a:lnTo>
                <a:lnTo>
                  <a:pt x="0" y="0"/>
                </a:lnTo>
                <a:lnTo>
                  <a:pt x="0" y="3667277"/>
                </a:lnTo>
                <a:close/>
              </a:path>
            </a:pathLst>
          </a:custGeom>
          <a:solidFill>
            <a:srgbClr val="E7EDF6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5" name="object 5"/>
          <p:cNvSpPr txBox="1"/>
          <p:nvPr/>
        </p:nvSpPr>
        <p:spPr>
          <a:xfrm>
            <a:off x="747133" y="2153247"/>
            <a:ext cx="8119330" cy="667768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69">
              <a:lnSpc>
                <a:spcPct val="107900"/>
              </a:lnSpc>
              <a:spcBef>
                <a:spcPts val="76"/>
              </a:spcBef>
            </a:pPr>
            <a:r>
              <a:rPr sz="2056" spc="42" dirty="0">
                <a:solidFill>
                  <a:srgbClr val="231F20"/>
                </a:solidFill>
                <a:latin typeface="Arial"/>
                <a:cs typeface="Arial"/>
              </a:rPr>
              <a:t>РЕСУРСНЫЕ </a:t>
            </a:r>
            <a:r>
              <a:rPr sz="2056" spc="23" dirty="0">
                <a:solidFill>
                  <a:srgbClr val="231F20"/>
                </a:solidFill>
                <a:latin typeface="Arial"/>
                <a:cs typeface="Arial"/>
              </a:rPr>
              <a:t>ЦЕНТРЫ, </a:t>
            </a:r>
            <a:r>
              <a:rPr sz="2056" spc="87" dirty="0">
                <a:solidFill>
                  <a:srgbClr val="231F20"/>
                </a:solidFill>
                <a:latin typeface="Arial"/>
                <a:cs typeface="Arial"/>
              </a:rPr>
              <a:t>СОЗДАННЫЕ </a:t>
            </a:r>
            <a:r>
              <a:rPr sz="2056" spc="164" dirty="0">
                <a:solidFill>
                  <a:srgbClr val="231F20"/>
                </a:solidFill>
                <a:latin typeface="Arial"/>
                <a:cs typeface="Arial"/>
              </a:rPr>
              <a:t>НА </a:t>
            </a:r>
            <a:r>
              <a:rPr sz="2056" spc="53" dirty="0">
                <a:solidFill>
                  <a:srgbClr val="231F20"/>
                </a:solidFill>
                <a:latin typeface="Arial"/>
                <a:cs typeface="Arial"/>
              </a:rPr>
              <a:t>ТЕРРИТОРИИ</a:t>
            </a:r>
            <a:r>
              <a:rPr sz="2056" spc="-9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56" spc="99" dirty="0">
                <a:solidFill>
                  <a:srgbClr val="231F20"/>
                </a:solidFill>
                <a:latin typeface="Arial"/>
                <a:cs typeface="Arial"/>
              </a:rPr>
              <a:t>КРАЯ  </a:t>
            </a:r>
            <a:r>
              <a:rPr sz="2056" spc="76" dirty="0">
                <a:solidFill>
                  <a:srgbClr val="231F20"/>
                </a:solidFill>
                <a:latin typeface="Arial"/>
                <a:cs typeface="Arial"/>
              </a:rPr>
              <a:t>ОБЕСПЕЧИВАЮТ </a:t>
            </a:r>
            <a:r>
              <a:rPr sz="2056" spc="149" dirty="0">
                <a:solidFill>
                  <a:srgbClr val="231F20"/>
                </a:solidFill>
                <a:latin typeface="Arial"/>
                <a:cs typeface="Arial"/>
              </a:rPr>
              <a:t>СЛЕДУЮЩУЮ</a:t>
            </a:r>
            <a:r>
              <a:rPr sz="2056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56" spc="53" dirty="0">
                <a:solidFill>
                  <a:srgbClr val="231F20"/>
                </a:solidFill>
                <a:latin typeface="Arial"/>
                <a:cs typeface="Arial"/>
              </a:rPr>
              <a:t>МИССИЮ:</a:t>
            </a:r>
            <a:endParaRPr sz="2056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26257" y="3430352"/>
            <a:ext cx="1203650" cy="120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7" name="object 7"/>
          <p:cNvSpPr/>
          <p:nvPr/>
        </p:nvSpPr>
        <p:spPr>
          <a:xfrm>
            <a:off x="5453117" y="3430286"/>
            <a:ext cx="1203690" cy="12036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8" name="object 8"/>
          <p:cNvSpPr/>
          <p:nvPr/>
        </p:nvSpPr>
        <p:spPr>
          <a:xfrm>
            <a:off x="8942940" y="3430295"/>
            <a:ext cx="1203680" cy="1203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9" name="object 9"/>
          <p:cNvSpPr txBox="1"/>
          <p:nvPr/>
        </p:nvSpPr>
        <p:spPr>
          <a:xfrm>
            <a:off x="1868087" y="4871598"/>
            <a:ext cx="1476550" cy="790238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69" algn="ctr">
              <a:lnSpc>
                <a:spcPct val="111100"/>
              </a:lnSpc>
              <a:spcBef>
                <a:spcPts val="76"/>
              </a:spcBef>
            </a:pPr>
            <a:r>
              <a:rPr sz="1142" spc="15" dirty="0">
                <a:solidFill>
                  <a:srgbClr val="231F20"/>
                </a:solidFill>
                <a:latin typeface="Arial"/>
                <a:cs typeface="Arial"/>
              </a:rPr>
              <a:t>ОРГАНИЗАЦИЮ  </a:t>
            </a:r>
            <a:r>
              <a:rPr sz="1142" spc="19" dirty="0">
                <a:solidFill>
                  <a:srgbClr val="231F20"/>
                </a:solidFill>
                <a:latin typeface="Arial"/>
                <a:cs typeface="Arial"/>
              </a:rPr>
              <a:t>МЕЖСЕКТОРНОГО  В</a:t>
            </a:r>
            <a:r>
              <a:rPr sz="1142" spc="-8" dirty="0">
                <a:solidFill>
                  <a:srgbClr val="231F20"/>
                </a:solidFill>
                <a:latin typeface="Arial"/>
                <a:cs typeface="Arial"/>
              </a:rPr>
              <a:t>З</a:t>
            </a:r>
            <a:r>
              <a:rPr sz="1142" spc="46" dirty="0">
                <a:solidFill>
                  <a:srgbClr val="231F20"/>
                </a:solidFill>
                <a:latin typeface="Arial"/>
                <a:cs typeface="Arial"/>
              </a:rPr>
              <a:t>АИМ</a:t>
            </a:r>
            <a:r>
              <a:rPr sz="1142" spc="27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42" spc="4" dirty="0">
                <a:solidFill>
                  <a:srgbClr val="231F20"/>
                </a:solidFill>
                <a:latin typeface="Arial"/>
                <a:cs typeface="Arial"/>
              </a:rPr>
              <a:t>ДЕЙСТВИЯ  </a:t>
            </a:r>
            <a:r>
              <a:rPr sz="1142" spc="6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42" spc="-4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42" spc="-4" dirty="0">
                <a:solidFill>
                  <a:srgbClr val="231F20"/>
                </a:solidFill>
                <a:latin typeface="Arial"/>
                <a:cs typeface="Arial"/>
              </a:rPr>
              <a:t>ТЕРРИТОРИИ</a:t>
            </a:r>
            <a:endParaRPr sz="1142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36580" y="4871453"/>
            <a:ext cx="2866044" cy="1186756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69" indent="-484" algn="ctr">
              <a:lnSpc>
                <a:spcPct val="111100"/>
              </a:lnSpc>
              <a:spcBef>
                <a:spcPts val="76"/>
              </a:spcBef>
            </a:pPr>
            <a:r>
              <a:rPr sz="1142" spc="11" dirty="0">
                <a:solidFill>
                  <a:srgbClr val="231F20"/>
                </a:solidFill>
                <a:latin typeface="Arial"/>
                <a:cs typeface="Arial"/>
              </a:rPr>
              <a:t>ОБЪЕДИНЕНИЕ </a:t>
            </a:r>
            <a:r>
              <a:rPr sz="1142" spc="57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142" spc="8" dirty="0">
                <a:solidFill>
                  <a:srgbClr val="231F20"/>
                </a:solidFill>
                <a:latin typeface="Arial"/>
                <a:cs typeface="Arial"/>
              </a:rPr>
              <a:t>ИНТЕГРАЦИЮ  РЕСУРСОВ </a:t>
            </a:r>
            <a:r>
              <a:rPr sz="1142" spc="15" dirty="0">
                <a:solidFill>
                  <a:srgbClr val="231F20"/>
                </a:solidFill>
                <a:latin typeface="Arial"/>
                <a:cs typeface="Arial"/>
              </a:rPr>
              <a:t>С </a:t>
            </a:r>
            <a:r>
              <a:rPr sz="1142" spc="19" dirty="0">
                <a:solidFill>
                  <a:srgbClr val="231F20"/>
                </a:solidFill>
                <a:latin typeface="Arial"/>
                <a:cs typeface="Arial"/>
              </a:rPr>
              <a:t>ЦЕЛЬЮ </a:t>
            </a:r>
            <a:r>
              <a:rPr sz="1142" spc="23" dirty="0">
                <a:solidFill>
                  <a:srgbClr val="231F20"/>
                </a:solidFill>
                <a:latin typeface="Arial"/>
                <a:cs typeface="Arial"/>
              </a:rPr>
              <a:t>СОЗДАНИЯ  </a:t>
            </a:r>
            <a:r>
              <a:rPr sz="1142" spc="38" dirty="0">
                <a:solidFill>
                  <a:srgbClr val="231F20"/>
                </a:solidFill>
                <a:latin typeface="Arial"/>
                <a:cs typeface="Arial"/>
              </a:rPr>
              <a:t>КОМФОРТНОЙ </a:t>
            </a:r>
            <a:r>
              <a:rPr sz="1142" spc="-4" dirty="0">
                <a:solidFill>
                  <a:srgbClr val="231F20"/>
                </a:solidFill>
                <a:latin typeface="Arial"/>
                <a:cs typeface="Arial"/>
              </a:rPr>
              <a:t>СРЕДЫ </a:t>
            </a:r>
            <a:r>
              <a:rPr sz="1142" spc="53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142" spc="-13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42" spc="4" dirty="0">
                <a:solidFill>
                  <a:srgbClr val="231F20"/>
                </a:solidFill>
                <a:latin typeface="Arial"/>
                <a:cs typeface="Arial"/>
              </a:rPr>
              <a:t>РАЗВИТИЯ  </a:t>
            </a:r>
            <a:r>
              <a:rPr sz="1142" spc="23" dirty="0">
                <a:solidFill>
                  <a:srgbClr val="231F20"/>
                </a:solidFill>
                <a:latin typeface="Arial"/>
                <a:cs typeface="Arial"/>
              </a:rPr>
              <a:t>ОБЩЕСТВЕННЫХ</a:t>
            </a:r>
            <a:r>
              <a:rPr lang="ru-RU" sz="1142" spc="23" dirty="0">
                <a:solidFill>
                  <a:srgbClr val="231F20"/>
                </a:solidFill>
                <a:latin typeface="Arial"/>
                <a:cs typeface="Arial"/>
              </a:rPr>
              <a:t>, В ТОМ ЧИСЛЕ ДОБРОВОЛЬЧЕСКИХ</a:t>
            </a:r>
            <a:r>
              <a:rPr sz="1142" spc="-4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42" spc="19" dirty="0">
                <a:solidFill>
                  <a:srgbClr val="231F20"/>
                </a:solidFill>
                <a:latin typeface="Arial"/>
                <a:cs typeface="Arial"/>
              </a:rPr>
              <a:t>ИНИЦИАТИВ</a:t>
            </a:r>
            <a:endParaRPr sz="1142" dirty="0">
              <a:latin typeface="Arial"/>
              <a:cs typeface="Arial"/>
            </a:endParaRPr>
          </a:p>
          <a:p>
            <a:pPr marL="39656" algn="ctr">
              <a:spcBef>
                <a:spcPts val="152"/>
              </a:spcBef>
            </a:pPr>
            <a:r>
              <a:rPr sz="1142" spc="57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142" spc="19" dirty="0">
                <a:solidFill>
                  <a:srgbClr val="231F20"/>
                </a:solidFill>
                <a:latin typeface="Arial"/>
                <a:cs typeface="Arial"/>
              </a:rPr>
              <a:t>НЕКОММЕРЧЕСКИХ</a:t>
            </a:r>
            <a:r>
              <a:rPr sz="1142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42" spc="15" dirty="0">
                <a:solidFill>
                  <a:srgbClr val="231F20"/>
                </a:solidFill>
                <a:latin typeface="Arial"/>
                <a:cs typeface="Arial"/>
              </a:rPr>
              <a:t>ОРГАНИЗАЦИЙ</a:t>
            </a:r>
            <a:endParaRPr sz="1142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83057" y="4871308"/>
            <a:ext cx="2746585" cy="790238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300809" marR="335146" indent="106396">
              <a:lnSpc>
                <a:spcPct val="111100"/>
              </a:lnSpc>
              <a:spcBef>
                <a:spcPts val="76"/>
              </a:spcBef>
            </a:pPr>
            <a:r>
              <a:rPr sz="1142" dirty="0">
                <a:solidFill>
                  <a:srgbClr val="231F20"/>
                </a:solidFill>
                <a:latin typeface="Arial"/>
                <a:cs typeface="Arial"/>
              </a:rPr>
              <a:t>ОБЕСПЕЧЕНИЕ </a:t>
            </a:r>
            <a:r>
              <a:rPr sz="1142" spc="42" dirty="0">
                <a:solidFill>
                  <a:srgbClr val="231F20"/>
                </a:solidFill>
                <a:latin typeface="Arial"/>
                <a:cs typeface="Arial"/>
              </a:rPr>
              <a:t>ДОСТУПА  </a:t>
            </a:r>
            <a:r>
              <a:rPr sz="1142" spc="152" dirty="0">
                <a:solidFill>
                  <a:srgbClr val="231F20"/>
                </a:solidFill>
                <a:latin typeface="Arial"/>
                <a:cs typeface="Arial"/>
              </a:rPr>
              <a:t>К </a:t>
            </a:r>
            <a:r>
              <a:rPr sz="1142" spc="23" dirty="0">
                <a:solidFill>
                  <a:srgbClr val="231F20"/>
                </a:solidFill>
                <a:latin typeface="Arial"/>
                <a:cs typeface="Arial"/>
              </a:rPr>
              <a:t>ИМЕЮЩИМСЯ</a:t>
            </a:r>
            <a:r>
              <a:rPr sz="1142" spc="5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42" spc="4" dirty="0">
                <a:solidFill>
                  <a:srgbClr val="231F20"/>
                </a:solidFill>
                <a:latin typeface="Arial"/>
                <a:cs typeface="Arial"/>
              </a:rPr>
              <a:t>РЕСУРСАМ</a:t>
            </a:r>
            <a:endParaRPr sz="1142" dirty="0">
              <a:latin typeface="Arial"/>
              <a:cs typeface="Arial"/>
            </a:endParaRPr>
          </a:p>
          <a:p>
            <a:pPr marL="9672" marR="3869" indent="190545">
              <a:lnSpc>
                <a:spcPct val="111100"/>
              </a:lnSpc>
            </a:pPr>
            <a:r>
              <a:rPr sz="1142" spc="30" dirty="0">
                <a:solidFill>
                  <a:srgbClr val="231F20"/>
                </a:solidFill>
                <a:latin typeface="Arial"/>
                <a:cs typeface="Arial"/>
              </a:rPr>
              <a:t>ОСНОВНОЙ </a:t>
            </a:r>
            <a:r>
              <a:rPr sz="1142" spc="27" dirty="0">
                <a:solidFill>
                  <a:srgbClr val="231F20"/>
                </a:solidFill>
                <a:latin typeface="Arial"/>
                <a:cs typeface="Arial"/>
              </a:rPr>
              <a:t>ЦЕЛЕВОЙ </a:t>
            </a:r>
            <a:r>
              <a:rPr sz="1142" spc="4" dirty="0">
                <a:solidFill>
                  <a:srgbClr val="231F20"/>
                </a:solidFill>
                <a:latin typeface="Arial"/>
                <a:cs typeface="Arial"/>
              </a:rPr>
              <a:t>ГРУППЫ  </a:t>
            </a:r>
            <a:r>
              <a:rPr sz="1142" spc="34" dirty="0">
                <a:solidFill>
                  <a:srgbClr val="231F20"/>
                </a:solidFill>
                <a:latin typeface="Arial"/>
                <a:cs typeface="Arial"/>
              </a:rPr>
              <a:t>(УСЛУГИ, </a:t>
            </a:r>
            <a:r>
              <a:rPr sz="1142" spc="-11" dirty="0">
                <a:solidFill>
                  <a:srgbClr val="231F20"/>
                </a:solidFill>
                <a:latin typeface="Arial"/>
                <a:cs typeface="Arial"/>
              </a:rPr>
              <a:t>СЕРВИСЫ,</a:t>
            </a:r>
            <a:r>
              <a:rPr sz="1142" spc="-1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42" spc="4" dirty="0">
                <a:solidFill>
                  <a:srgbClr val="231F20"/>
                </a:solidFill>
                <a:latin typeface="Arial"/>
                <a:cs typeface="Arial"/>
              </a:rPr>
              <a:t>МЕРОПРИЯТИЯ)</a:t>
            </a:r>
            <a:endParaRPr sz="1142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44626" y="6280061"/>
            <a:ext cx="1966960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481" y="0"/>
                </a:lnTo>
              </a:path>
            </a:pathLst>
          </a:custGeom>
          <a:ln w="40462">
            <a:solidFill>
              <a:srgbClr val="B4CDE5"/>
            </a:solidFill>
          </a:ln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13" name="object 13"/>
          <p:cNvSpPr/>
          <p:nvPr/>
        </p:nvSpPr>
        <p:spPr>
          <a:xfrm>
            <a:off x="5008344" y="6280061"/>
            <a:ext cx="1966960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468" y="0"/>
                </a:lnTo>
              </a:path>
            </a:pathLst>
          </a:custGeom>
          <a:ln w="40462">
            <a:solidFill>
              <a:srgbClr val="B4CDE5"/>
            </a:solidFill>
          </a:ln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14" name="object 14"/>
          <p:cNvSpPr/>
          <p:nvPr/>
        </p:nvSpPr>
        <p:spPr>
          <a:xfrm>
            <a:off x="8574321" y="6280061"/>
            <a:ext cx="1966960" cy="0"/>
          </a:xfrm>
          <a:custGeom>
            <a:avLst/>
            <a:gdLst/>
            <a:ahLst/>
            <a:cxnLst/>
            <a:rect l="l" t="t" r="r" b="b"/>
            <a:pathLst>
              <a:path w="2582544">
                <a:moveTo>
                  <a:pt x="0" y="0"/>
                </a:moveTo>
                <a:lnTo>
                  <a:pt x="2582468" y="0"/>
                </a:lnTo>
              </a:path>
            </a:pathLst>
          </a:custGeom>
          <a:ln w="40462">
            <a:solidFill>
              <a:srgbClr val="B4CDE5"/>
            </a:solidFill>
          </a:ln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65245" y="70798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Инфраструктура поддержки общественных, в  том числе добровольческих (волонтерских) инициатив в Красноярском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21527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128AA30A-8B6F-6DE8-60B6-6301A38A971C}"/>
              </a:ext>
            </a:extLst>
          </p:cNvPr>
          <p:cNvSpPr/>
          <p:nvPr/>
        </p:nvSpPr>
        <p:spPr>
          <a:xfrm>
            <a:off x="224953" y="1451686"/>
            <a:ext cx="2641681" cy="2641681"/>
          </a:xfrm>
          <a:prstGeom prst="ellipse">
            <a:avLst/>
          </a:prstGeom>
          <a:solidFill>
            <a:srgbClr val="CCC6A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endParaRPr lang="ru-RU" sz="1867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BFBA442-5F24-F862-99C5-31BFCC3D629E}"/>
              </a:ext>
            </a:extLst>
          </p:cNvPr>
          <p:cNvSpPr/>
          <p:nvPr/>
        </p:nvSpPr>
        <p:spPr>
          <a:xfrm>
            <a:off x="505142" y="1731875"/>
            <a:ext cx="2081301" cy="2081301"/>
          </a:xfrm>
          <a:prstGeom prst="ellipse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33" b="1" kern="1900" dirty="0">
                <a:solidFill>
                  <a:schemeClr val="bg1"/>
                </a:solidFill>
                <a:ea typeface="Calibri"/>
                <a:cs typeface="Times New Roman"/>
              </a:rPr>
              <a:t>Более 2000 клиентов ежегодно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26128-D3FC-0CA9-1941-6C30FFDACB5F}"/>
              </a:ext>
            </a:extLst>
          </p:cNvPr>
          <p:cNvSpPr txBox="1"/>
          <p:nvPr/>
        </p:nvSpPr>
        <p:spPr>
          <a:xfrm>
            <a:off x="911425" y="472152"/>
            <a:ext cx="649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Центр сегодня</a:t>
            </a:r>
            <a:endParaRPr lang="ru-RU" sz="240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DCE13C6-7654-3975-839B-88BD1B397214}"/>
              </a:ext>
            </a:extLst>
          </p:cNvPr>
          <p:cNvSpPr/>
          <p:nvPr/>
        </p:nvSpPr>
        <p:spPr>
          <a:xfrm>
            <a:off x="319858" y="4220165"/>
            <a:ext cx="1935716" cy="1993145"/>
          </a:xfrm>
          <a:prstGeom prst="ellipse">
            <a:avLst/>
          </a:prstGeom>
          <a:solidFill>
            <a:srgbClr val="FFC1C1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CB50F5C-ECA3-DBAD-B630-FC9AC3D55A3F}"/>
              </a:ext>
            </a:extLst>
          </p:cNvPr>
          <p:cNvSpPr/>
          <p:nvPr/>
        </p:nvSpPr>
        <p:spPr>
          <a:xfrm>
            <a:off x="505142" y="4373557"/>
            <a:ext cx="1654421" cy="1670073"/>
          </a:xfrm>
          <a:prstGeom prst="ellipse">
            <a:avLst/>
          </a:prstGeom>
          <a:solidFill>
            <a:srgbClr val="E8C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1600 консультационная поддержка 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E146B9C-5D10-4B92-5B23-F77B4BAE935D}"/>
              </a:ext>
            </a:extLst>
          </p:cNvPr>
          <p:cNvSpPr/>
          <p:nvPr/>
        </p:nvSpPr>
        <p:spPr>
          <a:xfrm>
            <a:off x="2681349" y="3402309"/>
            <a:ext cx="1935716" cy="1993145"/>
          </a:xfrm>
          <a:prstGeom prst="ellipse">
            <a:avLst/>
          </a:prstGeom>
          <a:solidFill>
            <a:srgbClr val="FFC1C1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7843231-FD64-1D68-3A04-E2B2932CE2B5}"/>
              </a:ext>
            </a:extLst>
          </p:cNvPr>
          <p:cNvSpPr/>
          <p:nvPr/>
        </p:nvSpPr>
        <p:spPr>
          <a:xfrm>
            <a:off x="2846217" y="3517447"/>
            <a:ext cx="1673732" cy="1780943"/>
          </a:xfrm>
          <a:prstGeom prst="ellipse">
            <a:avLst/>
          </a:prstGeom>
          <a:solidFill>
            <a:srgbClr val="E8C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600 информационная поддержка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79FBF82-5D3F-86C3-C092-82C21B1CF34A}"/>
              </a:ext>
            </a:extLst>
          </p:cNvPr>
          <p:cNvSpPr/>
          <p:nvPr/>
        </p:nvSpPr>
        <p:spPr>
          <a:xfrm>
            <a:off x="3318429" y="1242670"/>
            <a:ext cx="1935716" cy="1993145"/>
          </a:xfrm>
          <a:prstGeom prst="ellipse">
            <a:avLst/>
          </a:prstGeom>
          <a:solidFill>
            <a:srgbClr val="FFC1C1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8A9656D-18C3-6ABC-9578-246F40F35332}"/>
              </a:ext>
            </a:extLst>
          </p:cNvPr>
          <p:cNvSpPr/>
          <p:nvPr/>
        </p:nvSpPr>
        <p:spPr>
          <a:xfrm>
            <a:off x="3503712" y="1451686"/>
            <a:ext cx="1632181" cy="1614449"/>
          </a:xfrm>
          <a:prstGeom prst="ellipse">
            <a:avLst/>
          </a:prstGeom>
          <a:solidFill>
            <a:srgbClr val="E8C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300 ресурсная поддержка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64309C7-382A-254F-ACEB-194D23338CBF}"/>
              </a:ext>
            </a:extLst>
          </p:cNvPr>
          <p:cNvSpPr/>
          <p:nvPr/>
        </p:nvSpPr>
        <p:spPr>
          <a:xfrm>
            <a:off x="4876838" y="3066136"/>
            <a:ext cx="2832865" cy="2832865"/>
          </a:xfrm>
          <a:prstGeom prst="ellipse">
            <a:avLst/>
          </a:prstGeom>
          <a:solidFill>
            <a:srgbClr val="FCD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71 мероприятие (семинары, лектории, слёты, круглые столы, Гражданский форум, курсы), 3 конкурса- 2000 участников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DD96051-0B61-09E8-1CB6-A00476156D05}"/>
              </a:ext>
            </a:extLst>
          </p:cNvPr>
          <p:cNvSpPr/>
          <p:nvPr/>
        </p:nvSpPr>
        <p:spPr>
          <a:xfrm>
            <a:off x="6960096" y="4677139"/>
            <a:ext cx="1727443" cy="1727443"/>
          </a:xfrm>
          <a:prstGeom prst="ellipse">
            <a:avLst/>
          </a:prstGeom>
          <a:solidFill>
            <a:srgbClr val="CCC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kern="1900" dirty="0">
                <a:solidFill>
                  <a:schemeClr val="tx1"/>
                </a:solidFill>
              </a:rPr>
              <a:t>900 единиц печатной продукции</a:t>
            </a:r>
            <a:endParaRPr lang="ru-RU" sz="1400" b="1" kern="19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5C710C0-630D-2585-39BD-C04EED1FC869}"/>
              </a:ext>
            </a:extLst>
          </p:cNvPr>
          <p:cNvSpPr/>
          <p:nvPr/>
        </p:nvSpPr>
        <p:spPr>
          <a:xfrm>
            <a:off x="8661553" y="569444"/>
            <a:ext cx="2832865" cy="2832865"/>
          </a:xfrm>
          <a:prstGeom prst="ellipse">
            <a:avLst/>
          </a:prstGeom>
          <a:solidFill>
            <a:srgbClr val="FCD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Сопровождение 20 ресурсных центров поддержки добровольчества , 7 зональных ресурсных центров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Систематическая поддержка 64 руководителей ФП «Мы вместе»</a:t>
            </a:r>
          </a:p>
        </p:txBody>
      </p:sp>
      <p:pic>
        <p:nvPicPr>
          <p:cNvPr id="19" name="Picture 4" descr="D:\kristall\_kristall\Краснодубова\all png\eps-21.png">
            <a:extLst>
              <a:ext uri="{FF2B5EF4-FFF2-40B4-BE49-F238E27FC236}">
                <a16:creationId xmlns:a16="http://schemas.microsoft.com/office/drawing/2014/main" id="{191A4A29-6D13-407B-CAD0-18CF32ACF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6" t="35361" r="37909" b="35049"/>
          <a:stretch/>
        </p:blipFill>
        <p:spPr bwMode="auto">
          <a:xfrm>
            <a:off x="10905003" y="30608"/>
            <a:ext cx="1178831" cy="142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B97AB95-5457-CCE6-BC30-F8FD5CC938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1" b="75278" l="6667" r="34688">
                        <a14:foregroundMark x1="32917" y1="60463" x2="32917" y2="60463"/>
                        <a14:foregroundMark x1="33490" y1="56481" x2="33490" y2="56481"/>
                        <a14:foregroundMark x1="34688" y1="57315" x2="34688" y2="57315"/>
                        <a14:foregroundMark x1="24583" y1="32407" x2="24583" y2="32407"/>
                        <a14:foregroundMark x1="28385" y1="34352" x2="28385" y2="34352"/>
                        <a14:foregroundMark x1="10313" y1="55926" x2="10313" y2="55926"/>
                        <a14:foregroundMark x1="11302" y1="56852" x2="11302" y2="56852"/>
                        <a14:foregroundMark x1="11042" y1="58611" x2="11042" y2="58611"/>
                        <a14:foregroundMark x1="9271" y1="55185" x2="9271" y2="55185"/>
                        <a14:foregroundMark x1="9271" y1="55185" x2="9271" y2="55185"/>
                        <a14:foregroundMark x1="10990" y1="54167" x2="10990" y2="54167"/>
                        <a14:foregroundMark x1="10990" y1="54167" x2="10990" y2="54167"/>
                        <a14:foregroundMark x1="12344" y1="68519" x2="12344" y2="68519"/>
                        <a14:foregroundMark x1="6667" y1="71759" x2="6667" y2="71759"/>
                        <a14:foregroundMark x1="33958" y1="75370" x2="33958" y2="75370"/>
                        <a14:foregroundMark x1="14010" y1="41111" x2="14010" y2="41111"/>
                        <a14:foregroundMark x1="18073" y1="44259" x2="18073" y2="44259"/>
                        <a14:foregroundMark x1="19167" y1="36111" x2="19167" y2="36111"/>
                        <a14:foregroundMark x1="20990" y1="38426" x2="20990" y2="38426"/>
                        <a14:foregroundMark x1="20104" y1="36852" x2="21458" y2="38148"/>
                        <a14:foregroundMark x1="24115" y1="34259" x2="23281" y2="37778"/>
                        <a14:foregroundMark x1="23802" y1="31111" x2="24740" y2="31111"/>
                        <a14:foregroundMark x1="14427" y1="41389" x2="17500" y2="43704"/>
                        <a14:foregroundMark x1="10729" y1="56852" x2="10729" y2="56852"/>
                        <a14:foregroundMark x1="18316" y1="40833" x2="17760" y2="43796"/>
                        <a14:foregroundMark x1="18958" y1="37407" x2="18316" y2="40833"/>
                        <a14:backgroundMark x1="17604" y1="40833" x2="17604" y2="40833"/>
                      </a14:backgroundRemoval>
                    </a14:imgEffect>
                  </a14:imgLayer>
                </a14:imgProps>
              </a:ext>
            </a:extLst>
          </a:blip>
          <a:srcRect l="5113" t="28270" r="64175" b="19746"/>
          <a:stretch/>
        </p:blipFill>
        <p:spPr>
          <a:xfrm>
            <a:off x="8496267" y="3140969"/>
            <a:ext cx="3744416" cy="35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9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491</Words>
  <Application>Microsoft Office PowerPoint</Application>
  <PresentationFormat>Широкоэкранный</PresentationFormat>
  <Paragraphs>66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Поддержка общественных, в том числе добровольческих  инициатив</vt:lpstr>
      <vt:lpstr>Презентация PowerPoint</vt:lpstr>
      <vt:lpstr>Целевые группы:</vt:lpstr>
      <vt:lpstr>Презентация PowerPoint</vt:lpstr>
      <vt:lpstr>Партнерская сеть</vt:lpstr>
      <vt:lpstr>Инфраструктура поддержки общественных, в  том числе добровольческих (волонтерских) инициатив в Красноярском крае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Аникна Наталья Сергеевна</cp:lastModifiedBy>
  <cp:revision>63</cp:revision>
  <dcterms:created xsi:type="dcterms:W3CDTF">2018-10-12T12:08:41Z</dcterms:created>
  <dcterms:modified xsi:type="dcterms:W3CDTF">2023-03-21T07:46:23Z</dcterms:modified>
</cp:coreProperties>
</file>