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72" r:id="rId6"/>
    <p:sldId id="273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5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302E"/>
    <a:srgbClr val="411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000100" y="500042"/>
            <a:ext cx="7786742" cy="30718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«Литературно-творческий </a:t>
            </a: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кружок с элементами сценического 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искусства.</a:t>
            </a:r>
            <a:r>
              <a:rPr kumimoji="0" lang="ru-RU" sz="4000" b="1" i="1" u="none" strike="noStrike" kern="1200" cap="none" spc="0" normalizeH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»</a:t>
            </a:r>
            <a:endParaRPr kumimoji="0" lang="ru-RU" sz="4000" b="1" i="1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3714752"/>
            <a:ext cx="4500594" cy="17526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 : </a:t>
            </a:r>
            <a:r>
              <a:rPr lang="ru-RU" sz="2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Зарипов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Мухамадло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Ученик 8 «А» класса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sz="2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Плюсская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СОШ»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год.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14380"/>
          </a:xfrm>
        </p:spPr>
        <p:txBody>
          <a:bodyPr>
            <a:normAutofit/>
          </a:bodyPr>
          <a:lstStyle/>
          <a:p>
            <a:r>
              <a:rPr lang="ru-RU" sz="2800" b="1" i="1" u="sng" dirty="0" smtClean="0">
                <a:solidFill>
                  <a:srgbClr val="C00000"/>
                </a:solidFill>
              </a:rPr>
              <a:t>Этапы реализации проекта</a:t>
            </a:r>
            <a:endParaRPr lang="ru-RU" sz="2800" b="1" i="1" u="sng" dirty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135228"/>
              </p:ext>
            </p:extLst>
          </p:nvPr>
        </p:nvGraphicFramePr>
        <p:xfrm>
          <a:off x="642910" y="857232"/>
          <a:ext cx="7929615" cy="527509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857256"/>
                <a:gridCol w="1071570"/>
                <a:gridCol w="2214576"/>
                <a:gridCol w="2214580"/>
                <a:gridCol w="1571633"/>
              </a:tblGrid>
              <a:tr h="6165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411817"/>
                          </a:solidFill>
                        </a:rPr>
                        <a:t>Этап </a:t>
                      </a:r>
                      <a:endParaRPr lang="ru-RU" dirty="0">
                        <a:solidFill>
                          <a:srgbClr val="411817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411817"/>
                          </a:solidFill>
                        </a:rPr>
                        <a:t>Сроки </a:t>
                      </a:r>
                      <a:endParaRPr lang="ru-RU" dirty="0">
                        <a:solidFill>
                          <a:srgbClr val="411817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411817"/>
                          </a:solidFill>
                        </a:rPr>
                        <a:t>Вид деятельности</a:t>
                      </a:r>
                      <a:endParaRPr lang="ru-RU" dirty="0">
                        <a:solidFill>
                          <a:srgbClr val="411817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411817"/>
                          </a:solidFill>
                        </a:rPr>
                        <a:t>Результат деятельности</a:t>
                      </a:r>
                      <a:endParaRPr lang="ru-RU" dirty="0">
                        <a:solidFill>
                          <a:srgbClr val="411817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411817"/>
                          </a:solidFill>
                        </a:rPr>
                        <a:t>Ответственные </a:t>
                      </a:r>
                      <a:endParaRPr lang="ru-RU" sz="1400" dirty="0">
                        <a:solidFill>
                          <a:srgbClr val="411817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504575">
                <a:tc rowSpan="3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1.  </a:t>
                      </a:r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Подготовительный 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vert="vert2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сентябрь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  <a:buFont typeface="Arial" pitchFamily="34" charset="0"/>
                        <a:buNone/>
                      </a:pPr>
                      <a:r>
                        <a:rPr lang="ru-RU" sz="1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Мониторинг</a:t>
                      </a:r>
                      <a:r>
                        <a:rPr lang="ru-RU" sz="1400" b="1" i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материальной базы школы, школьной </a:t>
                      </a: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библиотеки, районной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библиотеки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наличие оргтехники, каталог </a:t>
                      </a: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литературы школьной </a:t>
                      </a: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районной </a:t>
                      </a: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библиотеки</a:t>
                      </a:r>
                      <a:endParaRPr lang="ru-RU" sz="4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инициативная группа, руководитель инициативной группы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196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анкетирование</a:t>
                      </a: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участников</a:t>
                      </a:r>
                      <a:endParaRPr lang="ru-RU" sz="14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установление  </a:t>
                      </a:r>
                      <a:r>
                        <a:rPr lang="ru-RU" sz="1400" b="1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читатель-ских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интересов  и пожеланий участников кружка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465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октябрь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  <a:buFont typeface="Arial" pitchFamily="34" charset="0"/>
                        <a:buNone/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написание </a:t>
                      </a: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программы кружка</a:t>
                      </a: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;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разработка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механизмов функционирования кружка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программа </a:t>
                      </a: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и график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работы литературного кружка</a:t>
                      </a: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endParaRPr lang="ru-RU" sz="14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инициативная группа, руководитель инициативной группы</a:t>
                      </a:r>
                      <a:endParaRPr lang="ru-RU" sz="14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785818"/>
          </a:xfrm>
        </p:spPr>
        <p:txBody>
          <a:bodyPr>
            <a:normAutofit/>
          </a:bodyPr>
          <a:lstStyle/>
          <a:p>
            <a:r>
              <a:rPr lang="ru-RU" sz="2800" b="1" i="1" u="sng" dirty="0" smtClean="0">
                <a:solidFill>
                  <a:srgbClr val="C00000"/>
                </a:solidFill>
              </a:rPr>
              <a:t>Этапы реализации проекта</a:t>
            </a:r>
            <a:endParaRPr lang="ru-RU" sz="2800" b="1" i="1" u="sng" dirty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928670"/>
          <a:ext cx="7929615" cy="564360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714380"/>
                <a:gridCol w="928694"/>
                <a:gridCol w="1643074"/>
                <a:gridCol w="3071834"/>
                <a:gridCol w="1571633"/>
              </a:tblGrid>
              <a:tr h="66181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411817"/>
                          </a:solidFill>
                        </a:rPr>
                        <a:t>Этап </a:t>
                      </a:r>
                      <a:endParaRPr lang="ru-RU" dirty="0">
                        <a:solidFill>
                          <a:srgbClr val="411817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411817"/>
                          </a:solidFill>
                        </a:rPr>
                        <a:t>Сроки </a:t>
                      </a:r>
                      <a:endParaRPr lang="ru-RU" dirty="0">
                        <a:solidFill>
                          <a:srgbClr val="411817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411817"/>
                          </a:solidFill>
                        </a:rPr>
                        <a:t>Вид деятельности</a:t>
                      </a:r>
                      <a:endParaRPr lang="ru-RU" dirty="0">
                        <a:solidFill>
                          <a:srgbClr val="411817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411817"/>
                          </a:solidFill>
                        </a:rPr>
                        <a:t>Результат деятельности</a:t>
                      </a:r>
                      <a:endParaRPr lang="ru-RU" dirty="0">
                        <a:solidFill>
                          <a:srgbClr val="411817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411817"/>
                          </a:solidFill>
                        </a:rPr>
                        <a:t>Ответственные </a:t>
                      </a:r>
                      <a:endParaRPr lang="ru-RU" sz="1400" dirty="0">
                        <a:solidFill>
                          <a:srgbClr val="411817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98178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2. </a:t>
                      </a:r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Основной  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vert="vert2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ноябрь-апрель 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  <a:buFont typeface="Arial" pitchFamily="34" charset="0"/>
                        <a:buNone/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работа кружка в соответствии с программой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выпуск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газет, буклетов,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листовок </a:t>
                      </a: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и т.д.</a:t>
                      </a: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публикации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в СМИ</a:t>
                      </a:r>
                      <a:endParaRPr lang="ru-RU" sz="14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проведение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различных мероприятий</a:t>
                      </a: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участие в конкурсах различного уровня</a:t>
                      </a: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создание  презентаций и других медийных продуктов, которые можно будет использовать на уроках</a:t>
                      </a: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портфолио участников</a:t>
                      </a:r>
                      <a:endParaRPr lang="ru-RU" sz="14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руководитель кружка, участники кружка</a:t>
                      </a:r>
                      <a:endParaRPr lang="ru-RU" sz="14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785818"/>
          </a:xfrm>
        </p:spPr>
        <p:txBody>
          <a:bodyPr>
            <a:normAutofit/>
          </a:bodyPr>
          <a:lstStyle/>
          <a:p>
            <a:r>
              <a:rPr lang="ru-RU" sz="2800" b="1" i="1" u="sng" dirty="0" smtClean="0">
                <a:solidFill>
                  <a:srgbClr val="C00000"/>
                </a:solidFill>
              </a:rPr>
              <a:t>Этапы реализации проекта</a:t>
            </a:r>
            <a:endParaRPr lang="ru-RU" sz="2800" b="1" i="1" u="sng" dirty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8" y="1643050"/>
          <a:ext cx="7929615" cy="3744637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714380"/>
                <a:gridCol w="928694"/>
                <a:gridCol w="1643074"/>
                <a:gridCol w="3071834"/>
                <a:gridCol w="1571633"/>
              </a:tblGrid>
              <a:tr h="61021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411817"/>
                          </a:solidFill>
                        </a:rPr>
                        <a:t>Этап </a:t>
                      </a:r>
                      <a:endParaRPr lang="ru-RU" dirty="0">
                        <a:solidFill>
                          <a:srgbClr val="411817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411817"/>
                          </a:solidFill>
                        </a:rPr>
                        <a:t>Сроки </a:t>
                      </a:r>
                      <a:endParaRPr lang="ru-RU" dirty="0">
                        <a:solidFill>
                          <a:srgbClr val="411817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411817"/>
                          </a:solidFill>
                        </a:rPr>
                        <a:t>Вид деятельности</a:t>
                      </a:r>
                      <a:endParaRPr lang="ru-RU" dirty="0">
                        <a:solidFill>
                          <a:srgbClr val="411817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411817"/>
                          </a:solidFill>
                        </a:rPr>
                        <a:t>Результат деятельности</a:t>
                      </a:r>
                      <a:endParaRPr lang="ru-RU" dirty="0">
                        <a:solidFill>
                          <a:srgbClr val="411817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411817"/>
                          </a:solidFill>
                        </a:rPr>
                        <a:t>Ответственные </a:t>
                      </a:r>
                      <a:endParaRPr lang="ru-RU" sz="1400" dirty="0">
                        <a:solidFill>
                          <a:srgbClr val="411817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501042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3. </a:t>
                      </a:r>
                      <a:r>
                        <a:rPr lang="ru-RU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Заключительный   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vert="vert2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май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  <a:buFont typeface="Arial" pitchFamily="34" charset="0"/>
                        <a:buNone/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анализ деятельности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кружка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аналитическая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справка о работе кружка</a:t>
                      </a: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рекомендации для дальнейшей деятельности </a:t>
                      </a:r>
                      <a:endParaRPr lang="ru-RU" sz="14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руководитель кружка</a:t>
                      </a:r>
                      <a:endParaRPr lang="ru-RU" sz="14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035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июнь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  <a:buFont typeface="Arial" pitchFamily="34" charset="0"/>
                        <a:buNone/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составление  программы и плана работы на следующий год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  <a:buFont typeface="Arial" pitchFamily="34" charset="0"/>
                        <a:buNone/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план и программа 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работы  (с учетом рекомендаций ) на следующий год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руководитель кружка</a:t>
                      </a:r>
                      <a:endParaRPr lang="ru-RU" sz="14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714380"/>
          </a:xfrm>
        </p:spPr>
        <p:txBody>
          <a:bodyPr>
            <a:normAutofit/>
          </a:bodyPr>
          <a:lstStyle/>
          <a:p>
            <a:r>
              <a:rPr lang="ru-RU" sz="2800" b="1" i="1" u="sng" dirty="0" smtClean="0">
                <a:solidFill>
                  <a:srgbClr val="C00000"/>
                </a:solidFill>
              </a:rPr>
              <a:t>Смета расходов проекта</a:t>
            </a:r>
            <a:endParaRPr lang="ru-RU" sz="2800" b="1" i="1" u="sng" dirty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522768"/>
              </p:ext>
            </p:extLst>
          </p:nvPr>
        </p:nvGraphicFramePr>
        <p:xfrm>
          <a:off x="714348" y="1285861"/>
          <a:ext cx="7929616" cy="459305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571504"/>
                <a:gridCol w="2357454"/>
                <a:gridCol w="1285884"/>
                <a:gridCol w="1000132"/>
                <a:gridCol w="1500198"/>
                <a:gridCol w="1214444"/>
              </a:tblGrid>
              <a:tr h="75642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411817"/>
                          </a:solidFill>
                        </a:rPr>
                        <a:t>№</a:t>
                      </a:r>
                      <a:r>
                        <a:rPr lang="ru-RU" sz="1600" baseline="0" dirty="0" smtClean="0">
                          <a:solidFill>
                            <a:srgbClr val="411817"/>
                          </a:solidFill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rgbClr val="411817"/>
                          </a:solidFill>
                        </a:rPr>
                        <a:t>п</a:t>
                      </a:r>
                      <a:r>
                        <a:rPr lang="ru-RU" sz="1600" baseline="0" dirty="0" smtClean="0">
                          <a:solidFill>
                            <a:srgbClr val="411817"/>
                          </a:solidFill>
                        </a:rPr>
                        <a:t>/</a:t>
                      </a:r>
                      <a:r>
                        <a:rPr lang="ru-RU" sz="1600" baseline="0" dirty="0" err="1" smtClean="0">
                          <a:solidFill>
                            <a:srgbClr val="411817"/>
                          </a:solidFill>
                        </a:rPr>
                        <a:t>п</a:t>
                      </a:r>
                      <a:endParaRPr lang="ru-RU" sz="1600" dirty="0">
                        <a:solidFill>
                          <a:srgbClr val="411817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411817"/>
                          </a:solidFill>
                        </a:rPr>
                        <a:t>Наименование</a:t>
                      </a:r>
                      <a:r>
                        <a:rPr lang="ru-RU" sz="1600" baseline="0" dirty="0" smtClean="0">
                          <a:solidFill>
                            <a:srgbClr val="411817"/>
                          </a:solidFill>
                        </a:rPr>
                        <a:t> </a:t>
                      </a:r>
                      <a:endParaRPr lang="ru-RU" sz="1600" dirty="0">
                        <a:solidFill>
                          <a:srgbClr val="411817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411817"/>
                          </a:solidFill>
                        </a:rPr>
                        <a:t>Единица</a:t>
                      </a:r>
                      <a:r>
                        <a:rPr lang="ru-RU" sz="1600" baseline="0" dirty="0" smtClean="0">
                          <a:solidFill>
                            <a:srgbClr val="411817"/>
                          </a:solidFill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411817"/>
                          </a:solidFill>
                        </a:rPr>
                        <a:t>измерения</a:t>
                      </a:r>
                      <a:endParaRPr lang="ru-RU" sz="1600" dirty="0">
                        <a:solidFill>
                          <a:srgbClr val="411817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411817"/>
                          </a:solidFill>
                        </a:rPr>
                        <a:t>Количество </a:t>
                      </a:r>
                      <a:endParaRPr lang="ru-RU" sz="1600" dirty="0">
                        <a:solidFill>
                          <a:srgbClr val="411817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411817"/>
                          </a:solidFill>
                        </a:rPr>
                        <a:t>Цена за</a:t>
                      </a:r>
                      <a:r>
                        <a:rPr lang="ru-RU" sz="1600" baseline="0" dirty="0" smtClean="0">
                          <a:solidFill>
                            <a:srgbClr val="411817"/>
                          </a:solidFill>
                        </a:rPr>
                        <a:t> единицу</a:t>
                      </a:r>
                      <a:endParaRPr lang="ru-RU" sz="1600" dirty="0">
                        <a:solidFill>
                          <a:srgbClr val="411817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411817"/>
                          </a:solidFill>
                        </a:rPr>
                        <a:t>Стоимость в руб. </a:t>
                      </a:r>
                      <a:endParaRPr lang="ru-RU" sz="1600" dirty="0">
                        <a:solidFill>
                          <a:srgbClr val="411817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2152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1.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Бумага А-4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пачка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430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1290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152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2.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Ватман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упаковка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575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575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152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3.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Краска для принтера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заправка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550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2750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1024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4.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Интернет услуги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Гб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Личный и школьный доступ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1024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5.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Поощрение </a:t>
                      </a: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участников (грамоты, дипломы,</a:t>
                      </a:r>
                      <a:r>
                        <a:rPr lang="ru-RU" sz="16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сертификаты и</a:t>
                      </a:r>
                      <a:r>
                        <a:rPr lang="ru-RU" sz="16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т.д.)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шт.</a:t>
                      </a:r>
                      <a:endParaRPr lang="ru-RU" sz="1600" b="1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 b="1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100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2000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4479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6.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</a:rPr>
                        <a:t>Итого </a:t>
                      </a:r>
                      <a:endParaRPr lang="ru-RU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  <a:buFont typeface="Arial" pitchFamily="34" charset="0"/>
                        <a:buNone/>
                      </a:pPr>
                      <a:endParaRPr lang="ru-RU" sz="16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6615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857256"/>
          </a:xfrm>
        </p:spPr>
        <p:txBody>
          <a:bodyPr>
            <a:normAutofit/>
          </a:bodyPr>
          <a:lstStyle/>
          <a:p>
            <a:r>
              <a:rPr lang="ru-RU" sz="2800" b="1" i="1" u="sng" dirty="0" smtClean="0">
                <a:solidFill>
                  <a:srgbClr val="C00000"/>
                </a:solidFill>
              </a:rPr>
              <a:t>Перспективы развития проекта:</a:t>
            </a:r>
            <a:endParaRPr lang="ru-RU" sz="2800" b="1" i="1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714488"/>
            <a:ext cx="7500990" cy="361475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b="1" i="1" dirty="0" smtClean="0">
                <a:solidFill>
                  <a:srgbClr val="82302E"/>
                </a:solidFill>
              </a:rPr>
              <a:t>Вовлечение в работу кружка не только учащихся школы и их родителей, но и молодое поколение  села.</a:t>
            </a:r>
          </a:p>
          <a:p>
            <a:pPr>
              <a:buNone/>
            </a:pPr>
            <a:r>
              <a:rPr lang="ru-RU" sz="1400" b="1" i="1" dirty="0">
                <a:solidFill>
                  <a:srgbClr val="82302E"/>
                </a:solidFill>
              </a:rPr>
              <a:t> </a:t>
            </a:r>
            <a:r>
              <a:rPr lang="ru-RU" sz="1400" b="1" i="1" dirty="0" smtClean="0">
                <a:solidFill>
                  <a:srgbClr val="82302E"/>
                </a:solidFill>
              </a:rPr>
              <a:t>       </a:t>
            </a:r>
            <a:r>
              <a:rPr lang="ru-RU" b="1" i="1" dirty="0" smtClean="0">
                <a:solidFill>
                  <a:srgbClr val="82302E"/>
                </a:solidFill>
              </a:rPr>
              <a:t>Возможность постановки небольших театральных постановок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57422" y="1071546"/>
            <a:ext cx="6017418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8000" b="1" cap="none" spc="50" dirty="0" smtClean="0">
                <a:ln w="11430"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внимание</a:t>
            </a:r>
            <a:endParaRPr lang="ru-RU" sz="8000" b="1" cap="none" spc="50" dirty="0">
              <a:ln w="11430">
                <a:solidFill>
                  <a:schemeClr val="accent4">
                    <a:lumMod val="75000"/>
                  </a:schemeClr>
                </a:solidFill>
              </a:ln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9552" y="1124744"/>
            <a:ext cx="8136904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C00000"/>
                </a:solidFill>
              </a:rPr>
              <a:t>«Позвольте детям читать всё, что они хотят, а затем обсудите это с ними.»</a:t>
            </a:r>
            <a:endParaRPr lang="ru-RU" sz="4800" b="1" i="1" dirty="0" smtClean="0">
              <a:solidFill>
                <a:srgbClr val="C00000"/>
              </a:solidFill>
              <a:latin typeface="Times New Roman" pitchFamily="18" charset="0"/>
              <a:cs typeface="Arial" pitchFamily="34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endParaRPr kumimoji="0" lang="ru-RU" i="1" u="none" strike="noStrike" cap="none" normalizeH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800" i="1" u="none" strike="noStrike" cap="none" normalizeH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 Джуди Блюм</a:t>
            </a:r>
            <a:r>
              <a:rPr kumimoji="0" lang="ru-RU" sz="4400" i="1" u="none" strike="noStrike" cap="none" normalizeH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4400" u="none" strike="noStrike" cap="none" normalizeH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lang="ru-RU" sz="4800" i="1" dirty="0" smtClean="0">
                <a:latin typeface="Times New Roman" pitchFamily="18" charset="0"/>
                <a:cs typeface="Arial" pitchFamily="34" charset="0"/>
              </a:rPr>
              <a:t>  </a:t>
            </a:r>
            <a:endParaRPr kumimoji="0" lang="ru-RU" sz="48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39552" y="692696"/>
            <a:ext cx="8064896" cy="509375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Актуальность проекта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400" dirty="0" smtClean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just">
              <a:spcBef>
                <a:spcPct val="0"/>
              </a:spcBef>
              <a:defRPr/>
            </a:pPr>
            <a:r>
              <a:rPr lang="ru-RU" dirty="0" smtClean="0"/>
              <a:t>       </a:t>
            </a:r>
            <a:r>
              <a:rPr lang="ru-RU" dirty="0"/>
              <a:t>В последние годы, в России, чтение стало терять статус национальной культурной </a:t>
            </a:r>
            <a:r>
              <a:rPr lang="ru-RU" dirty="0" smtClean="0"/>
              <a:t>традиции. Ведь мир </a:t>
            </a:r>
            <a:r>
              <a:rPr lang="ru-RU" dirty="0"/>
              <a:t>гаджетов заполонил всё. Дети, начиная с детсадовского возраста, отдают предпочтение виртуальному миру, выпадая из реальности. Книги теряют актуальность и меркнут перед </a:t>
            </a:r>
            <a:r>
              <a:rPr lang="ru-RU" dirty="0" err="1"/>
              <a:t>нейросетью</a:t>
            </a:r>
            <a:r>
              <a:rPr lang="ru-RU" dirty="0"/>
              <a:t>. </a:t>
            </a:r>
            <a:r>
              <a:rPr lang="ru-RU" dirty="0" smtClean="0"/>
              <a:t>Поэтому, я </a:t>
            </a:r>
            <a:r>
              <a:rPr lang="ru-RU" dirty="0"/>
              <a:t>предлагаю идею создания литературного кружка. </a:t>
            </a:r>
            <a:endParaRPr lang="ru-RU" dirty="0" smtClean="0"/>
          </a:p>
          <a:p>
            <a:pPr algn="just">
              <a:spcBef>
                <a:spcPct val="0"/>
              </a:spcBef>
              <a:defRPr/>
            </a:pPr>
            <a:r>
              <a:rPr lang="ru-RU" dirty="0"/>
              <a:t> </a:t>
            </a:r>
            <a:r>
              <a:rPr lang="ru-RU" dirty="0" smtClean="0"/>
              <a:t>      Чтение </a:t>
            </a:r>
            <a:r>
              <a:rPr lang="ru-RU" dirty="0"/>
              <a:t>книг, их </a:t>
            </a:r>
            <a:r>
              <a:rPr lang="ru-RU" dirty="0" smtClean="0"/>
              <a:t>обсуждение </a:t>
            </a:r>
            <a:r>
              <a:rPr lang="ru-RU" dirty="0"/>
              <a:t>и обыгрывание </a:t>
            </a:r>
            <a:r>
              <a:rPr lang="ru-RU" dirty="0" smtClean="0"/>
              <a:t>сцен (для </a:t>
            </a:r>
            <a:r>
              <a:rPr lang="ru-RU" dirty="0"/>
              <a:t>лучшего </a:t>
            </a:r>
            <a:r>
              <a:rPr lang="ru-RU" dirty="0" smtClean="0"/>
              <a:t>понимания материала), </a:t>
            </a:r>
            <a:r>
              <a:rPr lang="ru-RU" dirty="0"/>
              <a:t>даст нам расширение кругозора, словарного запаса. </a:t>
            </a:r>
            <a:r>
              <a:rPr lang="ru-RU" dirty="0" smtClean="0"/>
              <a:t>А главное </a:t>
            </a:r>
            <a:r>
              <a:rPr lang="ru-RU" dirty="0"/>
              <a:t>научит общению и освободит от скованности, </a:t>
            </a:r>
            <a:r>
              <a:rPr lang="ru-RU" dirty="0" smtClean="0"/>
              <a:t>зажатости при общении. Ещё мы получим возможность </a:t>
            </a:r>
            <a:r>
              <a:rPr lang="ru-RU" dirty="0"/>
              <a:t>более успешно участвовать в литературных </a:t>
            </a:r>
            <a:r>
              <a:rPr lang="ru-RU" dirty="0" smtClean="0"/>
              <a:t>конкурсах и олимпиадах.</a:t>
            </a:r>
          </a:p>
          <a:p>
            <a:pPr algn="just">
              <a:spcBef>
                <a:spcPct val="0"/>
              </a:spcBef>
              <a:defRPr/>
            </a:pPr>
            <a:r>
              <a:rPr lang="ru-RU" dirty="0"/>
              <a:t> </a:t>
            </a:r>
            <a:r>
              <a:rPr lang="ru-RU" dirty="0" smtClean="0"/>
              <a:t>       Речь </a:t>
            </a:r>
            <a:r>
              <a:rPr lang="ru-RU" dirty="0"/>
              <a:t>играет огромную роль в жизни человека, а современные школьники ею владеют очень </a:t>
            </a:r>
            <a:r>
              <a:rPr lang="ru-RU" dirty="0" smtClean="0"/>
              <a:t>скудно, особенно в подростковой и молодежной среде.</a:t>
            </a:r>
          </a:p>
          <a:p>
            <a:pPr algn="just">
              <a:spcBef>
                <a:spcPct val="0"/>
              </a:spcBef>
              <a:defRPr/>
            </a:pPr>
            <a:r>
              <a:rPr lang="ru-RU" dirty="0" smtClean="0"/>
              <a:t>      Сегодня весь мир стоит перед проблемой сохранения интереса к книге, к чтению как процессу и ведущей деятельности человека. </a:t>
            </a:r>
          </a:p>
          <a:p>
            <a:pPr lvl="0">
              <a:spcBef>
                <a:spcPct val="0"/>
              </a:spcBef>
              <a:defRPr/>
            </a:pPr>
            <a:endParaRPr lang="ru-RU" sz="2000" dirty="0" smtClean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4500570"/>
            <a:ext cx="6429420" cy="1143000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Данное противоречие послужило </a:t>
            </a:r>
            <a:br>
              <a:rPr lang="ru-RU" sz="2400" b="1" i="1" dirty="0" smtClean="0">
                <a:solidFill>
                  <a:srgbClr val="C00000"/>
                </a:solidFill>
              </a:rPr>
            </a:br>
            <a:r>
              <a:rPr lang="ru-RU" sz="2400" b="1" i="1" dirty="0" smtClean="0">
                <a:solidFill>
                  <a:srgbClr val="C00000"/>
                </a:solidFill>
              </a:rPr>
              <a:t>основанием №1 для написания проекта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366321"/>
              </p:ext>
            </p:extLst>
          </p:nvPr>
        </p:nvGraphicFramePr>
        <p:xfrm>
          <a:off x="1285852" y="1500174"/>
          <a:ext cx="7000924" cy="28575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500462"/>
                <a:gridCol w="3500462"/>
              </a:tblGrid>
              <a:tr h="28575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Многие думают так: зачем</a:t>
                      </a:r>
                      <a:r>
                        <a:rPr lang="ru-RU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читать, если можно</a:t>
                      </a:r>
                      <a:r>
                        <a:rPr lang="ru-RU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получить информацию другими способами - 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посмотреть кино, скачать из интернета и.д. </a:t>
                      </a:r>
                      <a:endParaRPr lang="ru-RU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 педагоги и родители бьют тревогу: дети безграмотно пишут, не умеют рассуждать, логически и последовательно излагать свои мысли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Противоречие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62342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Основание №2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1556792"/>
            <a:ext cx="63367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     В </a:t>
            </a:r>
            <a:r>
              <a:rPr lang="ru-RU" sz="2000" dirty="0"/>
              <a:t>этом году я решил участвовать в конкурсе «Литературное пространство</a:t>
            </a:r>
            <a:r>
              <a:rPr lang="ru-RU" sz="2000" dirty="0" smtClean="0"/>
              <a:t>», </a:t>
            </a:r>
            <a:r>
              <a:rPr lang="ru-RU" sz="2000" dirty="0"/>
              <a:t>проект которого реализуется при поддержке городского конкурса молодежных проектов «Есть идея». В нем участвуют писатели, поэты, чтецы, иллюстраторы. Этот проект дает возможность не просто участвовать в конкурсе, но и посещать творческие </a:t>
            </a:r>
            <a:r>
              <a:rPr lang="ru-RU" sz="2000" dirty="0" smtClean="0"/>
              <a:t>мастер-классы, ездить на экскурсии и </a:t>
            </a:r>
            <a:r>
              <a:rPr lang="ru-RU" sz="2000" dirty="0"/>
              <a:t>в </a:t>
            </a:r>
            <a:r>
              <a:rPr lang="ru-RU" sz="2000" dirty="0" smtClean="0"/>
              <a:t>поездки </a:t>
            </a:r>
            <a:r>
              <a:rPr lang="ru-RU" sz="2000" dirty="0"/>
              <a:t>по литературным местам, </a:t>
            </a:r>
            <a:r>
              <a:rPr lang="ru-RU" sz="2000" dirty="0" smtClean="0"/>
              <a:t> посещать выставки и многое </a:t>
            </a:r>
            <a:r>
              <a:rPr lang="ru-RU" sz="2000" dirty="0"/>
              <a:t>другое. </a:t>
            </a:r>
            <a:r>
              <a:rPr lang="ru-RU" sz="2000" dirty="0" smtClean="0"/>
              <a:t>Я </a:t>
            </a:r>
            <a:r>
              <a:rPr lang="ru-RU" sz="2000" dirty="0"/>
              <a:t>познакомился с </a:t>
            </a:r>
            <a:r>
              <a:rPr lang="ru-RU" sz="2000" dirty="0" smtClean="0"/>
              <a:t>интересными </a:t>
            </a:r>
            <a:r>
              <a:rPr lang="ru-RU" sz="2000" dirty="0"/>
              <a:t>людьми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       И </a:t>
            </a:r>
            <a:r>
              <a:rPr lang="ru-RU" sz="2000" dirty="0"/>
              <a:t>этот конкурс </a:t>
            </a:r>
            <a:r>
              <a:rPr lang="ru-RU" sz="2000" dirty="0" smtClean="0"/>
              <a:t>также послужил </a:t>
            </a:r>
            <a:r>
              <a:rPr lang="ru-RU" sz="2000" dirty="0"/>
              <a:t>основанием для идеи моего проекта.</a:t>
            </a:r>
          </a:p>
        </p:txBody>
      </p:sp>
    </p:spTree>
    <p:extLst>
      <p:ext uri="{BB962C8B-B14F-4D97-AF65-F5344CB8AC3E}">
        <p14:creationId xmlns:p14="http://schemas.microsoft.com/office/powerpoint/2010/main" val="113236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53" y="760946"/>
            <a:ext cx="2285971" cy="303671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640" y="1772816"/>
            <a:ext cx="2277536" cy="303671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140968"/>
            <a:ext cx="2277536" cy="3026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798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320438" cy="1779173"/>
          </a:xfrm>
        </p:spPr>
        <p:txBody>
          <a:bodyPr>
            <a:normAutofit/>
          </a:bodyPr>
          <a:lstStyle/>
          <a:p>
            <a:r>
              <a:rPr lang="ru-RU" sz="3200" b="1" i="1" u="sng" dirty="0" smtClean="0">
                <a:solidFill>
                  <a:srgbClr val="C00000"/>
                </a:solidFill>
              </a:rPr>
              <a:t>Цель проекта</a:t>
            </a:r>
            <a:r>
              <a:rPr lang="ru-RU" b="1" i="1" u="sng" dirty="0" smtClean="0">
                <a:solidFill>
                  <a:srgbClr val="C00000"/>
                </a:solidFill>
              </a:rPr>
              <a:t/>
            </a:r>
            <a:br>
              <a:rPr lang="ru-RU" b="1" i="1" u="sng" dirty="0" smtClean="0">
                <a:solidFill>
                  <a:srgbClr val="C00000"/>
                </a:solidFill>
              </a:rPr>
            </a:br>
            <a:r>
              <a:rPr lang="ru-RU" sz="2400" i="1" dirty="0" smtClean="0">
                <a:solidFill>
                  <a:srgbClr val="82302E"/>
                </a:solidFill>
              </a:rPr>
              <a:t>Создать «</a:t>
            </a:r>
            <a:r>
              <a:rPr lang="ru-RU" sz="2400" i="1" dirty="0">
                <a:solidFill>
                  <a:srgbClr val="82302E"/>
                </a:solidFill>
              </a:rPr>
              <a:t>Литературно-творческий кружок с элементами сценического </a:t>
            </a:r>
            <a:r>
              <a:rPr lang="ru-RU" sz="2400" i="1" dirty="0" smtClean="0">
                <a:solidFill>
                  <a:srgbClr val="82302E"/>
                </a:solidFill>
              </a:rPr>
              <a:t>искусства»,</a:t>
            </a:r>
            <a:r>
              <a:rPr lang="ru-RU" sz="2400" i="1" dirty="0">
                <a:solidFill>
                  <a:srgbClr val="82302E"/>
                </a:solidFill>
              </a:rPr>
              <a:t/>
            </a:r>
            <a:br>
              <a:rPr lang="ru-RU" sz="2400" i="1" dirty="0">
                <a:solidFill>
                  <a:srgbClr val="82302E"/>
                </a:solidFill>
              </a:rPr>
            </a:br>
            <a:r>
              <a:rPr lang="ru-RU" sz="2400" i="1" dirty="0" smtClean="0">
                <a:solidFill>
                  <a:srgbClr val="82302E"/>
                </a:solidFill>
              </a:rPr>
              <a:t> который позволит:</a:t>
            </a:r>
            <a:endParaRPr lang="ru-RU" sz="2400" i="1" u="sng" dirty="0">
              <a:solidFill>
                <a:srgbClr val="82302E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547664" y="2102236"/>
            <a:ext cx="6984776" cy="3414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приобщить учащихся к регулярному литературному чтению;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ru-RU" sz="2800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Повысить уровень разговорной речи</a:t>
            </a:r>
            <a:endParaRPr kumimoji="0" lang="ru-RU" sz="28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повысить познавательный</a:t>
            </a:r>
            <a:r>
              <a:rPr kumimoji="0" lang="ru-RU" sz="2800" b="0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 культурный уровень учащихся;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ru-RU" sz="2800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предоставить возможность учащимся не только самосовершенствоваться и духовно развиваться, но и проявить свой творческий потенциал</a:t>
            </a:r>
            <a:endParaRPr kumimoji="0" lang="ru-RU" sz="28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1363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/>
          <a:lstStyle/>
          <a:p>
            <a:r>
              <a:rPr lang="ru-RU" b="1" i="1" u="sng" dirty="0" smtClean="0">
                <a:solidFill>
                  <a:srgbClr val="C00000"/>
                </a:solidFill>
              </a:rPr>
              <a:t>Задачи проекта:</a:t>
            </a:r>
            <a:endParaRPr lang="ru-RU" b="1" i="1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1785926"/>
            <a:ext cx="6929486" cy="361475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b="1" i="1" dirty="0" smtClean="0">
                <a:solidFill>
                  <a:srgbClr val="82302E"/>
                </a:solidFill>
              </a:rPr>
              <a:t>Создание инициативной группы (с привлечением родителей и библиотекарей) для написания и реализации программы литературного кружка</a:t>
            </a:r>
          </a:p>
          <a:p>
            <a:pPr>
              <a:buNone/>
            </a:pPr>
            <a:endParaRPr lang="ru-RU" sz="1400" b="1" i="1" dirty="0" smtClean="0">
              <a:solidFill>
                <a:srgbClr val="82302E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800" b="1" i="1" dirty="0" smtClean="0">
                <a:solidFill>
                  <a:srgbClr val="82302E"/>
                </a:solidFill>
              </a:rPr>
              <a:t>Разработка механизмов функционирования кружка</a:t>
            </a:r>
            <a:endParaRPr lang="ru-RU" sz="2800" b="1" i="1" dirty="0">
              <a:solidFill>
                <a:srgbClr val="82302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rgbClr val="C00000"/>
                </a:solidFill>
              </a:rPr>
              <a:t>Гипотеза</a:t>
            </a:r>
            <a:endParaRPr lang="ru-RU" b="1" i="1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28736"/>
            <a:ext cx="8072494" cy="4525963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rgbClr val="82302E"/>
                </a:solidFill>
              </a:rPr>
              <a:t> </a:t>
            </a:r>
            <a:r>
              <a:rPr lang="ru-RU" b="1" i="1" dirty="0" smtClean="0">
                <a:solidFill>
                  <a:srgbClr val="82302E"/>
                </a:solidFill>
              </a:rPr>
              <a:t>повысив интерес к чтению, мы решим проблему повышения уровня культуры,  интеллекта и качества знаний;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i="1" dirty="0" smtClean="0">
                <a:solidFill>
                  <a:srgbClr val="82302E"/>
                </a:solidFill>
              </a:rPr>
              <a:t>это окажет положительное влияние не только на изучение литературы, но и на качестве изучения других учебных дисциплин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720</Words>
  <Application>Microsoft Office PowerPoint</Application>
  <PresentationFormat>Экран (4:3)</PresentationFormat>
  <Paragraphs>129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Данное противоречие послужило  основанием №1 для написания проекта</vt:lpstr>
      <vt:lpstr>Основание №2</vt:lpstr>
      <vt:lpstr>Презентация PowerPoint</vt:lpstr>
      <vt:lpstr>Цель проекта Создать «Литературно-творческий кружок с элементами сценического искусства»,  который позволит:</vt:lpstr>
      <vt:lpstr>Задачи проекта:</vt:lpstr>
      <vt:lpstr>Гипотеза</vt:lpstr>
      <vt:lpstr>Этапы реализации проекта</vt:lpstr>
      <vt:lpstr>Этапы реализации проекта</vt:lpstr>
      <vt:lpstr>Этапы реализации проекта</vt:lpstr>
      <vt:lpstr>Смета расходов проекта</vt:lpstr>
      <vt:lpstr>Перспективы развития проекта: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Учетная запись Майкрософт</cp:lastModifiedBy>
  <cp:revision>53</cp:revision>
  <dcterms:created xsi:type="dcterms:W3CDTF">2013-08-20T23:50:31Z</dcterms:created>
  <dcterms:modified xsi:type="dcterms:W3CDTF">2024-11-11T19:37:56Z</dcterms:modified>
</cp:coreProperties>
</file>