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68" r:id="rId3"/>
    <p:sldId id="271" r:id="rId4"/>
    <p:sldId id="261" r:id="rId5"/>
    <p:sldId id="283" r:id="rId6"/>
    <p:sldId id="293" r:id="rId7"/>
    <p:sldId id="290" r:id="rId8"/>
    <p:sldId id="298" r:id="rId9"/>
    <p:sldId id="299" r:id="rId10"/>
    <p:sldId id="297" r:id="rId11"/>
    <p:sldId id="282" r:id="rId12"/>
    <p:sldId id="295" r:id="rId13"/>
    <p:sldId id="291" r:id="rId14"/>
    <p:sldId id="280" r:id="rId15"/>
    <p:sldId id="278" r:id="rId16"/>
    <p:sldId id="311" r:id="rId17"/>
    <p:sldId id="312" r:id="rId18"/>
    <p:sldId id="313" r:id="rId19"/>
    <p:sldId id="281" r:id="rId20"/>
  </p:sldIdLst>
  <p:sldSz cx="9144000" cy="5143500" type="screen16x9"/>
  <p:notesSz cx="6797675" cy="9926638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Georgia" panose="02040502050405020303" pitchFamily="18" charset="0"/>
      <p:regular r:id="rId26"/>
      <p:bold r:id="rId27"/>
      <p:italic r:id="rId28"/>
      <p:boldItalic r:id="rId29"/>
    </p:embeddedFont>
    <p:embeddedFont>
      <p:font typeface="Source Code Pro" panose="020B0604020202020204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433" autoAdjust="0"/>
  </p:normalViewPr>
  <p:slideViewPr>
    <p:cSldViewPr snapToGrid="0">
      <p:cViewPr varScale="1">
        <p:scale>
          <a:sx n="103" d="100"/>
          <a:sy n="103" d="100"/>
        </p:scale>
        <p:origin x="45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928195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8113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>
            <a:extLst>
              <a:ext uri="{FF2B5EF4-FFF2-40B4-BE49-F238E27FC236}">
                <a16:creationId xmlns:a16="http://schemas.microsoft.com/office/drawing/2014/main" id="{81774EBE-3FCB-4F77-81C1-5470384B0B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219" name="Заметки 2">
            <a:extLst>
              <a:ext uri="{FF2B5EF4-FFF2-40B4-BE49-F238E27FC236}">
                <a16:creationId xmlns:a16="http://schemas.microsoft.com/office/drawing/2014/main" id="{BED83586-E750-4584-927D-FED2A0DDD2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9220" name="Номер слайда 3">
            <a:extLst>
              <a:ext uri="{FF2B5EF4-FFF2-40B4-BE49-F238E27FC236}">
                <a16:creationId xmlns:a16="http://schemas.microsoft.com/office/drawing/2014/main" id="{C77205C1-9DE5-4884-B644-EE269C5C2DE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479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051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23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95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FC86AE2-0319-4527-86CF-2244DD48C420}" type="slidenum">
              <a:rPr lang="en-GB" altLang="ru-RU" smtClean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/>
              <a:t>10</a:t>
            </a:fld>
            <a:endParaRPr lang="en-GB" altLang="ru-RU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554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6188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>
            <a:extLst>
              <a:ext uri="{FF2B5EF4-FFF2-40B4-BE49-F238E27FC236}">
                <a16:creationId xmlns:a16="http://schemas.microsoft.com/office/drawing/2014/main" id="{81774EBE-3FCB-4F77-81C1-5470384B0B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219" name="Заметки 2">
            <a:extLst>
              <a:ext uri="{FF2B5EF4-FFF2-40B4-BE49-F238E27FC236}">
                <a16:creationId xmlns:a16="http://schemas.microsoft.com/office/drawing/2014/main" id="{BED83586-E750-4584-927D-FED2A0DDD2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9220" name="Номер слайда 3">
            <a:extLst>
              <a:ext uri="{FF2B5EF4-FFF2-40B4-BE49-F238E27FC236}">
                <a16:creationId xmlns:a16="http://schemas.microsoft.com/office/drawing/2014/main" id="{C77205C1-9DE5-4884-B644-EE269C5C2DE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479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051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23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95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FC86AE2-0319-4527-86CF-2244DD48C420}" type="slidenum">
              <a:rPr lang="en-GB" altLang="ru-RU" smtClean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/>
              <a:t>12</a:t>
            </a:fld>
            <a:endParaRPr lang="en-GB" altLang="ru-RU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554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8929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>
            <a:extLst>
              <a:ext uri="{FF2B5EF4-FFF2-40B4-BE49-F238E27FC236}">
                <a16:creationId xmlns:a16="http://schemas.microsoft.com/office/drawing/2014/main" id="{81774EBE-3FCB-4F77-81C1-5470384B0B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219" name="Заметки 2">
            <a:extLst>
              <a:ext uri="{FF2B5EF4-FFF2-40B4-BE49-F238E27FC236}">
                <a16:creationId xmlns:a16="http://schemas.microsoft.com/office/drawing/2014/main" id="{BED83586-E750-4584-927D-FED2A0DDD2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9220" name="Номер слайда 3">
            <a:extLst>
              <a:ext uri="{FF2B5EF4-FFF2-40B4-BE49-F238E27FC236}">
                <a16:creationId xmlns:a16="http://schemas.microsoft.com/office/drawing/2014/main" id="{C77205C1-9DE5-4884-B644-EE269C5C2DE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479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051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23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95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FC86AE2-0319-4527-86CF-2244DD48C420}" type="slidenum">
              <a:rPr lang="en-GB" altLang="ru-RU" smtClean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/>
              <a:t>14</a:t>
            </a:fld>
            <a:endParaRPr lang="en-GB" altLang="ru-RU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106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>
            <a:extLst>
              <a:ext uri="{FF2B5EF4-FFF2-40B4-BE49-F238E27FC236}">
                <a16:creationId xmlns:a16="http://schemas.microsoft.com/office/drawing/2014/main" id="{81774EBE-3FCB-4F77-81C1-5470384B0B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219" name="Заметки 2">
            <a:extLst>
              <a:ext uri="{FF2B5EF4-FFF2-40B4-BE49-F238E27FC236}">
                <a16:creationId xmlns:a16="http://schemas.microsoft.com/office/drawing/2014/main" id="{BED83586-E750-4584-927D-FED2A0DDD2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Times New Roman" panose="02020603050405020304" pitchFamily="18" charset="0"/>
            </a:endParaRPr>
          </a:p>
        </p:txBody>
      </p:sp>
      <p:sp>
        <p:nvSpPr>
          <p:cNvPr id="9220" name="Номер слайда 3">
            <a:extLst>
              <a:ext uri="{FF2B5EF4-FFF2-40B4-BE49-F238E27FC236}">
                <a16:creationId xmlns:a16="http://schemas.microsoft.com/office/drawing/2014/main" id="{C77205C1-9DE5-4884-B644-EE269C5C2DE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479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051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23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95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FC86AE2-0319-4527-86CF-2244DD48C420}" type="slidenum">
              <a:rPr lang="en-GB" altLang="ru-RU" smtClean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/>
              <a:t>15</a:t>
            </a:fld>
            <a:endParaRPr lang="en-GB" altLang="ru-RU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8191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6188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>
            <a:extLst>
              <a:ext uri="{FF2B5EF4-FFF2-40B4-BE49-F238E27FC236}">
                <a16:creationId xmlns:a16="http://schemas.microsoft.com/office/drawing/2014/main" id="{81774EBE-3FCB-4F77-81C1-5470384B0B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219" name="Заметки 2">
            <a:extLst>
              <a:ext uri="{FF2B5EF4-FFF2-40B4-BE49-F238E27FC236}">
                <a16:creationId xmlns:a16="http://schemas.microsoft.com/office/drawing/2014/main" id="{BED83586-E750-4584-927D-FED2A0DDD2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Times New Roman" panose="02020603050405020304" pitchFamily="18" charset="0"/>
            </a:endParaRPr>
          </a:p>
        </p:txBody>
      </p:sp>
      <p:sp>
        <p:nvSpPr>
          <p:cNvPr id="9220" name="Номер слайда 3">
            <a:extLst>
              <a:ext uri="{FF2B5EF4-FFF2-40B4-BE49-F238E27FC236}">
                <a16:creationId xmlns:a16="http://schemas.microsoft.com/office/drawing/2014/main" id="{C77205C1-9DE5-4884-B644-EE269C5C2DE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479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051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23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95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FC86AE2-0319-4527-86CF-2244DD48C420}" type="slidenum">
              <a:rPr lang="en-GB" altLang="ru-RU" smtClean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/>
              <a:t>17</a:t>
            </a:fld>
            <a:endParaRPr lang="en-GB" altLang="ru-RU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106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>
            <a:extLst>
              <a:ext uri="{FF2B5EF4-FFF2-40B4-BE49-F238E27FC236}">
                <a16:creationId xmlns:a16="http://schemas.microsoft.com/office/drawing/2014/main" id="{81774EBE-3FCB-4F77-81C1-5470384B0B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219" name="Заметки 2">
            <a:extLst>
              <a:ext uri="{FF2B5EF4-FFF2-40B4-BE49-F238E27FC236}">
                <a16:creationId xmlns:a16="http://schemas.microsoft.com/office/drawing/2014/main" id="{BED83586-E750-4584-927D-FED2A0DDD2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Times New Roman" panose="02020603050405020304" pitchFamily="18" charset="0"/>
            </a:endParaRPr>
          </a:p>
        </p:txBody>
      </p:sp>
      <p:sp>
        <p:nvSpPr>
          <p:cNvPr id="9220" name="Номер слайда 3">
            <a:extLst>
              <a:ext uri="{FF2B5EF4-FFF2-40B4-BE49-F238E27FC236}">
                <a16:creationId xmlns:a16="http://schemas.microsoft.com/office/drawing/2014/main" id="{C77205C1-9DE5-4884-B644-EE269C5C2DE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479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051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23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95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FC86AE2-0319-4527-86CF-2244DD48C420}" type="slidenum">
              <a:rPr lang="en-GB" altLang="ru-RU" smtClean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/>
              <a:t>18</a:t>
            </a:fld>
            <a:endParaRPr lang="en-GB" altLang="ru-RU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1064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6188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5915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116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>
            <a:extLst>
              <a:ext uri="{FF2B5EF4-FFF2-40B4-BE49-F238E27FC236}">
                <a16:creationId xmlns:a16="http://schemas.microsoft.com/office/drawing/2014/main" id="{81774EBE-3FCB-4F77-81C1-5470384B0B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219" name="Заметки 2">
            <a:extLst>
              <a:ext uri="{FF2B5EF4-FFF2-40B4-BE49-F238E27FC236}">
                <a16:creationId xmlns:a16="http://schemas.microsoft.com/office/drawing/2014/main" id="{BED83586-E750-4584-927D-FED2A0DDD2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Times New Roman" panose="02020603050405020304" pitchFamily="18" charset="0"/>
            </a:endParaRPr>
          </a:p>
        </p:txBody>
      </p:sp>
      <p:sp>
        <p:nvSpPr>
          <p:cNvPr id="9220" name="Номер слайда 3">
            <a:extLst>
              <a:ext uri="{FF2B5EF4-FFF2-40B4-BE49-F238E27FC236}">
                <a16:creationId xmlns:a16="http://schemas.microsoft.com/office/drawing/2014/main" id="{C77205C1-9DE5-4884-B644-EE269C5C2DE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479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051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23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95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FC86AE2-0319-4527-86CF-2244DD48C420}" type="slidenum">
              <a:rPr lang="en-GB" altLang="ru-RU" smtClean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/>
              <a:t>4</a:t>
            </a:fld>
            <a:endParaRPr lang="en-GB" altLang="ru-RU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047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>
            <a:extLst>
              <a:ext uri="{FF2B5EF4-FFF2-40B4-BE49-F238E27FC236}">
                <a16:creationId xmlns:a16="http://schemas.microsoft.com/office/drawing/2014/main" id="{81774EBE-3FCB-4F77-81C1-5470384B0B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219" name="Заметки 2">
            <a:extLst>
              <a:ext uri="{FF2B5EF4-FFF2-40B4-BE49-F238E27FC236}">
                <a16:creationId xmlns:a16="http://schemas.microsoft.com/office/drawing/2014/main" id="{BED83586-E750-4584-927D-FED2A0DDD2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9220" name="Номер слайда 3">
            <a:extLst>
              <a:ext uri="{FF2B5EF4-FFF2-40B4-BE49-F238E27FC236}">
                <a16:creationId xmlns:a16="http://schemas.microsoft.com/office/drawing/2014/main" id="{C77205C1-9DE5-4884-B644-EE269C5C2DE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479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051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23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95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FC86AE2-0319-4527-86CF-2244DD48C420}" type="slidenum">
              <a:rPr lang="en-GB" altLang="ru-RU" smtClean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/>
              <a:t>5</a:t>
            </a:fld>
            <a:endParaRPr lang="en-GB" altLang="ru-RU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14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>
            <a:extLst>
              <a:ext uri="{FF2B5EF4-FFF2-40B4-BE49-F238E27FC236}">
                <a16:creationId xmlns:a16="http://schemas.microsoft.com/office/drawing/2014/main" id="{81774EBE-3FCB-4F77-81C1-5470384B0B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219" name="Заметки 2">
            <a:extLst>
              <a:ext uri="{FF2B5EF4-FFF2-40B4-BE49-F238E27FC236}">
                <a16:creationId xmlns:a16="http://schemas.microsoft.com/office/drawing/2014/main" id="{BED83586-E750-4584-927D-FED2A0DDD2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9220" name="Номер слайда 3">
            <a:extLst>
              <a:ext uri="{FF2B5EF4-FFF2-40B4-BE49-F238E27FC236}">
                <a16:creationId xmlns:a16="http://schemas.microsoft.com/office/drawing/2014/main" id="{C77205C1-9DE5-4884-B644-EE269C5C2DE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479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051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23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95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FC86AE2-0319-4527-86CF-2244DD48C420}" type="slidenum">
              <a:rPr lang="en-GB" altLang="ru-RU" smtClean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/>
              <a:t>6</a:t>
            </a:fld>
            <a:endParaRPr lang="en-GB" altLang="ru-RU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577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>
            <a:extLst>
              <a:ext uri="{FF2B5EF4-FFF2-40B4-BE49-F238E27FC236}">
                <a16:creationId xmlns:a16="http://schemas.microsoft.com/office/drawing/2014/main" id="{81774EBE-3FCB-4F77-81C1-5470384B0B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219" name="Заметки 2">
            <a:extLst>
              <a:ext uri="{FF2B5EF4-FFF2-40B4-BE49-F238E27FC236}">
                <a16:creationId xmlns:a16="http://schemas.microsoft.com/office/drawing/2014/main" id="{BED83586-E750-4584-927D-FED2A0DDD2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Times New Roman" panose="02020603050405020304" pitchFamily="18" charset="0"/>
            </a:endParaRPr>
          </a:p>
        </p:txBody>
      </p:sp>
      <p:sp>
        <p:nvSpPr>
          <p:cNvPr id="9220" name="Номер слайда 3">
            <a:extLst>
              <a:ext uri="{FF2B5EF4-FFF2-40B4-BE49-F238E27FC236}">
                <a16:creationId xmlns:a16="http://schemas.microsoft.com/office/drawing/2014/main" id="{C77205C1-9DE5-4884-B644-EE269C5C2DE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479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051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23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95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FC86AE2-0319-4527-86CF-2244DD48C420}" type="slidenum">
              <a:rPr lang="en-GB" altLang="ru-RU" smtClean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/>
              <a:t>7</a:t>
            </a:fld>
            <a:endParaRPr lang="en-GB" altLang="ru-RU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666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>
            <a:extLst>
              <a:ext uri="{FF2B5EF4-FFF2-40B4-BE49-F238E27FC236}">
                <a16:creationId xmlns:a16="http://schemas.microsoft.com/office/drawing/2014/main" id="{81774EBE-3FCB-4F77-81C1-5470384B0B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219" name="Заметки 2">
            <a:extLst>
              <a:ext uri="{FF2B5EF4-FFF2-40B4-BE49-F238E27FC236}">
                <a16:creationId xmlns:a16="http://schemas.microsoft.com/office/drawing/2014/main" id="{BED83586-E750-4584-927D-FED2A0DDD2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9220" name="Номер слайда 3">
            <a:extLst>
              <a:ext uri="{FF2B5EF4-FFF2-40B4-BE49-F238E27FC236}">
                <a16:creationId xmlns:a16="http://schemas.microsoft.com/office/drawing/2014/main" id="{C77205C1-9DE5-4884-B644-EE269C5C2DE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479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051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23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95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FC86AE2-0319-4527-86CF-2244DD48C420}" type="slidenum">
              <a:rPr lang="en-GB" altLang="ru-RU" smtClean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/>
              <a:t>8</a:t>
            </a:fld>
            <a:endParaRPr lang="en-GB" altLang="ru-RU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666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>
            <a:extLst>
              <a:ext uri="{FF2B5EF4-FFF2-40B4-BE49-F238E27FC236}">
                <a16:creationId xmlns:a16="http://schemas.microsoft.com/office/drawing/2014/main" id="{81774EBE-3FCB-4F77-81C1-5470384B0B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219" name="Заметки 2">
            <a:extLst>
              <a:ext uri="{FF2B5EF4-FFF2-40B4-BE49-F238E27FC236}">
                <a16:creationId xmlns:a16="http://schemas.microsoft.com/office/drawing/2014/main" id="{BED83586-E750-4584-927D-FED2A0DDD2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  <p:sp>
        <p:nvSpPr>
          <p:cNvPr id="9220" name="Номер слайда 3">
            <a:extLst>
              <a:ext uri="{FF2B5EF4-FFF2-40B4-BE49-F238E27FC236}">
                <a16:creationId xmlns:a16="http://schemas.microsoft.com/office/drawing/2014/main" id="{C77205C1-9DE5-4884-B644-EE269C5C2DE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479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051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623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19525" indent="-161925" defTabSz="4889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FC86AE2-0319-4527-86CF-2244DD48C420}" type="slidenum">
              <a:rPr lang="en-GB" altLang="ru-RU" smtClean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pPr/>
              <a:t>9</a:t>
            </a:fld>
            <a:endParaRPr lang="en-GB" altLang="ru-RU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554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596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hape 2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hape 34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11700" y="1618203"/>
            <a:ext cx="2808000" cy="295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>
                <a:solidFill>
                  <a:schemeClr val="lt1"/>
                </a:solidFill>
              </a:rPr>
              <a:t>‹#›</a:t>
            </a:fld>
            <a:endParaRPr lang="ru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ubTitle" idx="1"/>
          </p:nvPr>
        </p:nvSpPr>
        <p:spPr>
          <a:xfrm>
            <a:off x="265500" y="2921400"/>
            <a:ext cx="4045200" cy="1345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hape 52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12000"/>
            </a:lvl1pPr>
            <a:lvl2pPr lvl="1">
              <a:spcBef>
                <a:spcPts val="0"/>
              </a:spcBef>
              <a:buSzPct val="100000"/>
              <a:defRPr sz="12000"/>
            </a:lvl2pPr>
            <a:lvl3pPr lvl="2">
              <a:spcBef>
                <a:spcPts val="0"/>
              </a:spcBef>
              <a:buSzPct val="100000"/>
              <a:defRPr sz="12000"/>
            </a:lvl3pPr>
            <a:lvl4pPr lvl="3">
              <a:spcBef>
                <a:spcPts val="0"/>
              </a:spcBef>
              <a:buSzPct val="100000"/>
              <a:defRPr sz="12000"/>
            </a:lvl4pPr>
            <a:lvl5pPr lvl="4">
              <a:spcBef>
                <a:spcPts val="0"/>
              </a:spcBef>
              <a:buSzPct val="100000"/>
              <a:defRPr sz="12000"/>
            </a:lvl5pPr>
            <a:lvl6pPr lvl="5">
              <a:spcBef>
                <a:spcPts val="0"/>
              </a:spcBef>
              <a:buSzPct val="100000"/>
              <a:defRPr sz="12000"/>
            </a:lvl6pPr>
            <a:lvl7pPr lvl="6">
              <a:spcBef>
                <a:spcPts val="0"/>
              </a:spcBef>
              <a:buSzPct val="100000"/>
              <a:defRPr sz="12000"/>
            </a:lvl7pPr>
            <a:lvl8pPr lvl="7">
              <a:spcBef>
                <a:spcPts val="0"/>
              </a:spcBef>
              <a:buSzPct val="100000"/>
              <a:defRPr sz="12000"/>
            </a:lvl8pPr>
            <a:lvl9pPr lvl="8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dern-writer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  <a:endParaRPr lang="ru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ideo-119830264_456239020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142040" y="192444"/>
            <a:ext cx="8859915" cy="2379306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r>
              <a:rPr lang="ru-RU" sz="2200" dirty="0">
                <a:latin typeface="+mj-lt"/>
                <a:ea typeface="Georgia"/>
                <a:cs typeface="Georgia"/>
                <a:sym typeface="Georgia"/>
              </a:rPr>
              <a:t> </a:t>
            </a:r>
            <a:r>
              <a:rPr lang="ru-RU" sz="1400" dirty="0">
                <a:latin typeface="+mj-lt"/>
                <a:ea typeface="Georgia"/>
                <a:cs typeface="Georgia"/>
                <a:sym typeface="Georgia"/>
              </a:rPr>
              <a:t>Мы создали инклюзивную команду </a:t>
            </a:r>
            <a:br>
              <a:rPr lang="ru-RU" sz="1400" dirty="0">
                <a:latin typeface="+mj-lt"/>
                <a:ea typeface="Georgia"/>
                <a:cs typeface="Georgia"/>
                <a:sym typeface="Georgia"/>
              </a:rPr>
            </a:br>
            <a:r>
              <a:rPr lang="ru-RU" sz="1400" dirty="0">
                <a:latin typeface="+mj-lt"/>
                <a:ea typeface="Georgia"/>
                <a:cs typeface="Georgia"/>
                <a:sym typeface="Georgia"/>
              </a:rPr>
              <a:t>«Солнцепек», в которой объединились ребята </a:t>
            </a:r>
            <a:br>
              <a:rPr lang="ru-RU" sz="1400" dirty="0">
                <a:latin typeface="+mj-lt"/>
                <a:ea typeface="Georgia"/>
                <a:cs typeface="Georgia"/>
                <a:sym typeface="Georgia"/>
              </a:rPr>
            </a:br>
            <a:r>
              <a:rPr lang="ru-RU" sz="1400" dirty="0">
                <a:latin typeface="+mj-lt"/>
                <a:ea typeface="Georgia"/>
                <a:cs typeface="Georgia"/>
                <a:sym typeface="Georgia"/>
              </a:rPr>
              <a:t>из студии «Солнышко» и клуба «Четруша» – они научат сердцем слушать. </a:t>
            </a:r>
            <a:br>
              <a:rPr lang="ru-RU" sz="1400" dirty="0">
                <a:latin typeface="+mj-lt"/>
                <a:ea typeface="Georgia"/>
                <a:cs typeface="Georgia"/>
                <a:sym typeface="Georgia"/>
              </a:rPr>
            </a:br>
            <a:r>
              <a:rPr lang="ru-RU" sz="1400" dirty="0">
                <a:latin typeface="+mj-lt"/>
                <a:ea typeface="Georgia"/>
                <a:cs typeface="Georgia"/>
                <a:sym typeface="Georgia"/>
              </a:rPr>
              <a:t>3-я часть наших проектов:</a:t>
            </a:r>
            <a:br>
              <a:rPr lang="ru-RU" sz="1400" dirty="0">
                <a:latin typeface="+mj-lt"/>
                <a:ea typeface="Georgia"/>
                <a:cs typeface="Georgia"/>
                <a:sym typeface="Georgia"/>
              </a:rPr>
            </a:br>
            <a:r>
              <a:rPr lang="ru-RU" sz="1400" dirty="0">
                <a:latin typeface="+mj-lt"/>
                <a:ea typeface="Georgia"/>
                <a:cs typeface="Georgia"/>
                <a:sym typeface="Georgia"/>
              </a:rPr>
              <a:t>1) </a:t>
            </a:r>
            <a:r>
              <a:rPr lang="ru-RU" altLang="ru-RU" sz="1400" dirty="0">
                <a:solidFill>
                  <a:schemeClr val="bg1"/>
                </a:solidFill>
                <a:latin typeface="+mj-lt"/>
              </a:rPr>
              <a:t>Детский клуб юных «</a:t>
            </a:r>
            <a:r>
              <a:rPr lang="ru-RU" altLang="ru-RU" sz="1400" dirty="0" err="1">
                <a:solidFill>
                  <a:schemeClr val="bg1"/>
                </a:solidFill>
                <a:latin typeface="+mj-lt"/>
              </a:rPr>
              <a:t>кулибиных</a:t>
            </a:r>
            <a:r>
              <a:rPr lang="ru-RU" altLang="ru-RU" sz="1400" dirty="0">
                <a:solidFill>
                  <a:schemeClr val="bg1"/>
                </a:solidFill>
                <a:latin typeface="+mj-lt"/>
              </a:rPr>
              <a:t>» «Четруша» при Музее истории трактора, сотрудничество с Детским </a:t>
            </a:r>
            <a:r>
              <a:rPr lang="ru-RU" altLang="ru-RU" sz="1400" dirty="0" err="1">
                <a:solidFill>
                  <a:schemeClr val="bg1"/>
                </a:solidFill>
                <a:latin typeface="+mj-lt"/>
              </a:rPr>
              <a:t>Технопароком</a:t>
            </a:r>
            <a:r>
              <a:rPr lang="ru-RU" altLang="ru-RU" sz="1400" dirty="0">
                <a:solidFill>
                  <a:schemeClr val="bg1"/>
                </a:solidFill>
                <a:latin typeface="+mj-lt"/>
              </a:rPr>
              <a:t> «Кванториум» (направление – техническое творчество, популяризация Концерна Тракторные заводы, Музея истории трактора);</a:t>
            </a:r>
            <a:br>
              <a:rPr lang="ru-RU" altLang="ru-RU" sz="1400" dirty="0">
                <a:solidFill>
                  <a:schemeClr val="bg1"/>
                </a:solidFill>
                <a:latin typeface="+mj-lt"/>
              </a:rPr>
            </a:br>
            <a:r>
              <a:rPr lang="ru-RU" altLang="ru-RU" sz="1400" dirty="0">
                <a:solidFill>
                  <a:schemeClr val="bg1"/>
                </a:solidFill>
                <a:latin typeface="+mj-lt"/>
              </a:rPr>
              <a:t>2</a:t>
            </a:r>
            <a:r>
              <a:rPr lang="ru-RU" sz="1400" dirty="0">
                <a:latin typeface="+mj-lt"/>
                <a:ea typeface="Georgia"/>
                <a:cs typeface="Georgia"/>
                <a:sym typeface="Georgia"/>
              </a:rPr>
              <a:t>) </a:t>
            </a:r>
            <a:r>
              <a:rPr lang="ru-RU" sz="1400" dirty="0">
                <a:latin typeface="+mj-lt"/>
              </a:rPr>
              <a:t>Патриотическое направление – помощь ветеранам войны и труда; ролики, </a:t>
            </a:r>
            <a:br>
              <a:rPr lang="ru-RU" sz="1400" dirty="0">
                <a:latin typeface="+mj-lt"/>
              </a:rPr>
            </a:br>
            <a:r>
              <a:rPr lang="ru-RU" sz="1400" dirty="0">
                <a:latin typeface="+mj-lt"/>
              </a:rPr>
              <a:t>посвященные Великой Победе.</a:t>
            </a:r>
            <a:endParaRPr lang="ru" sz="1400" dirty="0">
              <a:latin typeface="+mj-lt"/>
              <a:ea typeface="Georgia"/>
              <a:cs typeface="Georgia"/>
              <a:sym typeface="Georgia"/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223735" y="3384566"/>
            <a:ext cx="8696527" cy="1138607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r>
              <a:rPr lang="ru-RU" sz="1400" dirty="0">
                <a:latin typeface="Georgia"/>
                <a:ea typeface="Georgia"/>
                <a:cs typeface="Georgia"/>
                <a:sym typeface="Georgia"/>
              </a:rPr>
              <a:t>Руководитель: Людмила Квасникова -</a:t>
            </a:r>
            <a:r>
              <a:rPr lang="en-US" sz="1400" dirty="0"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1400" dirty="0">
                <a:latin typeface="Georgia"/>
                <a:ea typeface="Georgia"/>
                <a:cs typeface="Georgia"/>
                <a:sym typeface="Georgia"/>
              </a:rPr>
              <a:t>организатор акций, приведенных в презентации </a:t>
            </a:r>
          </a:p>
          <a:p>
            <a:r>
              <a:rPr lang="ru-RU" sz="1400" dirty="0">
                <a:latin typeface="Georgia"/>
                <a:ea typeface="Georgia"/>
                <a:cs typeface="Georgia"/>
                <a:sym typeface="Georgia"/>
              </a:rPr>
              <a:t>(с привлечением и при поддержке </a:t>
            </a:r>
            <a:r>
              <a:rPr lang="ru-RU" sz="1400" dirty="0">
                <a:solidFill>
                  <a:srgbClr val="3B3A3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Музея истории трактора, АО «Промтрактор», </a:t>
            </a:r>
            <a:r>
              <a:rPr lang="ru-RU" sz="1400" dirty="0">
                <a:latin typeface="Georgia"/>
                <a:ea typeface="Georgia"/>
                <a:cs typeface="Georgia"/>
                <a:sym typeface="Georgia"/>
              </a:rPr>
              <a:t>Медиа-центра «Куча мала!», фондов «Доброе дело», «Мы за право на жизнь» (ранее – «Право на жизнь»), им. Ани Чижовой, «Время помогать» и др.</a:t>
            </a:r>
            <a:r>
              <a:rPr lang="ru-RU" sz="1400" dirty="0">
                <a:solidFill>
                  <a:srgbClr val="3B3A3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r>
              <a:rPr lang="ru" sz="1400" dirty="0">
                <a:solidFill>
                  <a:srgbClr val="3B3A3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400" dirty="0">
                <a:latin typeface="Georgia"/>
                <a:ea typeface="Georgia"/>
                <a:cs typeface="Georgia"/>
                <a:sym typeface="Georgia"/>
              </a:rPr>
              <a:t>г. Чебоксары, 2016-04.2020 г</a:t>
            </a:r>
            <a:r>
              <a:rPr lang="ru-RU" sz="1400" dirty="0">
                <a:latin typeface="Georgia"/>
                <a:ea typeface="Georgia"/>
                <a:cs typeface="Georgia"/>
                <a:sym typeface="Georgia"/>
              </a:rPr>
              <a:t>г., планы на 2020 г.</a:t>
            </a:r>
            <a:endParaRPr lang="ru" sz="1400" dirty="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AF26222-FE62-42F4-82E1-0EE56716FCAC}"/>
              </a:ext>
            </a:extLst>
          </p:cNvPr>
          <p:cNvSpPr/>
          <p:nvPr/>
        </p:nvSpPr>
        <p:spPr>
          <a:xfrm>
            <a:off x="110936" y="29838"/>
            <a:ext cx="5912143" cy="10184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32755">
              <a:lnSpc>
                <a:spcPct val="34000"/>
              </a:lnSpc>
              <a:spcBef>
                <a:spcPts val="556"/>
              </a:spcBef>
              <a:buClr>
                <a:srgbClr val="000000"/>
              </a:buClr>
              <a:buSzPct val="100000"/>
              <a:defRPr/>
            </a:pPr>
            <a:endParaRPr lang="ru-RU" sz="952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585B1FF-D48D-41B9-A82C-9ECDAC132695}"/>
              </a:ext>
            </a:extLst>
          </p:cNvPr>
          <p:cNvSpPr/>
          <p:nvPr/>
        </p:nvSpPr>
        <p:spPr>
          <a:xfrm>
            <a:off x="110936" y="427069"/>
            <a:ext cx="5836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32755">
              <a:buClr>
                <a:srgbClr val="000000"/>
              </a:buClr>
              <a:buSzPct val="100000"/>
              <a:defRPr/>
            </a:pPr>
            <a:r>
              <a:rPr lang="ru-RU" sz="1200" dirty="0">
                <a:solidFill>
                  <a:schemeClr val="accent3">
                    <a:lumMod val="75000"/>
                  </a:schemeClr>
                </a:solidFill>
              </a:rPr>
              <a:t>Представители клуба «Четруша» участвуют в мероприятиях Промтрактора, Музея истории трактора с целью популяризации рабочие профессии и предприятий тяжелого машиностроения</a:t>
            </a:r>
            <a:endParaRPr lang="ru-RU" sz="1200" dirty="0">
              <a:solidFill>
                <a:schemeClr val="accent3">
                  <a:lumMod val="7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2F655F-E407-4A49-9504-DFEF8E6E14B4}"/>
              </a:ext>
            </a:extLst>
          </p:cNvPr>
          <p:cNvSpPr/>
          <p:nvPr/>
        </p:nvSpPr>
        <p:spPr>
          <a:xfrm>
            <a:off x="1" y="29839"/>
            <a:ext cx="5868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2755">
              <a:buClr>
                <a:srgbClr val="000000"/>
              </a:buClr>
              <a:buSzPct val="100000"/>
              <a:defRPr/>
            </a:pPr>
            <a:r>
              <a:rPr lang="ru-RU" dirty="0">
                <a:latin typeface="+mj-lt"/>
                <a:cs typeface="+mn-cs"/>
              </a:rPr>
              <a:t>Участие в мероприятиях Промтрактора </a:t>
            </a:r>
          </a:p>
          <a:p>
            <a:pPr algn="ctr" defTabSz="332755">
              <a:buClr>
                <a:srgbClr val="000000"/>
              </a:buClr>
              <a:buSzPct val="100000"/>
              <a:defRPr/>
            </a:pPr>
            <a:r>
              <a:rPr lang="ru-RU" dirty="0">
                <a:latin typeface="+mj-lt"/>
                <a:cs typeface="+mn-cs"/>
              </a:rPr>
              <a:t>и Музея истории трактора</a:t>
            </a:r>
            <a:endParaRPr lang="ru-RU" dirty="0">
              <a:latin typeface="Arial" charset="0"/>
              <a:cs typeface="+mn-c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1ED192-6D14-4630-8FED-B8505E80FC44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>
            <a:off x="5244" y="2990958"/>
            <a:ext cx="2832829" cy="20856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Изображение выглядит как внутренний, потолок, стол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A523C68D-616E-4486-9E5A-F1AA7097E7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2884" y="28038"/>
            <a:ext cx="2957103" cy="1854028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4" y="1073400"/>
            <a:ext cx="3062795" cy="18748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5996" y="3191510"/>
            <a:ext cx="3124375" cy="19519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 descr="C:\Users\PT4419\Documents\1.Личные\2019-08-26_Герои\Фото вкл. впрезен\4.2019_GYNJYvnwZk.jpg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5859" y="1899821"/>
            <a:ext cx="2774512" cy="163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/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4071" y="3150641"/>
            <a:ext cx="2757191" cy="17663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28349" y="1097648"/>
            <a:ext cx="2818659" cy="18263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50480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4294967295"/>
          </p:nvPr>
        </p:nvSpPr>
        <p:spPr>
          <a:xfrm>
            <a:off x="311700" y="1026950"/>
            <a:ext cx="5161200" cy="2160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0000"/>
              </a:lnSpc>
              <a:spcBef>
                <a:spcPts val="2400"/>
              </a:spcBef>
              <a:spcAft>
                <a:spcPts val="600"/>
              </a:spcAft>
              <a:buNone/>
            </a:pPr>
            <a:endParaRPr sz="1400" b="1" dirty="0">
              <a:solidFill>
                <a:srgbClr val="373A3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45" name="Shape 145"/>
          <p:cNvSpPr txBox="1"/>
          <p:nvPr/>
        </p:nvSpPr>
        <p:spPr>
          <a:xfrm>
            <a:off x="741833" y="3050025"/>
            <a:ext cx="4654500" cy="173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None/>
            </a:pPr>
            <a:endParaRPr lang="ru" b="1" dirty="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11</a:t>
            </a:fld>
            <a:endParaRPr lang="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883242"/>
              </p:ext>
            </p:extLst>
          </p:nvPr>
        </p:nvGraphicFramePr>
        <p:xfrm>
          <a:off x="346786" y="614213"/>
          <a:ext cx="8549196" cy="3657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0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6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11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84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28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00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0920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11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339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№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Мероприятие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Место </a:t>
                      </a:r>
                      <a:r>
                        <a:rPr lang="ru-RU" sz="1200" dirty="0" err="1">
                          <a:effectLst/>
                          <a:latin typeface="+mn-lt"/>
                        </a:rPr>
                        <a:t>прове-дения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Кол-во  -охвачено акцией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Задействован-</a:t>
                      </a:r>
                      <a:r>
                        <a:rPr lang="ru-RU" sz="1200" dirty="0" err="1">
                          <a:effectLst/>
                          <a:latin typeface="+mn-lt"/>
                        </a:rPr>
                        <a:t>ные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 человеческие ресурсы 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Программа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Помощь</a:t>
                      </a: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Источник средств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Дата проведе-ния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4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Занятия в</a:t>
                      </a:r>
                      <a:r>
                        <a:rPr lang="ru-RU" sz="120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различных </a:t>
                      </a:r>
                      <a:r>
                        <a:rPr lang="ru-RU" sz="1200" baseline="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квантумах</a:t>
                      </a:r>
                      <a:r>
                        <a:rPr lang="ru-RU" sz="120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детей с ОВЗ совместно с </a:t>
                      </a:r>
                      <a:r>
                        <a:rPr lang="ru-RU" sz="1200" baseline="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Четрушами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Техно-парк «Кванториум»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20 детей и сопровождающие 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 организатор от «Промтрактор, дети из клуба «Четруша»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1) </a:t>
                      </a:r>
                      <a:r>
                        <a:rPr lang="ru-RU" sz="12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Хайтек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2)</a:t>
                      </a:r>
                      <a:r>
                        <a:rPr lang="ru-RU" sz="120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Энерджи-квантум</a:t>
                      </a:r>
                      <a:r>
                        <a:rPr lang="ru-RU" sz="120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3) </a:t>
                      </a:r>
                      <a:r>
                        <a:rPr lang="ru-RU" sz="12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Биоквантум</a:t>
                      </a: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4) Компьютерная графика;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5) Робототехника</a:t>
                      </a:r>
                    </a:p>
                  </a:txBody>
                  <a:tcPr marL="21937" marR="21937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Помощь</a:t>
                      </a:r>
                      <a:r>
                        <a:rPr lang="ru-RU" sz="120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 – </a:t>
                      </a: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Профком АО «Промтрактор» в рамках программы</a:t>
                      </a:r>
                      <a:r>
                        <a:rPr lang="ru-RU" sz="120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«Город мечты». 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</a:rPr>
                        <a:t>2019 – 02.2020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</a:rPr>
                        <a:t>(</a:t>
                      </a:r>
                      <a:r>
                        <a:rPr lang="ru-RU" sz="12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</a:rPr>
                        <a:t>биокван-тум</a:t>
                      </a: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</a:rPr>
                        <a:t>)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</a:rPr>
                        <a:t>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</a:rPr>
                        <a:t>ежемесяч</a:t>
                      </a: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</a:rPr>
                        <a:t>-но</a:t>
                      </a:r>
                      <a:r>
                        <a:rPr lang="ru-RU" sz="120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</a:rPr>
                        <a:t> в рамках </a:t>
                      </a:r>
                      <a:r>
                        <a:rPr lang="ru-RU" sz="1200" baseline="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</a:rPr>
                        <a:t>кванто</a:t>
                      </a:r>
                      <a:r>
                        <a:rPr lang="ru-RU" sz="120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</a:rPr>
                        <a:t>-субботы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2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2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vMerge="1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937" marR="21937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937" marR="21937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937" marR="21937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937" marR="21937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937" marR="21937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ПАО «Промтрактор» – в рамках «Недели без турникета» и др. 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937" marR="2193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0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3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937" marR="21937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937" marR="21937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937" marR="21937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937" marR="21937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937" marR="21937" marT="0" marB="0"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Клуб Четруша – съемка мероприятий </a:t>
                      </a:r>
                      <a:r>
                        <a:rPr lang="ru-RU" sz="12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Кванториума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937" marR="2193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0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4</a:t>
                      </a: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Кружок </a:t>
                      </a:r>
                      <a:r>
                        <a:rPr lang="ru-RU" sz="12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кулибиных</a:t>
                      </a: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/ робототехники (примени-</a:t>
                      </a:r>
                      <a:r>
                        <a:rPr lang="ru-RU" sz="12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тельно</a:t>
                      </a: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 к </a:t>
                      </a:r>
                      <a:r>
                        <a:rPr lang="ru-RU" sz="120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трак-</a:t>
                      </a:r>
                      <a:r>
                        <a:rPr lang="ru-RU" sz="1200" baseline="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торостроению</a:t>
                      </a:r>
                      <a:r>
                        <a:rPr lang="ru-RU" sz="120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)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Музей истории </a:t>
                      </a:r>
                      <a:r>
                        <a:rPr lang="ru-RU" sz="12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тракто-ра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дети </a:t>
                      </a:r>
                      <a:r>
                        <a:rPr lang="ru-RU" sz="12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сотрудни</a:t>
                      </a: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-ков КТЗ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 сотрудник «Промтрактор, директор Музея,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дети из клуба «Четруша»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Программа для</a:t>
                      </a:r>
                      <a:r>
                        <a:rPr lang="ru-RU" sz="120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 направления «</a:t>
                      </a:r>
                      <a:r>
                        <a:rPr lang="ru-RU" sz="1200" baseline="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р</a:t>
                      </a:r>
                      <a:r>
                        <a:rPr lang="ru-RU" sz="12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обототех-ника</a:t>
                      </a: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Комплек</a:t>
                      </a: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-ты  для </a:t>
                      </a:r>
                      <a:r>
                        <a:rPr lang="ru-RU" sz="12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робототех</a:t>
                      </a: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-ники</a:t>
                      </a: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Times New Roman"/>
                        </a:rPr>
                        <a:t>Потребность </a:t>
                      </a:r>
                      <a:r>
                        <a:rPr lang="ru-RU" sz="12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в помощи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i="0" u="none" strike="noStrike" cap="none" dirty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(10 комплектов наборов для робототехники)</a:t>
                      </a:r>
                      <a:endParaRPr lang="ru-RU" sz="1200" b="0" dirty="0">
                        <a:solidFill>
                          <a:srgbClr val="7030A0"/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Еженедельные занятия по выходным</a:t>
                      </a:r>
                      <a:r>
                        <a:rPr lang="ru-RU" sz="1200" baseline="0" dirty="0">
                          <a:effectLst/>
                          <a:latin typeface="+mn-lt"/>
                        </a:rPr>
                        <a:t> 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Shape 143"/>
          <p:cNvSpPr txBox="1">
            <a:spLocks/>
          </p:cNvSpPr>
          <p:nvPr/>
        </p:nvSpPr>
        <p:spPr>
          <a:xfrm>
            <a:off x="593498" y="163985"/>
            <a:ext cx="5697617" cy="356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ru-RU" altLang="ru-RU" sz="1600" dirty="0">
                <a:solidFill>
                  <a:schemeClr val="tx1"/>
                </a:solidFill>
                <a:latin typeface="Calibri" panose="020F0502020204030204" pitchFamily="34" charset="0"/>
              </a:rPr>
              <a:t>Детский клуб "Четруша« (направление – юные </a:t>
            </a:r>
            <a:r>
              <a:rPr lang="ru-RU" altLang="ru-RU" sz="1600" dirty="0" err="1">
                <a:solidFill>
                  <a:schemeClr val="tx1"/>
                </a:solidFill>
                <a:latin typeface="Calibri" panose="020F0502020204030204" pitchFamily="34" charset="0"/>
              </a:rPr>
              <a:t>кулибины</a:t>
            </a:r>
            <a:r>
              <a:rPr lang="ru-RU" altLang="ru-RU" sz="1600" dirty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ru" sz="1600" b="1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Shape 143">
            <a:extLst>
              <a:ext uri="{FF2B5EF4-FFF2-40B4-BE49-F238E27FC236}">
                <a16:creationId xmlns:a16="http://schemas.microsoft.com/office/drawing/2014/main" id="{3F874186-8D97-49CE-99E5-E8A3BA826FEB}"/>
              </a:ext>
            </a:extLst>
          </p:cNvPr>
          <p:cNvSpPr txBox="1">
            <a:spLocks/>
          </p:cNvSpPr>
          <p:nvPr/>
        </p:nvSpPr>
        <p:spPr>
          <a:xfrm>
            <a:off x="6912959" y="126715"/>
            <a:ext cx="1833848" cy="393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ru-RU" sz="13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 на 1 пол. 2020г. </a:t>
            </a:r>
            <a:endParaRPr lang="ru" sz="13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98081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AF26222-FE62-42F4-82E1-0EE56716FCAC}"/>
              </a:ext>
            </a:extLst>
          </p:cNvPr>
          <p:cNvSpPr/>
          <p:nvPr/>
        </p:nvSpPr>
        <p:spPr>
          <a:xfrm>
            <a:off x="111968" y="29839"/>
            <a:ext cx="6421472" cy="9762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32755">
              <a:lnSpc>
                <a:spcPct val="34000"/>
              </a:lnSpc>
              <a:spcBef>
                <a:spcPts val="556"/>
              </a:spcBef>
              <a:buClr>
                <a:srgbClr val="000000"/>
              </a:buClr>
              <a:buSzPct val="100000"/>
              <a:defRPr/>
            </a:pPr>
            <a:endParaRPr lang="ru-RU" sz="952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585B1FF-D48D-41B9-A82C-9ECDAC132695}"/>
              </a:ext>
            </a:extLst>
          </p:cNvPr>
          <p:cNvSpPr/>
          <p:nvPr/>
        </p:nvSpPr>
        <p:spPr>
          <a:xfrm>
            <a:off x="111967" y="358717"/>
            <a:ext cx="6242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32755">
              <a:buClr>
                <a:srgbClr val="000000"/>
              </a:buClr>
              <a:buSzPct val="100000"/>
              <a:defRPr/>
            </a:pPr>
            <a:r>
              <a:rPr lang="ru-RU" sz="1200" dirty="0">
                <a:solidFill>
                  <a:schemeClr val="accent3">
                    <a:lumMod val="75000"/>
                  </a:schemeClr>
                </a:solidFill>
              </a:rPr>
              <a:t>Представители клуба «Четруша» - инициаторы и организаторы съемок на </a:t>
            </a:r>
            <a:r>
              <a:rPr lang="ru-RU" sz="1200" dirty="0" err="1">
                <a:solidFill>
                  <a:schemeClr val="accent3">
                    <a:lumMod val="75000"/>
                  </a:schemeClr>
                </a:solidFill>
              </a:rPr>
              <a:t>НацТВ</a:t>
            </a:r>
            <a:r>
              <a:rPr lang="ru-RU" sz="1200" dirty="0">
                <a:solidFill>
                  <a:schemeClr val="accent3">
                    <a:lumMod val="75000"/>
                  </a:schemeClr>
                </a:solidFill>
              </a:rPr>
              <a:t> и </a:t>
            </a:r>
            <a:r>
              <a:rPr lang="ru-RU" sz="1200" dirty="0" err="1">
                <a:solidFill>
                  <a:schemeClr val="accent3">
                    <a:lumMod val="75000"/>
                  </a:schemeClr>
                </a:solidFill>
              </a:rPr>
              <a:t>Таван</a:t>
            </a:r>
            <a:r>
              <a:rPr lang="ru-RU" sz="1200" dirty="0">
                <a:solidFill>
                  <a:schemeClr val="accent3">
                    <a:lumMod val="75000"/>
                  </a:schemeClr>
                </a:solidFill>
              </a:rPr>
              <a:t> Радио с целью популяризации Концерна «Тракторные заводы»</a:t>
            </a:r>
            <a:endParaRPr lang="ru-RU" sz="1200" dirty="0">
              <a:solidFill>
                <a:schemeClr val="accent3">
                  <a:lumMod val="7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2F655F-E407-4A49-9504-DFEF8E6E14B4}"/>
              </a:ext>
            </a:extLst>
          </p:cNvPr>
          <p:cNvSpPr/>
          <p:nvPr/>
        </p:nvSpPr>
        <p:spPr>
          <a:xfrm>
            <a:off x="0" y="36391"/>
            <a:ext cx="66883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2755">
              <a:buClr>
                <a:srgbClr val="000000"/>
              </a:buClr>
              <a:buSzPct val="100000"/>
              <a:defRPr/>
            </a:pPr>
            <a:r>
              <a:rPr lang="ru-RU" dirty="0">
                <a:latin typeface="+mj-lt"/>
                <a:cs typeface="+mn-cs"/>
              </a:rPr>
              <a:t>Участие в мероприятиях с Национальной Телерадиокомпанией Чувашии</a:t>
            </a:r>
            <a:endParaRPr lang="ru-RU" dirty="0">
              <a:latin typeface="Arial" charset="0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7011D8E-9D5F-4F14-910E-5D73B405A716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93705" y="50940"/>
            <a:ext cx="2493010" cy="2620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PT4419\Documents\1.Личные\2019-08-26_Герои\Фото вкл. впрезен\1Fsk1CC2IZg.jp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189" y="855171"/>
            <a:ext cx="3028004" cy="22663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PT4419\Documents\1.Личные\2019-08-26_Герои\Фото вкл. впрезен\ZaDjLE_BiHg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49150" y="3172866"/>
            <a:ext cx="3028004" cy="1930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69930" y="2803273"/>
            <a:ext cx="2516785" cy="22998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C:\Users\PT4419\Documents\1.Личные\2019-08-26_Герои\Фото вкл. впрезен\3.QesXVho56XE.jpg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58562" y="820382"/>
            <a:ext cx="2985274" cy="23011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 descr="C:\Users\PT4419\Documents\1.Статьи (ДТА)\2018-11-08_Поздр. Шпака, съемка с НацТВ\IMG_2863.JPG"/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25" y="3176044"/>
            <a:ext cx="3157732" cy="1927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471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4294967295"/>
          </p:nvPr>
        </p:nvSpPr>
        <p:spPr>
          <a:xfrm>
            <a:off x="311700" y="1026950"/>
            <a:ext cx="5161200" cy="2160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0000"/>
              </a:lnSpc>
              <a:spcBef>
                <a:spcPts val="2400"/>
              </a:spcBef>
              <a:spcAft>
                <a:spcPts val="600"/>
              </a:spcAft>
              <a:buNone/>
            </a:pPr>
            <a:endParaRPr sz="1400" b="1" dirty="0">
              <a:solidFill>
                <a:srgbClr val="373A3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45" name="Shape 145"/>
          <p:cNvSpPr txBox="1"/>
          <p:nvPr/>
        </p:nvSpPr>
        <p:spPr>
          <a:xfrm>
            <a:off x="741833" y="3050025"/>
            <a:ext cx="4654500" cy="173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0000"/>
              </a:lnSpc>
              <a:spcBef>
                <a:spcPts val="0"/>
              </a:spcBef>
              <a:spcAft>
                <a:spcPts val="900"/>
              </a:spcAft>
              <a:buNone/>
            </a:pPr>
            <a:endParaRPr lang="ru" b="1" dirty="0"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13</a:t>
            </a:fld>
            <a:endParaRPr lang="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563051"/>
              </p:ext>
            </p:extLst>
          </p:nvPr>
        </p:nvGraphicFramePr>
        <p:xfrm>
          <a:off x="301841" y="507680"/>
          <a:ext cx="8540320" cy="4231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3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99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66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13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66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552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44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339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№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Акция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Место проведения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Кол-во нуждающихся (охвачено акцией)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Задействованные человеческие ресурсы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Программа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Подарки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Источник средств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Дата </a:t>
                      </a:r>
                      <a:r>
                        <a:rPr lang="ru-RU" sz="1200" dirty="0" err="1">
                          <a:effectLst/>
                          <a:latin typeface="+mn-lt"/>
                        </a:rPr>
                        <a:t>проведе-ния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4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Благотворитель-</a:t>
                      </a:r>
                      <a:r>
                        <a:rPr lang="ru-RU" sz="12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ная</a:t>
                      </a: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новогодняя акция для детей из </a:t>
                      </a:r>
                      <a:r>
                        <a:rPr lang="ru-RU" sz="12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реабилитацион-ного</a:t>
                      </a: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центра 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Музей истории трактора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10-20 детей с ОВЗ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4 </a:t>
                      </a:r>
                      <a:r>
                        <a:rPr lang="ru-RU" sz="12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сотруд</a:t>
                      </a: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-ника «</a:t>
                      </a:r>
                      <a:r>
                        <a:rPr lang="ru-RU" sz="12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Промтра-ктор</a:t>
                      </a: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», дети из клуба «Четруша»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4 </a:t>
                      </a:r>
                      <a:r>
                        <a:rPr lang="ru-RU" sz="12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сотруд</a:t>
                      </a: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-ника «</a:t>
                      </a:r>
                      <a:r>
                        <a:rPr lang="ru-RU" sz="12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Промтра-ктор</a:t>
                      </a: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», дети из клуба «Четруша»,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6 </a:t>
                      </a:r>
                      <a:r>
                        <a:rPr lang="ru-RU" sz="12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тракто-ристок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1) Встреча с Дедом Морозом, Снегурочкой, др. персонажами;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2) </a:t>
                      </a:r>
                      <a:r>
                        <a:rPr lang="ru-RU" sz="12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Квест</a:t>
                      </a: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по экспозициям;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3) </a:t>
                      </a:r>
                      <a:r>
                        <a:rPr lang="ru-RU" sz="12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Квиз</a:t>
                      </a: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детский (интеллектуальная игра)  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10-20 сувениров 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Музей истории трактора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05.2020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0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2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rowSpan="3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Познавательные экскурсии с деть-ми из </a:t>
                      </a:r>
                      <a:r>
                        <a:rPr lang="ru-RU" sz="1200" b="0" i="0" u="none" strike="noStrike" cap="non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неблаго-получных</a:t>
                      </a:r>
                      <a:r>
                        <a:rPr lang="ru-RU" sz="1200" b="0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семей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по 35 детей из </a:t>
                      </a:r>
                      <a:r>
                        <a:rPr lang="ru-RU" sz="12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неблагоп-олучных</a:t>
                      </a: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семей 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1) </a:t>
                      </a:r>
                      <a:r>
                        <a:rPr lang="ru-RU" sz="12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Квест</a:t>
                      </a: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по экспозициям;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2)</a:t>
                      </a:r>
                      <a:r>
                        <a:rPr lang="ru-RU" sz="120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 Ретро-шоу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по 35 сувениров 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ОНФ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05.2020</a:t>
                      </a:r>
                    </a:p>
                  </a:txBody>
                  <a:tcPr marL="21937" marR="2193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53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3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Музей истории трактора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06.2020</a:t>
                      </a:r>
                    </a:p>
                  </a:txBody>
                  <a:tcPr marL="21937" marR="2193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ru-RU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21937" marR="2193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1) Экскурсии по экспозициям;</a:t>
                      </a: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2) </a:t>
                      </a:r>
                      <a:r>
                        <a:rPr lang="ru-RU" sz="1200" b="0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Застолье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rowSpan="2">
                  <a:txBody>
                    <a:bodyPr/>
                    <a:lstStyle/>
                    <a:p>
                      <a:endParaRPr lang="ru-RU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L="21937" marR="21937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ОНФ</a:t>
                      </a:r>
                    </a:p>
                  </a:txBody>
                  <a:tcPr marL="21937" marR="21937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06.2020</a:t>
                      </a:r>
                    </a:p>
                  </a:txBody>
                  <a:tcPr marL="21937" marR="2193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66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4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Др. мероприятия с Общероссийским</a:t>
                      </a:r>
                      <a:r>
                        <a:rPr lang="ru-RU" sz="120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 народным фронтом (ОНФ)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21937" marR="2193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01841" y="161269"/>
            <a:ext cx="5761608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332755">
              <a:buClr>
                <a:srgbClr val="000000"/>
              </a:buClr>
              <a:buSzPct val="100000"/>
              <a:defRPr/>
            </a:pPr>
            <a:r>
              <a:rPr lang="ru-RU" dirty="0"/>
              <a:t>Участие в мероприятиях Промтрактора и Музея истории трактора</a:t>
            </a:r>
            <a:endParaRPr lang="ru-RU" dirty="0">
              <a:latin typeface="Arial" charset="0"/>
            </a:endParaRPr>
          </a:p>
        </p:txBody>
      </p:sp>
      <p:sp>
        <p:nvSpPr>
          <p:cNvPr id="10" name="Shape 143">
            <a:extLst>
              <a:ext uri="{FF2B5EF4-FFF2-40B4-BE49-F238E27FC236}">
                <a16:creationId xmlns:a16="http://schemas.microsoft.com/office/drawing/2014/main" id="{447F26E8-2DD8-462E-9C83-E78E7CB5149A}"/>
              </a:ext>
            </a:extLst>
          </p:cNvPr>
          <p:cNvSpPr txBox="1">
            <a:spLocks/>
          </p:cNvSpPr>
          <p:nvPr/>
        </p:nvSpPr>
        <p:spPr>
          <a:xfrm>
            <a:off x="6912959" y="86684"/>
            <a:ext cx="1833848" cy="393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ru-RU" sz="13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 на 1 пол. 2020г. </a:t>
            </a:r>
            <a:endParaRPr lang="ru" sz="13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5222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AF26222-FE62-42F4-82E1-0EE56716FCAC}"/>
              </a:ext>
            </a:extLst>
          </p:cNvPr>
          <p:cNvSpPr/>
          <p:nvPr/>
        </p:nvSpPr>
        <p:spPr>
          <a:xfrm>
            <a:off x="107761" y="51471"/>
            <a:ext cx="3985840" cy="23781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32755">
              <a:lnSpc>
                <a:spcPct val="34000"/>
              </a:lnSpc>
              <a:spcBef>
                <a:spcPts val="556"/>
              </a:spcBef>
              <a:buClr>
                <a:srgbClr val="000000"/>
              </a:buClr>
              <a:buSzPct val="100000"/>
              <a:defRPr/>
            </a:pPr>
            <a:endParaRPr lang="ru-RU" sz="952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585B1FF-D48D-41B9-A82C-9ECDAC132695}"/>
              </a:ext>
            </a:extLst>
          </p:cNvPr>
          <p:cNvSpPr/>
          <p:nvPr/>
        </p:nvSpPr>
        <p:spPr>
          <a:xfrm>
            <a:off x="2918695" y="399171"/>
            <a:ext cx="58727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32755">
              <a:buClr>
                <a:srgbClr val="000000"/>
              </a:buClr>
              <a:buSzPct val="100000"/>
              <a:defRPr/>
            </a:pPr>
            <a:r>
              <a:rPr lang="ru-RU" sz="1200" dirty="0">
                <a:solidFill>
                  <a:schemeClr val="tx1"/>
                </a:solidFill>
                <a:latin typeface="+mj-lt"/>
                <a:cs typeface="+mn-cs"/>
              </a:rPr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2F655F-E407-4A49-9504-DFEF8E6E14B4}"/>
              </a:ext>
            </a:extLst>
          </p:cNvPr>
          <p:cNvSpPr/>
          <p:nvPr/>
        </p:nvSpPr>
        <p:spPr>
          <a:xfrm>
            <a:off x="107761" y="2948"/>
            <a:ext cx="400654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2755">
              <a:buClr>
                <a:srgbClr val="000000"/>
              </a:buClr>
              <a:buSzPct val="100000"/>
              <a:defRPr/>
            </a:pPr>
            <a:r>
              <a:rPr lang="ru-RU" sz="1600" dirty="0">
                <a:latin typeface="+mn-lt"/>
                <a:cs typeface="+mn-cs"/>
              </a:rPr>
              <a:t>2. Патриотическое направление.</a:t>
            </a:r>
          </a:p>
          <a:p>
            <a:pPr algn="ctr" defTabSz="332755">
              <a:buClr>
                <a:srgbClr val="000000"/>
              </a:buClr>
              <a:buSzPct val="100000"/>
              <a:defRPr/>
            </a:pPr>
            <a:r>
              <a:rPr lang="ru-RU" dirty="0">
                <a:latin typeface="+mn-lt"/>
              </a:rPr>
              <a:t>Помощь ветеранам войны и труда; ролики, посвященные Великой Победе.</a:t>
            </a:r>
            <a:endParaRPr lang="ru-RU" dirty="0">
              <a:latin typeface="+mn-lt"/>
              <a:cs typeface="+mn-cs"/>
            </a:endParaRPr>
          </a:p>
          <a:p>
            <a:pPr algn="ctr" defTabSz="332755">
              <a:buClr>
                <a:srgbClr val="000000"/>
              </a:buClr>
              <a:buSzPct val="100000"/>
              <a:defRPr/>
            </a:pPr>
            <a:r>
              <a:rPr lang="ru-RU" sz="1200" dirty="0">
                <a:latin typeface="+mn-lt"/>
              </a:rPr>
              <a:t>В честь празднования годовщины Победы в Великой Отечественной войне мы снимаем патриотические ролики. В 2017 г. – ролик на песню «От Героев былых времен» (победитель конкурсов, транслировался на </a:t>
            </a:r>
            <a:r>
              <a:rPr lang="ru-RU" sz="1200" dirty="0" err="1">
                <a:latin typeface="+mn-lt"/>
              </a:rPr>
              <a:t>НацТВ</a:t>
            </a:r>
            <a:r>
              <a:rPr lang="ru-RU" sz="1200" dirty="0">
                <a:latin typeface="+mn-lt"/>
              </a:rPr>
              <a:t>), в 2018 г. – на песню «Журавли» (о детях-героях – совместно с «солнечными» детьми). В 2019 г. - 2 ролика о вкладе Чувашии в Великую Победу. В 2020 г. – о ветеранах Промтрактора и Агрегатного завода.</a:t>
            </a:r>
            <a:endParaRPr lang="ru-RU" sz="1200" dirty="0">
              <a:latin typeface="+mn-lt"/>
              <a:cs typeface="+mn-cs"/>
            </a:endParaRPr>
          </a:p>
        </p:txBody>
      </p:sp>
      <p:pic>
        <p:nvPicPr>
          <p:cNvPr id="3" name="Рисунок 2" descr="Изображение выглядит как человек, внешний, в позе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4D0EFA33-EA5F-4E1D-A041-EB0764253E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51470"/>
            <a:ext cx="2154397" cy="2875357"/>
          </a:xfrm>
          <a:prstGeom prst="rect">
            <a:avLst/>
          </a:prstGeom>
        </p:spPr>
      </p:pic>
      <p:pic>
        <p:nvPicPr>
          <p:cNvPr id="6" name="Рисунок 5" descr="Изображение выглядит как внешний, дорога,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CCBA7180-8E7C-4B06-8A5F-EC4EEAF35A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3148" y="2965139"/>
            <a:ext cx="2406269" cy="2174033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7452" y="0"/>
            <a:ext cx="2688813" cy="33241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PT4419\Documents\1.Личные\2019-08-26_Герои\Фото вкл. впрезен\2.rb9l_rWqhSA.jpg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6682" y="3136823"/>
            <a:ext cx="2796466" cy="2006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user\AppData\Local\Microsoft\Windows\INetCache\Content.Word\OCZpW2lYXNI.JPG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429631"/>
            <a:ext cx="4054880" cy="22450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725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585B1FF-D48D-41B9-A82C-9ECDAC132695}"/>
              </a:ext>
            </a:extLst>
          </p:cNvPr>
          <p:cNvSpPr/>
          <p:nvPr/>
        </p:nvSpPr>
        <p:spPr>
          <a:xfrm>
            <a:off x="113375" y="463965"/>
            <a:ext cx="58727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32755">
              <a:buClr>
                <a:srgbClr val="000000"/>
              </a:buClr>
              <a:buSzPct val="100000"/>
              <a:defRPr/>
            </a:pPr>
            <a:r>
              <a:rPr lang="ru-RU" sz="1200" dirty="0">
                <a:solidFill>
                  <a:schemeClr val="tx1"/>
                </a:solidFill>
                <a:latin typeface="+mj-lt"/>
                <a:cs typeface="+mn-cs"/>
              </a:rPr>
              <a:t> </a:t>
            </a:r>
          </a:p>
        </p:txBody>
      </p:sp>
      <p:pic>
        <p:nvPicPr>
          <p:cNvPr id="6" name="Рисунок 5" descr="C:\Users\user\AppData\Local\Microsoft\Windows\INetCache\Content.Word\wkHpxroFhQM.JPG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3273" y="261898"/>
            <a:ext cx="4476381" cy="22777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572" y="602464"/>
            <a:ext cx="3816258" cy="229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493" y="3009529"/>
            <a:ext cx="2867148" cy="1889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PT4419\Documents\1.Личные\2019-08-26_Герои\Фото вкл. впрезен\2.ZYro9uM3Nno.jpg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375" y="2633703"/>
            <a:ext cx="3110865" cy="23831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96B21C5-7760-458F-8241-2566A38B3F8D}"/>
              </a:ext>
            </a:extLst>
          </p:cNvPr>
          <p:cNvSpPr/>
          <p:nvPr/>
        </p:nvSpPr>
        <p:spPr>
          <a:xfrm>
            <a:off x="5437146" y="106146"/>
            <a:ext cx="3213716" cy="41549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b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Реализованные в 2017, 2018, 2019 гг.</a:t>
            </a:r>
            <a:r>
              <a:rPr lang="ru" b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</p:txBody>
      </p:sp>
      <p:pic>
        <p:nvPicPr>
          <p:cNvPr id="15" name="Рисунок 14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5134" y="2929629"/>
            <a:ext cx="2948866" cy="20872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70149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body" idx="4294967295"/>
          </p:nvPr>
        </p:nvSpPr>
        <p:spPr>
          <a:xfrm>
            <a:off x="311700" y="1026950"/>
            <a:ext cx="5161200" cy="2160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0000"/>
              </a:lnSpc>
              <a:spcBef>
                <a:spcPts val="2400"/>
              </a:spcBef>
              <a:spcAft>
                <a:spcPts val="600"/>
              </a:spcAft>
              <a:buNone/>
            </a:pPr>
            <a:endParaRPr sz="1400" b="1" dirty="0">
              <a:solidFill>
                <a:srgbClr val="373A3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16</a:t>
            </a:fld>
            <a:endParaRPr lang="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380626"/>
              </p:ext>
            </p:extLst>
          </p:nvPr>
        </p:nvGraphicFramePr>
        <p:xfrm>
          <a:off x="106531" y="554788"/>
          <a:ext cx="8806560" cy="43087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9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8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7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73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794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2843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992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Акция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Место </a:t>
                      </a:r>
                      <a:r>
                        <a:rPr lang="ru-RU" sz="1200" dirty="0" err="1">
                          <a:effectLst/>
                          <a:latin typeface="+mn-lt"/>
                        </a:rPr>
                        <a:t>прове-дения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Кол-во нуждающихся (охвачено акцией)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Программа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+mn-lt"/>
                        </a:rPr>
                        <a:t>Подар-ки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Источник средств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Дата проведения.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+mn-lt"/>
                          <a:ea typeface="Times New Roman"/>
                        </a:rPr>
                        <a:t>Подтвержде-ние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1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/>
                        </a:rPr>
                        <a:t>Организована</a:t>
                      </a:r>
                      <a:r>
                        <a:rPr lang="ru-RU" sz="1200" baseline="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/>
                        </a:rPr>
                        <a:t>съемка сюжета </a:t>
                      </a:r>
                      <a:r>
                        <a:rPr lang="ru-RU" sz="1200" baseline="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/>
                        </a:rPr>
                        <a:t>для </a:t>
                      </a:r>
                      <a:r>
                        <a:rPr lang="ru-RU" sz="1200" baseline="0" dirty="0" err="1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/>
                        </a:rPr>
                        <a:t>НацТВ</a:t>
                      </a:r>
                      <a:r>
                        <a:rPr lang="ru-RU" sz="1200" baseline="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/>
                        </a:rPr>
                        <a:t> о коллекции моделей военной техники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/>
                        </a:rPr>
                        <a:t>Музей исто-</a:t>
                      </a:r>
                      <a:r>
                        <a:rPr lang="ru-RU" sz="1200" dirty="0" err="1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/>
                        </a:rPr>
                        <a:t>рии</a:t>
                      </a:r>
                      <a:r>
                        <a:rPr lang="ru-RU" sz="1200" baseline="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ru-RU" sz="1200" baseline="0" dirty="0" err="1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/>
                        </a:rPr>
                        <a:t>тракто-ра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/>
                        </a:rPr>
                        <a:t>Дети вовлечены в создание сюжета и изучение моделей техники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/>
                        </a:rPr>
                        <a:t>Экскурс в историю военной техники, Сценарий сюжета</a:t>
                      </a:r>
                    </a:p>
                  </a:txBody>
                  <a:tcPr marL="21937" marR="21937" marT="0" marB="0"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/>
                        </a:rPr>
                        <a:t>-</a:t>
                      </a:r>
                    </a:p>
                  </a:txBody>
                  <a:tcPr marL="21937" marR="21937" marT="0" marB="0"/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baseline="0" dirty="0">
                        <a:solidFill>
                          <a:schemeClr val="bg2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baseline="0" dirty="0">
                        <a:solidFill>
                          <a:schemeClr val="bg2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baseline="0" dirty="0">
                        <a:solidFill>
                          <a:schemeClr val="bg2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baseline="0" dirty="0">
                        <a:solidFill>
                          <a:schemeClr val="bg2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baseline="0" dirty="0">
                        <a:solidFill>
                          <a:schemeClr val="bg2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baseline="0" dirty="0">
                        <a:solidFill>
                          <a:schemeClr val="bg2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baseline="0" dirty="0">
                        <a:solidFill>
                          <a:schemeClr val="bg2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baseline="0" dirty="0">
                        <a:solidFill>
                          <a:schemeClr val="bg2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baseline="0" dirty="0">
                        <a:solidFill>
                          <a:schemeClr val="bg2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>
                          <a:solidFill>
                            <a:schemeClr val="bg2"/>
                          </a:solidFill>
                          <a:latin typeface="+mn-lt"/>
                        </a:rPr>
                        <a:t>Совместно с фондом «Мы – за право на жизнь».</a:t>
                      </a:r>
                      <a:endParaRPr lang="ru-RU" sz="1200" b="0" dirty="0">
                        <a:solidFill>
                          <a:schemeClr val="bg2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>
                        <a:solidFill>
                          <a:schemeClr val="bg2"/>
                        </a:solidFill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bg2"/>
                          </a:solidFill>
                          <a:latin typeface="+mn-lt"/>
                        </a:rPr>
                        <a:t>Из собственных ресурсов на костюмы</a:t>
                      </a:r>
                      <a:r>
                        <a:rPr lang="ru-RU" sz="1200" b="0" baseline="0" dirty="0">
                          <a:solidFill>
                            <a:schemeClr val="bg2"/>
                          </a:solidFill>
                          <a:latin typeface="+mn-lt"/>
                        </a:rPr>
                        <a:t> военные – для </a:t>
                      </a:r>
                      <a:endParaRPr lang="ru-RU" sz="1200" b="0" dirty="0">
                        <a:solidFill>
                          <a:schemeClr val="bg2"/>
                        </a:solidFill>
                        <a:latin typeface="+mn-lt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детей</a:t>
                      </a:r>
                      <a:endParaRPr lang="ru-RU" sz="1200" b="0" dirty="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/>
                        </a:rPr>
                        <a:t>11.02.2020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/>
                        </a:rPr>
                        <a:t>Сюжет по адресу: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hlinkClick r:id="rId3"/>
                        </a:rPr>
                        <a:t>https://vk.com/video-119830264_456239020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5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2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2"/>
                          </a:solidFill>
                          <a:latin typeface="+mn-lt"/>
                          <a:cs typeface="Times New Roman" pitchFamily="18" charset="0"/>
                        </a:rPr>
                        <a:t>Организовано</a:t>
                      </a:r>
                      <a:r>
                        <a:rPr lang="ru-RU" sz="1200" baseline="0" dirty="0">
                          <a:solidFill>
                            <a:schemeClr val="bg2"/>
                          </a:solidFill>
                          <a:latin typeface="+mn-lt"/>
                          <a:cs typeface="Times New Roman" pitchFamily="18" charset="0"/>
                        </a:rPr>
                        <a:t> участие детей в открытии выставки </a:t>
                      </a:r>
                      <a:r>
                        <a:rPr lang="ru-RU" sz="1200" dirty="0">
                          <a:solidFill>
                            <a:schemeClr val="bg2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21937" marR="2193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2"/>
                          </a:solidFill>
                          <a:latin typeface="+mn-lt"/>
                        </a:rPr>
                        <a:t>Ветераны, кадеты</a:t>
                      </a: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2"/>
                          </a:solidFill>
                        </a:rPr>
                        <a:t>Экскурсия, </a:t>
                      </a:r>
                      <a:r>
                        <a:rPr lang="ru-RU" sz="1200" dirty="0" err="1">
                          <a:solidFill>
                            <a:schemeClr val="bg2"/>
                          </a:solidFill>
                        </a:rPr>
                        <a:t>ро</a:t>
                      </a:r>
                      <a:r>
                        <a:rPr lang="ru-RU" sz="1200" dirty="0">
                          <a:solidFill>
                            <a:schemeClr val="bg2"/>
                          </a:solidFill>
                        </a:rPr>
                        <a:t>-лики о Победе, </a:t>
                      </a:r>
                    </a:p>
                  </a:txBody>
                  <a:tcPr marL="21937" marR="2193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/>
                        </a:rPr>
                        <a:t>14.02.2020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/>
                        </a:rPr>
                        <a:t>Пресс-релиз</a:t>
                      </a:r>
                    </a:p>
                  </a:txBody>
                  <a:tcPr marL="21937" marR="2193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06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3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Акция в поддержку ветеранов войны и труда, приуроченная ко</a:t>
                      </a:r>
                      <a:r>
                        <a:rPr lang="ru-RU" sz="1200" b="0" i="0" u="none" strike="noStrike" cap="none" baseline="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Дню защитника Отечества</a:t>
                      </a:r>
                      <a:endParaRPr lang="ru-RU" sz="12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21937" marR="2193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/>
                        </a:rPr>
                        <a:t>Ветераны –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/>
                        </a:rPr>
                        <a:t>18 чел. </a:t>
                      </a:r>
                    </a:p>
                    <a:p>
                      <a:endParaRPr lang="ru-RU" sz="120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Песни, стихи, постановки о войне </a:t>
                      </a:r>
                      <a:endParaRPr lang="ru-RU" sz="1200" dirty="0"/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err="1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Угоще-ния</a:t>
                      </a:r>
                      <a:r>
                        <a:rPr lang="ru-RU" sz="12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цветы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endParaRPr lang="ru-RU" dirty="0">
                        <a:latin typeface="+mn-lt"/>
                      </a:endParaRPr>
                    </a:p>
                  </a:txBody>
                  <a:tcPr marL="21937" marR="2193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/>
                        </a:rPr>
                        <a:t>20.02.2020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/>
                        </a:rPr>
                        <a:t>Пресс-релиз</a:t>
                      </a:r>
                    </a:p>
                  </a:txBody>
                  <a:tcPr marL="21937" marR="2193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64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4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2"/>
                          </a:solidFill>
                        </a:rPr>
                        <a:t>Подготовка совместных творческих номеров ветеранов и участников клуба Четруша, Солнышко</a:t>
                      </a:r>
                    </a:p>
                  </a:txBody>
                  <a:tcPr marL="21937" marR="2193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/>
                        </a:rPr>
                        <a:t>Ветераны –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/>
                        </a:rPr>
                        <a:t>3 чел. и </a:t>
                      </a:r>
                      <a:r>
                        <a:rPr lang="ru-RU" sz="1200" dirty="0" err="1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/>
                        </a:rPr>
                        <a:t>Четруши</a:t>
                      </a:r>
                      <a:r>
                        <a:rPr lang="ru-RU" sz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/>
                        </a:rPr>
                        <a:t>, Солнышки –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/>
                        </a:rPr>
                        <a:t>10 детей</a:t>
                      </a: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r>
                        <a:rPr lang="ru-RU" sz="12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Песни</a:t>
                      </a:r>
                      <a:r>
                        <a:rPr lang="ru-RU" sz="1200" b="0" i="0" u="none" strike="noStrike" cap="none" baseline="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о ВОВ, Победе</a:t>
                      </a:r>
                      <a:endParaRPr lang="ru-RU" sz="1200" dirty="0">
                        <a:solidFill>
                          <a:schemeClr val="bg2"/>
                        </a:solidFill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bg2"/>
                          </a:solidFill>
                        </a:rPr>
                        <a:t>-</a:t>
                      </a:r>
                    </a:p>
                  </a:txBody>
                  <a:tcPr marL="21937" marR="2193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/>
                        </a:rPr>
                        <a:t>20-29.02.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Times New Roman"/>
                        </a:rPr>
                        <a:t>2020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Shape 143"/>
          <p:cNvSpPr txBox="1">
            <a:spLocks/>
          </p:cNvSpPr>
          <p:nvPr/>
        </p:nvSpPr>
        <p:spPr>
          <a:xfrm>
            <a:off x="106532" y="86719"/>
            <a:ext cx="6940813" cy="4680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endParaRPr lang="ru-RU" sz="14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Поддержка ветеранов войны и труда. </a:t>
            </a:r>
          </a:p>
          <a:p>
            <a:pPr algn="ctr"/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Празднование 75-тилетия Великой Победы</a:t>
            </a:r>
            <a:r>
              <a:rPr lang="ru-RU" sz="14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.</a:t>
            </a:r>
            <a:endParaRPr lang="ru" sz="1400" b="1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Shape 143">
            <a:extLst>
              <a:ext uri="{FF2B5EF4-FFF2-40B4-BE49-F238E27FC236}">
                <a16:creationId xmlns:a16="http://schemas.microsoft.com/office/drawing/2014/main" id="{320B6A9C-546D-42B6-A833-DDA2BB83E084}"/>
              </a:ext>
            </a:extLst>
          </p:cNvPr>
          <p:cNvSpPr txBox="1">
            <a:spLocks/>
          </p:cNvSpPr>
          <p:nvPr/>
        </p:nvSpPr>
        <p:spPr>
          <a:xfrm>
            <a:off x="7309459" y="167424"/>
            <a:ext cx="1603632" cy="3173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ru-RU" sz="1200" b="1" dirty="0">
                <a:solidFill>
                  <a:schemeClr val="accent3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Отчет за 01-04.2020</a:t>
            </a:r>
            <a:endParaRPr lang="ru" sz="1200" b="1" dirty="0">
              <a:solidFill>
                <a:schemeClr val="accent3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2138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585B1FF-D48D-41B9-A82C-9ECDAC132695}"/>
              </a:ext>
            </a:extLst>
          </p:cNvPr>
          <p:cNvSpPr/>
          <p:nvPr/>
        </p:nvSpPr>
        <p:spPr>
          <a:xfrm>
            <a:off x="2918695" y="399171"/>
            <a:ext cx="58727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32755">
              <a:buClr>
                <a:srgbClr val="000000"/>
              </a:buClr>
              <a:buSzPct val="100000"/>
              <a:defRPr/>
            </a:pPr>
            <a:r>
              <a:rPr lang="ru-RU" sz="1200" dirty="0">
                <a:solidFill>
                  <a:schemeClr val="tx1"/>
                </a:solidFill>
                <a:latin typeface="+mj-lt"/>
                <a:cs typeface="+mn-cs"/>
              </a:rPr>
              <a:t> </a:t>
            </a:r>
          </a:p>
        </p:txBody>
      </p:sp>
      <p:pic>
        <p:nvPicPr>
          <p:cNvPr id="6" name="Рисунок 5" descr="Изображение выглядит как внутренний, человек, в позе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89E86732-511E-472B-A7C7-BBC2A8D0B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127" y="3560147"/>
            <a:ext cx="2633141" cy="1556230"/>
          </a:xfrm>
          <a:prstGeom prst="rect">
            <a:avLst/>
          </a:prstGeom>
        </p:spPr>
      </p:pic>
      <p:pic>
        <p:nvPicPr>
          <p:cNvPr id="6146" name="Picture 2" descr="C:\Users\PT4419\Documents\1.Личные\2020-02-20_Встреча с ветеранамиВ Музее\Лучш\1.S_UQamreIa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721" y="77323"/>
            <a:ext cx="3512221" cy="208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PT4419\Documents\1.Личные\2020-02-20_Встреча с ветеранамиВ Музее\Лучш\2.IMG_923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8895" y="112071"/>
            <a:ext cx="3755011" cy="178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PT4419\Documents\1.Личные\2020-02-20_Встреча с ветеранамиВ Музее\Лучш\6.e4YE5b_dEpo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723" y="3408218"/>
            <a:ext cx="3666837" cy="173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PT4419\Documents\1.Личные\2020-02-20_Встреча с ветеранамиВ Музее\Лучш\7.Pe-iVzjd7hU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66481" y="1975426"/>
            <a:ext cx="2992583" cy="160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PT4419\Documents\1.Личные\2020-02-20_Встреча с ветеранамиВ Музее\Лучш\9.aXBwSynipFM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49978" y="1936057"/>
            <a:ext cx="2866575" cy="168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PT4419\Documents\1.Личные\2020-02-20_Встреча с ветеранамиВ Музее\Лучш\5.IMG_9226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850" y="2273083"/>
            <a:ext cx="2580654" cy="108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PT4419\Documents\1.Личные\2020-02-20_Встреча с ветеранамиВ Музее\Лучш\4.IMG_9188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8224" y="3723878"/>
            <a:ext cx="2529606" cy="122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PT4419\Documents\1.Личные\2020-02-20_Встреча с ветеранамиВ Музее\IMG_9217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83266" y="521647"/>
            <a:ext cx="1333460" cy="136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hape 143"/>
          <p:cNvSpPr txBox="1">
            <a:spLocks/>
          </p:cNvSpPr>
          <p:nvPr/>
        </p:nvSpPr>
        <p:spPr>
          <a:xfrm>
            <a:off x="7583266" y="12382"/>
            <a:ext cx="1333460" cy="450547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Реализовано_ Ветераны:</a:t>
            </a:r>
            <a:endParaRPr lang="ru" sz="1200" b="1" dirty="0">
              <a:solidFill>
                <a:schemeClr val="tx2">
                  <a:lumMod val="5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83116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585B1FF-D48D-41B9-A82C-9ECDAC132695}"/>
              </a:ext>
            </a:extLst>
          </p:cNvPr>
          <p:cNvSpPr/>
          <p:nvPr/>
        </p:nvSpPr>
        <p:spPr>
          <a:xfrm>
            <a:off x="2918695" y="399171"/>
            <a:ext cx="587276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32755">
              <a:buClr>
                <a:srgbClr val="000000"/>
              </a:buClr>
              <a:buSzPct val="100000"/>
              <a:defRPr/>
            </a:pPr>
            <a:r>
              <a:rPr lang="ru-RU" sz="1200" dirty="0">
                <a:solidFill>
                  <a:schemeClr val="tx1"/>
                </a:solidFill>
                <a:latin typeface="+mj-lt"/>
                <a:cs typeface="+mn-cs"/>
              </a:rPr>
              <a:t> </a:t>
            </a:r>
          </a:p>
        </p:txBody>
      </p:sp>
      <p:pic>
        <p:nvPicPr>
          <p:cNvPr id="10242" name="Picture 2" descr="C:\Users\PT4419\Documents\1.Личные\2020-02-11_Выставка моделей-съемка в музее\cbUDedK0wd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94186" y="-1659"/>
            <a:ext cx="3834387" cy="194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hape 143"/>
          <p:cNvSpPr txBox="1">
            <a:spLocks/>
          </p:cNvSpPr>
          <p:nvPr/>
        </p:nvSpPr>
        <p:spPr>
          <a:xfrm>
            <a:off x="7167419" y="249382"/>
            <a:ext cx="1856509" cy="1173071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ru-RU" sz="12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Реализовано_ Подготовка к празднованию 75-тилетия Победы в Великой Отечественной Войне</a:t>
            </a:r>
            <a:endParaRPr lang="ru" sz="1200" b="1" dirty="0">
              <a:solidFill>
                <a:schemeClr val="tx2">
                  <a:lumMod val="5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44" name="Picture 4" descr="C:\Users\PT4419\Documents\1.Личные\2020-02-11_Выставка моделей-съемка в музее\PMAp2GS5TI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119" y="3313779"/>
            <a:ext cx="3306017" cy="177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PT4419\Documents\1.Личные\2020-02-11_Выставка моделей-съемка в музее\ZrRyzCy6xbo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2400" y="1864710"/>
            <a:ext cx="2352677" cy="156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PT4419\Documents\1.Личные\2020-02-11_Выставка моделей-съемка в музее\1H4g27bnrP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10166" y="3148475"/>
            <a:ext cx="2833834" cy="19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PT4419\Documents\1.Личные\2020-02-11_Выставка моделей-съемка в музее\IMG_20200214_222430_59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31168" y="1641495"/>
            <a:ext cx="2791830" cy="150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PT4419\Documents\1.Личные\2020-02-11_Выставка моделей-съемка в музее\cccuiCIf84w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310" y="1644768"/>
            <a:ext cx="3276588" cy="162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PT4419\Documents\1.Личные\2020-02-11_Выставка моделей-съемка в музее\zdbcgMHJpXY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96364" y="3429540"/>
            <a:ext cx="2400139" cy="166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C:\Users\PT4419\Documents\1.Личные\2020-02-11_Выставка моделей-съемка в музее\IMG_8495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8713" y="115133"/>
            <a:ext cx="2669982" cy="144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030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43">
            <a:extLst>
              <a:ext uri="{FF2B5EF4-FFF2-40B4-BE49-F238E27FC236}">
                <a16:creationId xmlns:a16="http://schemas.microsoft.com/office/drawing/2014/main" id="{E11AE237-ACC5-4F8E-B1B2-B94AD5528E66}"/>
              </a:ext>
            </a:extLst>
          </p:cNvPr>
          <p:cNvSpPr txBox="1">
            <a:spLocks/>
          </p:cNvSpPr>
          <p:nvPr/>
        </p:nvSpPr>
        <p:spPr>
          <a:xfrm>
            <a:off x="7187309" y="35379"/>
            <a:ext cx="1833848" cy="393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ru-RU" sz="13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 на 1 пол. 2020г. </a:t>
            </a:r>
            <a:endParaRPr lang="ru" sz="13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" name="Shape 144"/>
          <p:cNvSpPr txBox="1">
            <a:spLocks noGrp="1"/>
          </p:cNvSpPr>
          <p:nvPr>
            <p:ph type="body" idx="4294967295"/>
          </p:nvPr>
        </p:nvSpPr>
        <p:spPr>
          <a:xfrm>
            <a:off x="311700" y="1026950"/>
            <a:ext cx="5161200" cy="2160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0000"/>
              </a:lnSpc>
              <a:spcBef>
                <a:spcPts val="2400"/>
              </a:spcBef>
              <a:spcAft>
                <a:spcPts val="600"/>
              </a:spcAft>
              <a:buNone/>
            </a:pPr>
            <a:endParaRPr sz="1400" b="1" dirty="0">
              <a:solidFill>
                <a:srgbClr val="373A3C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19</a:t>
            </a:fld>
            <a:endParaRPr lang="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759951"/>
              </p:ext>
            </p:extLst>
          </p:nvPr>
        </p:nvGraphicFramePr>
        <p:xfrm>
          <a:off x="213065" y="457394"/>
          <a:ext cx="8682359" cy="39446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4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97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22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46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33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79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514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846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320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937" marR="219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Акция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Место проведения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Кол-во нуждающихся (</a:t>
                      </a:r>
                      <a:r>
                        <a:rPr lang="ru-RU" sz="1200" dirty="0" err="1">
                          <a:effectLst/>
                          <a:latin typeface="+mn-lt"/>
                        </a:rPr>
                        <a:t>охваче</a:t>
                      </a:r>
                      <a:r>
                        <a:rPr lang="ru-RU" sz="1200" dirty="0">
                          <a:effectLst/>
                          <a:latin typeface="+mn-lt"/>
                        </a:rPr>
                        <a:t>-но акцией)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Задействованные человеческие ресурсы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+mn-lt"/>
                        </a:rPr>
                        <a:t>Програм-ма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Подарки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Источник средств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Дата </a:t>
                      </a:r>
                      <a:r>
                        <a:rPr lang="ru-RU" sz="1200" dirty="0" err="1">
                          <a:effectLst/>
                          <a:latin typeface="+mn-lt"/>
                        </a:rPr>
                        <a:t>проведе-ния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937" marR="21937" marT="0" marB="0"/>
                </a:tc>
                <a:tc row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Акция в поддержку ветеранов войны и труда и индивидуальная</a:t>
                      </a:r>
                      <a:r>
                        <a:rPr lang="ru-RU" sz="1200" b="0" i="0" u="none" strike="noStrike" cap="none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помощь*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i="0" u="none" strike="noStrike" cap="non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Каршлыхский</a:t>
                      </a:r>
                      <a:r>
                        <a:rPr lang="ru-RU" sz="1200" b="0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интернат для  ветеранов войны и труда 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Около</a:t>
                      </a:r>
                      <a:r>
                        <a:rPr lang="ru-RU" sz="1200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 25 чел.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5 сотрудников «Промтрактор», Со-</a:t>
                      </a:r>
                      <a:r>
                        <a:rPr lang="ru-RU" sz="12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вет</a:t>
                      </a: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Молодежи, дети из клуба «Четруша»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Песни, стихи, постанов-</a:t>
                      </a:r>
                      <a:r>
                        <a:rPr lang="ru-RU" sz="1200" b="0" i="0" u="none" strike="noStrike" cap="non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ки</a:t>
                      </a:r>
                      <a:r>
                        <a:rPr lang="ru-RU" sz="1200" b="0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о войне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Подарки, угощения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Собственные средства</a:t>
                      </a: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05.2020 </a:t>
                      </a:r>
                    </a:p>
                  </a:txBody>
                  <a:tcPr marL="21937" marR="2193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dirty="0"/>
                    </a:p>
                  </a:txBody>
                  <a:tcPr marL="21937" marR="2193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Нуждающиеся ветераны</a:t>
                      </a: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Кол-во от совета ветеранов</a:t>
                      </a: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Сотрудники Концерна</a:t>
                      </a:r>
                    </a:p>
                  </a:txBody>
                  <a:tcPr marL="21937" marR="2193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05.2020</a:t>
                      </a:r>
                      <a:endParaRPr lang="ru-RU" dirty="0"/>
                    </a:p>
                  </a:txBody>
                  <a:tcPr marL="21937" marR="2193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937" marR="21937" marT="0" marB="0"/>
                </a:tc>
                <a:tc row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Съемка</a:t>
                      </a:r>
                      <a:r>
                        <a:rPr lang="ru-RU" sz="1200" b="0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патриотических роликов ко Дню Великой Победы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Парк Победы и др. места республики</a:t>
                      </a:r>
                    </a:p>
                  </a:txBody>
                  <a:tcPr marL="21937" marR="21937" marT="0" marB="0"/>
                </a:tc>
                <a:tc rowSpan="2">
                  <a:txBody>
                    <a:bodyPr/>
                    <a:lstStyle/>
                    <a:p>
                      <a:endParaRPr lang="ru-RU"/>
                    </a:p>
                  </a:txBody>
                  <a:tcPr marL="21937" marR="21937" marT="0" marB="0"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5 сотрудников «Промтрактор», дети из клуба «Четруша»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Съемка ролика с </a:t>
                      </a:r>
                      <a:r>
                        <a:rPr lang="ru-RU" sz="120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НацТВ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Подарки, угощения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  <a:p>
                      <a:endParaRPr lang="ru-RU" dirty="0"/>
                    </a:p>
                  </a:txBody>
                  <a:tcPr marL="21937" marR="2193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85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04.2020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Ролик монтируется</a:t>
                      </a:r>
                    </a:p>
                  </a:txBody>
                  <a:tcPr marL="21937" marR="21937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756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Акция в поддержку ветеранов войны и труда - индивидуальная</a:t>
                      </a:r>
                      <a:r>
                        <a:rPr lang="ru-RU" sz="1200" b="0" i="0" u="none" strike="noStrike" cap="none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помощь*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Нуждающиеся ветераны, семьи погибших в разных войнах</a:t>
                      </a: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Кол-во от совета ветеранов</a:t>
                      </a: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Сотрудники Концерна</a:t>
                      </a: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Песни, стихи, постанов-</a:t>
                      </a:r>
                      <a:r>
                        <a:rPr lang="ru-RU" sz="1200" b="0" i="0" u="none" strike="noStrike" cap="non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ки</a:t>
                      </a:r>
                      <a:r>
                        <a:rPr lang="ru-RU" sz="1200" b="0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о войне</a:t>
                      </a:r>
                    </a:p>
                  </a:txBody>
                  <a:tcPr marL="21937" marR="21937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Подарки, угощения</a:t>
                      </a:r>
                      <a:endParaRPr lang="ru-RU" sz="1200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21937" marR="2193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  <a:ea typeface="Times New Roman"/>
                        </a:rPr>
                        <a:t>06.2020</a:t>
                      </a:r>
                    </a:p>
                  </a:txBody>
                  <a:tcPr marL="21937" marR="21937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Shape 143"/>
          <p:cNvSpPr txBox="1">
            <a:spLocks/>
          </p:cNvSpPr>
          <p:nvPr/>
        </p:nvSpPr>
        <p:spPr>
          <a:xfrm>
            <a:off x="106532" y="0"/>
            <a:ext cx="6977850" cy="4680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swald"/>
              <a:buNone/>
              <a:defRPr sz="3000" b="0" i="0" u="none" strike="noStrike" cap="none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endParaRPr lang="ru-RU" sz="14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  <a:p>
            <a:pPr algn="ctr"/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Помощь ветеранам войны и труда. Ролики, посвященные Великой Победе</a:t>
            </a:r>
            <a:r>
              <a:rPr lang="ru-RU" sz="14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.</a:t>
            </a:r>
            <a:endParaRPr lang="ru" sz="1400" b="1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3920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67921B2-7BE2-459F-A764-947FCA52D211}"/>
              </a:ext>
            </a:extLst>
          </p:cNvPr>
          <p:cNvSpPr/>
          <p:nvPr/>
        </p:nvSpPr>
        <p:spPr>
          <a:xfrm>
            <a:off x="227824" y="144861"/>
            <a:ext cx="8537040" cy="9248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32755">
              <a:lnSpc>
                <a:spcPct val="34000"/>
              </a:lnSpc>
              <a:spcBef>
                <a:spcPts val="556"/>
              </a:spcBef>
              <a:buClr>
                <a:srgbClr val="000000"/>
              </a:buClr>
              <a:buSzPct val="100000"/>
              <a:defRPr/>
            </a:pPr>
            <a:endParaRPr lang="ru-RU" sz="952" dirty="0"/>
          </a:p>
        </p:txBody>
      </p:sp>
      <p:sp>
        <p:nvSpPr>
          <p:cNvPr id="6150" name="Rectangle 11">
            <a:extLst>
              <a:ext uri="{FF2B5EF4-FFF2-40B4-BE49-F238E27FC236}">
                <a16:creationId xmlns:a16="http://schemas.microsoft.com/office/drawing/2014/main" id="{ABA5F2F6-C004-4FF0-AA19-E52232344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942" y="79073"/>
            <a:ext cx="184731" cy="1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34000"/>
              </a:lnSpc>
              <a:spcBef>
                <a:spcPts val="553"/>
              </a:spcBef>
              <a:buClr>
                <a:srgbClr val="000000"/>
              </a:buClr>
              <a:buSzPct val="100000"/>
            </a:pPr>
            <a:endParaRPr lang="ru-RU" altLang="ru-RU" sz="884"/>
          </a:p>
        </p:txBody>
      </p:sp>
      <p:sp>
        <p:nvSpPr>
          <p:cNvPr id="6151" name="Rectangle 13">
            <a:extLst>
              <a:ext uri="{FF2B5EF4-FFF2-40B4-BE49-F238E27FC236}">
                <a16:creationId xmlns:a16="http://schemas.microsoft.com/office/drawing/2014/main" id="{4620618F-49A0-4DE2-8F3C-1A6CF10EE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41" y="411061"/>
            <a:ext cx="8287606" cy="6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621975"/>
            <a:r>
              <a:rPr lang="ru-RU" altLang="ru-RU" sz="1200" dirty="0">
                <a:solidFill>
                  <a:schemeClr val="tx1"/>
                </a:solidFill>
                <a:latin typeface="Calibri" panose="020F0502020204030204" pitchFamily="34" charset="0"/>
              </a:rPr>
              <a:t>Для детей, увлеченных историей машиностроения и тракторостроения, в частности (объединились в клуб «Четруша» (</a:t>
            </a:r>
            <a:r>
              <a:rPr lang="ru-RU" altLang="ru-RU" sz="1200" i="1" dirty="0" err="1">
                <a:solidFill>
                  <a:schemeClr val="tx1"/>
                </a:solidFill>
                <a:latin typeface="Calibri" panose="020F0502020204030204" pitchFamily="34" charset="0"/>
              </a:rPr>
              <a:t>Четра</a:t>
            </a:r>
            <a:r>
              <a:rPr lang="ru-RU" altLang="ru-RU" sz="1200" i="1" dirty="0">
                <a:solidFill>
                  <a:schemeClr val="tx1"/>
                </a:solidFill>
                <a:latin typeface="Calibri" panose="020F0502020204030204" pitchFamily="34" charset="0"/>
              </a:rPr>
              <a:t>, а Четруша – нежно, с гордостью звучит всегда, Чебоксарский – ЧЕ, конечно, Трактор – означает ТРА.</a:t>
            </a:r>
            <a:r>
              <a:rPr lang="ru-RU" altLang="ru-RU" sz="1200" dirty="0">
                <a:solidFill>
                  <a:schemeClr val="tx1"/>
                </a:solidFill>
                <a:latin typeface="Calibri" panose="020F0502020204030204" pitchFamily="34" charset="0"/>
              </a:rPr>
              <a:t>) занимаются по особой программе для школьников, в соответствии с которой регулярно проводятся занятия. </a:t>
            </a:r>
          </a:p>
        </p:txBody>
      </p:sp>
      <p:sp>
        <p:nvSpPr>
          <p:cNvPr id="6152" name="Rectangle 14">
            <a:extLst>
              <a:ext uri="{FF2B5EF4-FFF2-40B4-BE49-F238E27FC236}">
                <a16:creationId xmlns:a16="http://schemas.microsoft.com/office/drawing/2014/main" id="{FE5AC599-31AA-42D3-8BB3-72E3D9932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942" y="6247385"/>
            <a:ext cx="184731" cy="1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34000"/>
              </a:lnSpc>
              <a:spcBef>
                <a:spcPts val="553"/>
              </a:spcBef>
              <a:buClr>
                <a:srgbClr val="000000"/>
              </a:buClr>
              <a:buSzPct val="100000"/>
            </a:pPr>
            <a:endParaRPr lang="ru-RU" altLang="ru-RU" sz="884"/>
          </a:p>
        </p:txBody>
      </p:sp>
      <p:sp>
        <p:nvSpPr>
          <p:cNvPr id="6153" name="Rectangle 15">
            <a:extLst>
              <a:ext uri="{FF2B5EF4-FFF2-40B4-BE49-F238E27FC236}">
                <a16:creationId xmlns:a16="http://schemas.microsoft.com/office/drawing/2014/main" id="{7913B59D-5180-468E-954D-19E47F02F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942" y="7971750"/>
            <a:ext cx="184731" cy="28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21975"/>
            <a:endParaRPr lang="ru-RU" altLang="ru-RU" sz="1224" b="0">
              <a:solidFill>
                <a:schemeClr val="tx1"/>
              </a:solidFill>
            </a:endParaRPr>
          </a:p>
        </p:txBody>
      </p:sp>
      <p:sp>
        <p:nvSpPr>
          <p:cNvPr id="6154" name="Прямоугольник 11">
            <a:extLst>
              <a:ext uri="{FF2B5EF4-FFF2-40B4-BE49-F238E27FC236}">
                <a16:creationId xmlns:a16="http://schemas.microsoft.com/office/drawing/2014/main" id="{06ADC978-FBB8-480A-BEC6-1D04ABF91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821" y="155172"/>
            <a:ext cx="6286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ru-RU" altLang="ru-RU" sz="1400" dirty="0">
                <a:solidFill>
                  <a:schemeClr val="tx1"/>
                </a:solidFill>
                <a:latin typeface="Calibri" panose="020F0502020204030204" pitchFamily="34" charset="0"/>
              </a:rPr>
              <a:t>1. Детский клуб "Четруша« (направление – юные </a:t>
            </a:r>
            <a:r>
              <a:rPr lang="ru-RU" altLang="ru-RU" sz="1400" dirty="0" err="1">
                <a:solidFill>
                  <a:schemeClr val="tx1"/>
                </a:solidFill>
                <a:latin typeface="Calibri" panose="020F0502020204030204" pitchFamily="34" charset="0"/>
              </a:rPr>
              <a:t>кулибины</a:t>
            </a:r>
            <a:r>
              <a:rPr lang="ru-RU" altLang="ru-RU" sz="1400" dirty="0">
                <a:solidFill>
                  <a:schemeClr val="tx1"/>
                </a:solidFill>
                <a:latin typeface="Calibri" panose="020F0502020204030204" pitchFamily="34" charset="0"/>
              </a:rPr>
              <a:t>) </a:t>
            </a:r>
          </a:p>
        </p:txBody>
      </p:sp>
      <p:pic>
        <p:nvPicPr>
          <p:cNvPr id="6155" name="Рисунок 3">
            <a:extLst>
              <a:ext uri="{FF2B5EF4-FFF2-40B4-BE49-F238E27FC236}">
                <a16:creationId xmlns:a16="http://schemas.microsoft.com/office/drawing/2014/main" id="{AB7A7A6B-6E67-4BFE-A2B3-398DE45D3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9" y="1113307"/>
            <a:ext cx="2226726" cy="185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Рисунок 5">
            <a:extLst>
              <a:ext uri="{FF2B5EF4-FFF2-40B4-BE49-F238E27FC236}">
                <a16:creationId xmlns:a16="http://schemas.microsoft.com/office/drawing/2014/main" id="{58ADB32F-8CD1-4E20-BB78-CD0A50379D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88262" y="3072178"/>
            <a:ext cx="2250107" cy="187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Рисунок 7">
            <a:extLst>
              <a:ext uri="{FF2B5EF4-FFF2-40B4-BE49-F238E27FC236}">
                <a16:creationId xmlns:a16="http://schemas.microsoft.com/office/drawing/2014/main" id="{2F958B34-AFC8-4E59-A140-868108594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133" y="1118938"/>
            <a:ext cx="2495618" cy="1830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Рисунок 9">
            <a:extLst>
              <a:ext uri="{FF2B5EF4-FFF2-40B4-BE49-F238E27FC236}">
                <a16:creationId xmlns:a16="http://schemas.microsoft.com/office/drawing/2014/main" id="{B2420E30-6530-455A-8C60-CD5C102A8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658" y="2997701"/>
            <a:ext cx="2495618" cy="189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Рисунок 11">
            <a:extLst>
              <a:ext uri="{FF2B5EF4-FFF2-40B4-BE49-F238E27FC236}">
                <a16:creationId xmlns:a16="http://schemas.microsoft.com/office/drawing/2014/main" id="{D86C7583-924F-4ECF-99C9-7657CB5464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1460" y="3061380"/>
            <a:ext cx="2250107" cy="187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Рисунок 20">
            <a:extLst>
              <a:ext uri="{FF2B5EF4-FFF2-40B4-BE49-F238E27FC236}">
                <a16:creationId xmlns:a16="http://schemas.microsoft.com/office/drawing/2014/main" id="{D5B91F2B-2AF0-4AF9-9EEC-704AE6C2E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"/>
          <a:stretch>
            <a:fillRect/>
          </a:stretch>
        </p:blipFill>
        <p:spPr bwMode="auto">
          <a:xfrm>
            <a:off x="4092858" y="1110059"/>
            <a:ext cx="2495618" cy="188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Изображение выглядит как человек, внутренний, стоит, стол&#10;&#10;Автоматически созданное описание">
            <a:extLst>
              <a:ext uri="{FF2B5EF4-FFF2-40B4-BE49-F238E27FC236}">
                <a16:creationId xmlns:a16="http://schemas.microsoft.com/office/drawing/2014/main" id="{90E750ED-84E2-4142-9A6B-C1EA3C97C9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9796" y="1137748"/>
            <a:ext cx="1823240" cy="17590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38A288-0F6C-4830-A424-DBBA065899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452" y="3093776"/>
            <a:ext cx="2081623" cy="18574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67921B2-7BE2-459F-A764-947FCA52D211}"/>
              </a:ext>
            </a:extLst>
          </p:cNvPr>
          <p:cNvSpPr/>
          <p:nvPr/>
        </p:nvSpPr>
        <p:spPr>
          <a:xfrm>
            <a:off x="2133717" y="155504"/>
            <a:ext cx="6887507" cy="70975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32755">
              <a:lnSpc>
                <a:spcPct val="34000"/>
              </a:lnSpc>
              <a:spcBef>
                <a:spcPts val="556"/>
              </a:spcBef>
              <a:buClr>
                <a:srgbClr val="000000"/>
              </a:buClr>
              <a:buSzPct val="100000"/>
              <a:defRPr/>
            </a:pPr>
            <a:endParaRPr lang="ru-RU" dirty="0"/>
          </a:p>
        </p:txBody>
      </p:sp>
      <p:sp>
        <p:nvSpPr>
          <p:cNvPr id="7173" name="Rectangle 11">
            <a:extLst>
              <a:ext uri="{FF2B5EF4-FFF2-40B4-BE49-F238E27FC236}">
                <a16:creationId xmlns:a16="http://schemas.microsoft.com/office/drawing/2014/main" id="{49011971-5552-4DB8-A319-EEBEC01D3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942" y="79073"/>
            <a:ext cx="184731" cy="1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34000"/>
              </a:lnSpc>
              <a:spcBef>
                <a:spcPts val="553"/>
              </a:spcBef>
              <a:buClr>
                <a:srgbClr val="000000"/>
              </a:buClr>
              <a:buSzPct val="100000"/>
            </a:pPr>
            <a:endParaRPr lang="ru-RU" altLang="ru-RU" sz="884"/>
          </a:p>
        </p:txBody>
      </p:sp>
      <p:sp>
        <p:nvSpPr>
          <p:cNvPr id="7174" name="Rectangle 13">
            <a:extLst>
              <a:ext uri="{FF2B5EF4-FFF2-40B4-BE49-F238E27FC236}">
                <a16:creationId xmlns:a16="http://schemas.microsoft.com/office/drawing/2014/main" id="{7AE30010-0DB7-46E2-A890-405C78385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4726" y="235699"/>
            <a:ext cx="58089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21975"/>
            <a:r>
              <a:rPr lang="ru-RU" altLang="ru-RU" sz="1400" dirty="0">
                <a:solidFill>
                  <a:schemeClr val="tx1"/>
                </a:solidFill>
                <a:latin typeface="Calibri" panose="020F0502020204030204" pitchFamily="34" charset="0"/>
              </a:rPr>
              <a:t>Детский клуб «Четруша». Дети занимаются изучением техники, </a:t>
            </a:r>
          </a:p>
          <a:p>
            <a:pPr defTabSz="621975"/>
            <a:r>
              <a:rPr lang="ru-RU" altLang="ru-RU" sz="1400" dirty="0">
                <a:solidFill>
                  <a:schemeClr val="tx1"/>
                </a:solidFill>
                <a:latin typeface="Calibri" panose="020F0502020204030204" pitchFamily="34" charset="0"/>
              </a:rPr>
              <a:t>сборкой-разборкой тракторов, реставрацией, восстановлением машин.</a:t>
            </a:r>
          </a:p>
        </p:txBody>
      </p:sp>
      <p:sp>
        <p:nvSpPr>
          <p:cNvPr id="7175" name="Rectangle 14">
            <a:extLst>
              <a:ext uri="{FF2B5EF4-FFF2-40B4-BE49-F238E27FC236}">
                <a16:creationId xmlns:a16="http://schemas.microsoft.com/office/drawing/2014/main" id="{5D1C52A7-3F97-4E81-9FF3-6A63EB4C6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942" y="6247385"/>
            <a:ext cx="184731" cy="15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34000"/>
              </a:lnSpc>
              <a:spcBef>
                <a:spcPts val="553"/>
              </a:spcBef>
              <a:buClr>
                <a:srgbClr val="000000"/>
              </a:buClr>
              <a:buSzPct val="100000"/>
            </a:pPr>
            <a:endParaRPr lang="ru-RU" altLang="ru-RU" sz="884"/>
          </a:p>
        </p:txBody>
      </p:sp>
      <p:sp>
        <p:nvSpPr>
          <p:cNvPr id="7176" name="Rectangle 15">
            <a:extLst>
              <a:ext uri="{FF2B5EF4-FFF2-40B4-BE49-F238E27FC236}">
                <a16:creationId xmlns:a16="http://schemas.microsoft.com/office/drawing/2014/main" id="{76ED5440-0D59-4A32-B544-3770F8D9F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942" y="7971750"/>
            <a:ext cx="184731" cy="28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21975"/>
            <a:endParaRPr lang="ru-RU" altLang="ru-RU" sz="1224" b="0">
              <a:solidFill>
                <a:schemeClr val="tx1"/>
              </a:solidFill>
            </a:endParaRPr>
          </a:p>
        </p:txBody>
      </p:sp>
      <p:sp>
        <p:nvSpPr>
          <p:cNvPr id="7177" name="Прямоугольник 11">
            <a:extLst>
              <a:ext uri="{FF2B5EF4-FFF2-40B4-BE49-F238E27FC236}">
                <a16:creationId xmlns:a16="http://schemas.microsoft.com/office/drawing/2014/main" id="{FEB4AD44-AE78-472A-9267-05550E307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419" y="72320"/>
            <a:ext cx="7144525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0"/>
              </a:spcBef>
              <a:spcAft>
                <a:spcPct val="0"/>
              </a:spcAft>
              <a:defRPr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Arial" panose="020B0604020202020204" pitchFamily="34" charset="0"/>
              <a:buNone/>
            </a:pPr>
            <a:r>
              <a:rPr lang="ru-RU" altLang="ru-RU" sz="136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7178" name="Рисунок 15">
            <a:extLst>
              <a:ext uri="{FF2B5EF4-FFF2-40B4-BE49-F238E27FC236}">
                <a16:creationId xmlns:a16="http://schemas.microsoft.com/office/drawing/2014/main" id="{1598F8BE-4013-4C51-B910-F0CDB916F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9333" y="949249"/>
            <a:ext cx="2161891" cy="209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Рисунок 18">
            <a:extLst>
              <a:ext uri="{FF2B5EF4-FFF2-40B4-BE49-F238E27FC236}">
                <a16:creationId xmlns:a16="http://schemas.microsoft.com/office/drawing/2014/main" id="{7FEBB228-8390-4F88-B29F-5EA900CA1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75231" y="3048549"/>
            <a:ext cx="2253845" cy="197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Рисунок 4">
            <a:extLst>
              <a:ext uri="{FF2B5EF4-FFF2-40B4-BE49-F238E27FC236}">
                <a16:creationId xmlns:a16="http://schemas.microsoft.com/office/drawing/2014/main" id="{42EF2F77-AF5C-415C-B86A-50B450F59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33717" y="910138"/>
            <a:ext cx="1912239" cy="221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Рисунок 13">
            <a:extLst>
              <a:ext uri="{FF2B5EF4-FFF2-40B4-BE49-F238E27FC236}">
                <a16:creationId xmlns:a16="http://schemas.microsoft.com/office/drawing/2014/main" id="{44431389-A3B9-4F93-87BF-D13F6B13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267" y="933354"/>
            <a:ext cx="2799066" cy="2098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Рисунок 16">
            <a:extLst>
              <a:ext uri="{FF2B5EF4-FFF2-40B4-BE49-F238E27FC236}">
                <a16:creationId xmlns:a16="http://schemas.microsoft.com/office/drawing/2014/main" id="{C27F7216-079C-4949-93CE-B286EE3D7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384" y="3089585"/>
            <a:ext cx="2585249" cy="193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Рисунок 29">
            <a:extLst>
              <a:ext uri="{FF2B5EF4-FFF2-40B4-BE49-F238E27FC236}">
                <a16:creationId xmlns:a16="http://schemas.microsoft.com/office/drawing/2014/main" id="{0274D084-6E76-419D-A3D0-6B7BB17AF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00353" y="3326683"/>
            <a:ext cx="2164035" cy="169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6">
            <a:extLst>
              <a:ext uri="{FF2B5EF4-FFF2-40B4-BE49-F238E27FC236}">
                <a16:creationId xmlns:a16="http://schemas.microsoft.com/office/drawing/2014/main" id="{3C3059DF-8185-4266-A6D3-31DFDB675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9" y="79654"/>
            <a:ext cx="2054350" cy="308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AE82BDC8-7608-47BA-B995-66F91E5CA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276" y="3390313"/>
            <a:ext cx="1903675" cy="162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AF26222-FE62-42F4-82E1-0EE56716FCAC}"/>
              </a:ext>
            </a:extLst>
          </p:cNvPr>
          <p:cNvSpPr/>
          <p:nvPr/>
        </p:nvSpPr>
        <p:spPr>
          <a:xfrm>
            <a:off x="3107184" y="41266"/>
            <a:ext cx="5970191" cy="12366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32755">
              <a:lnSpc>
                <a:spcPct val="34000"/>
              </a:lnSpc>
              <a:spcBef>
                <a:spcPts val="556"/>
              </a:spcBef>
              <a:buClr>
                <a:srgbClr val="000000"/>
              </a:buClr>
              <a:buSzPct val="100000"/>
              <a:defRPr/>
            </a:pPr>
            <a:endParaRPr lang="ru-RU" sz="952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585B1FF-D48D-41B9-A82C-9ECDAC132695}"/>
              </a:ext>
            </a:extLst>
          </p:cNvPr>
          <p:cNvSpPr/>
          <p:nvPr/>
        </p:nvSpPr>
        <p:spPr>
          <a:xfrm>
            <a:off x="3107183" y="327274"/>
            <a:ext cx="59279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32755">
              <a:buClr>
                <a:srgbClr val="000000"/>
              </a:buClr>
              <a:buSzPct val="100000"/>
              <a:defRPr/>
            </a:pPr>
            <a:r>
              <a:rPr lang="ru-RU" sz="1200" dirty="0">
                <a:solidFill>
                  <a:schemeClr val="accent3">
                    <a:lumMod val="75000"/>
                  </a:schemeClr>
                </a:solidFill>
                <a:latin typeface="+mj-lt"/>
                <a:cs typeface="+mn-cs"/>
              </a:rPr>
              <a:t>В Музее большая работа уделяется техническому творчеству, профессиональному воспитанию молодых людей. Предусмотрены льготные входные билеты для студентов и школьников, на базе экспозиции реализуется программа «Живые уроки», в которой участвуют Четруши. </a:t>
            </a:r>
          </a:p>
        </p:txBody>
      </p:sp>
      <p:pic>
        <p:nvPicPr>
          <p:cNvPr id="8199" name="Picture 2">
            <a:extLst>
              <a:ext uri="{FF2B5EF4-FFF2-40B4-BE49-F238E27FC236}">
                <a16:creationId xmlns:a16="http://schemas.microsoft.com/office/drawing/2014/main" id="{8F684EF3-5BA2-4583-997A-69F71FABC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32040" y="1131590"/>
            <a:ext cx="4043096" cy="205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2F655F-E407-4A49-9504-DFEF8E6E14B4}"/>
              </a:ext>
            </a:extLst>
          </p:cNvPr>
          <p:cNvSpPr/>
          <p:nvPr/>
        </p:nvSpPr>
        <p:spPr>
          <a:xfrm>
            <a:off x="4048217" y="68233"/>
            <a:ext cx="45364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2755">
              <a:buClr>
                <a:srgbClr val="000000"/>
              </a:buClr>
              <a:buSzPct val="100000"/>
              <a:defRPr/>
            </a:pPr>
            <a:r>
              <a:rPr lang="ru-RU" sz="1600" dirty="0">
                <a:latin typeface="Arial" charset="0"/>
                <a:cs typeface="+mn-cs"/>
              </a:rPr>
              <a:t>Реализация программы "</a:t>
            </a:r>
            <a:r>
              <a:rPr lang="ru-RU" sz="1600" dirty="0">
                <a:latin typeface="+mj-lt"/>
                <a:cs typeface="+mn-cs"/>
              </a:rPr>
              <a:t>Живые</a:t>
            </a:r>
            <a:r>
              <a:rPr lang="ru-RU" sz="1600" dirty="0">
                <a:latin typeface="Arial" charset="0"/>
                <a:cs typeface="+mn-cs"/>
              </a:rPr>
              <a:t> уроки"</a:t>
            </a:r>
          </a:p>
        </p:txBody>
      </p:sp>
      <p:pic>
        <p:nvPicPr>
          <p:cNvPr id="17" name="Рисунок 2">
            <a:extLst>
              <a:ext uri="{FF2B5EF4-FFF2-40B4-BE49-F238E27FC236}">
                <a16:creationId xmlns:a16="http://schemas.microsoft.com/office/drawing/2014/main" id="{D5D0D973-EC14-4009-BEB3-3D0DF921F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" y="2072299"/>
            <a:ext cx="2745655" cy="307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3">
            <a:extLst>
              <a:ext uri="{FF2B5EF4-FFF2-40B4-BE49-F238E27FC236}">
                <a16:creationId xmlns:a16="http://schemas.microsoft.com/office/drawing/2014/main" id="{69442ABF-2347-4297-920C-7547DDC99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487" y="3375895"/>
            <a:ext cx="2524259" cy="150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8" y="27534"/>
            <a:ext cx="3032198" cy="202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4" name="Рисунок 4">
            <a:extLst>
              <a:ext uri="{FF2B5EF4-FFF2-40B4-BE49-F238E27FC236}">
                <a16:creationId xmlns:a16="http://schemas.microsoft.com/office/drawing/2014/main" id="{AD33F508-2D68-4498-BAC2-B26F4F663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98" y="1277928"/>
            <a:ext cx="1805570" cy="190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C:\Users\PT4419\Documents\1.Личные\2019-08-26_Герои\Фото вкл. впрезен\Bx_Vsy5WRKk.jpg"/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 bwMode="auto">
          <a:xfrm>
            <a:off x="5607419" y="3185008"/>
            <a:ext cx="3296285" cy="1937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AF26222-FE62-42F4-82E1-0EE56716FCAC}"/>
              </a:ext>
            </a:extLst>
          </p:cNvPr>
          <p:cNvSpPr/>
          <p:nvPr/>
        </p:nvSpPr>
        <p:spPr>
          <a:xfrm>
            <a:off x="100138" y="40942"/>
            <a:ext cx="6337884" cy="10428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32755">
              <a:lnSpc>
                <a:spcPct val="34000"/>
              </a:lnSpc>
              <a:spcBef>
                <a:spcPts val="556"/>
              </a:spcBef>
              <a:buClr>
                <a:srgbClr val="000000"/>
              </a:buClr>
              <a:buSzPct val="100000"/>
              <a:defRPr/>
            </a:pPr>
            <a:endParaRPr lang="ru-RU" sz="952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585B1FF-D48D-41B9-A82C-9ECDAC132695}"/>
              </a:ext>
            </a:extLst>
          </p:cNvPr>
          <p:cNvSpPr/>
          <p:nvPr/>
        </p:nvSpPr>
        <p:spPr>
          <a:xfrm>
            <a:off x="104822" y="280146"/>
            <a:ext cx="61059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32755">
              <a:buClr>
                <a:srgbClr val="000000"/>
              </a:buClr>
              <a:buSzPct val="100000"/>
              <a:defRPr/>
            </a:pPr>
            <a:r>
              <a:rPr lang="ru-RU" sz="1200" dirty="0">
                <a:solidFill>
                  <a:schemeClr val="accent3">
                    <a:lumMod val="75000"/>
                  </a:schemeClr>
                </a:solidFill>
              </a:rPr>
              <a:t>Представители клуба «Четруша» проводят экскурсии по экспозициям в рамках различны мероприятий, популяризирующих рабочие профессии, предприятия КТЗ – с Общероссийским народным фронтом, для детей из неблагополучных семей и др.</a:t>
            </a:r>
            <a:endParaRPr lang="ru-RU" sz="1200" dirty="0">
              <a:solidFill>
                <a:schemeClr val="accent3">
                  <a:lumMod val="7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2F655F-E407-4A49-9504-DFEF8E6E14B4}"/>
              </a:ext>
            </a:extLst>
          </p:cNvPr>
          <p:cNvSpPr/>
          <p:nvPr/>
        </p:nvSpPr>
        <p:spPr>
          <a:xfrm>
            <a:off x="186432" y="40943"/>
            <a:ext cx="60747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2755">
              <a:buClr>
                <a:srgbClr val="000000"/>
              </a:buClr>
              <a:buSzPct val="100000"/>
              <a:defRPr/>
            </a:pPr>
            <a:r>
              <a:rPr lang="ru-RU" sz="1600" dirty="0">
                <a:latin typeface="+mj-lt"/>
                <a:cs typeface="+mn-cs"/>
              </a:rPr>
              <a:t>Э</a:t>
            </a:r>
            <a:r>
              <a:rPr lang="ru-RU" sz="1600" dirty="0">
                <a:latin typeface="Arial" charset="0"/>
                <a:cs typeface="+mn-cs"/>
              </a:rPr>
              <a:t>кскурсии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AB2155-55AB-4831-8A16-8E1F1AFDA8CB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8913" y="1773604"/>
            <a:ext cx="3088005" cy="1481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C10055-BF8C-48DF-9CA7-5C83B9A4F6F0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2316" y="1111143"/>
            <a:ext cx="2795322" cy="20830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BF2D13-3156-4F22-839D-77D72E7C5E83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8" y="1083820"/>
            <a:ext cx="2523945" cy="1966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3785" y="3286895"/>
            <a:ext cx="2986950" cy="18532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C:\Users\PT4419\Documents\1.Личные\2019-08-26_Герои\Фото вкл. впрезен\c_72Ttiz8ZM.jpg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87" y="3080567"/>
            <a:ext cx="3141411" cy="1995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Изображение выглядит как внутренний, в позе, человек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3ED2DBE8-B954-4297-8097-C3F3FFBCE6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2602" y="3320247"/>
            <a:ext cx="2659090" cy="1819921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38022" y="51470"/>
            <a:ext cx="2613670" cy="16707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68156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AF26222-FE62-42F4-82E1-0EE56716FCAC}"/>
              </a:ext>
            </a:extLst>
          </p:cNvPr>
          <p:cNvSpPr/>
          <p:nvPr/>
        </p:nvSpPr>
        <p:spPr>
          <a:xfrm>
            <a:off x="76191" y="69299"/>
            <a:ext cx="6249107" cy="9036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32755">
              <a:lnSpc>
                <a:spcPct val="34000"/>
              </a:lnSpc>
              <a:spcBef>
                <a:spcPts val="556"/>
              </a:spcBef>
              <a:buClr>
                <a:srgbClr val="000000"/>
              </a:buClr>
              <a:buSzPct val="100000"/>
              <a:defRPr/>
            </a:pPr>
            <a:endParaRPr lang="ru-RU" sz="952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585B1FF-D48D-41B9-A82C-9ECDAC132695}"/>
              </a:ext>
            </a:extLst>
          </p:cNvPr>
          <p:cNvSpPr/>
          <p:nvPr/>
        </p:nvSpPr>
        <p:spPr>
          <a:xfrm>
            <a:off x="163391" y="326569"/>
            <a:ext cx="60747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32755">
              <a:buClr>
                <a:srgbClr val="000000"/>
              </a:buClr>
              <a:buSzPct val="100000"/>
              <a:defRPr/>
            </a:pPr>
            <a:r>
              <a:rPr lang="ru-RU" sz="1200" dirty="0">
                <a:solidFill>
                  <a:schemeClr val="accent3">
                    <a:lumMod val="75000"/>
                  </a:schemeClr>
                </a:solidFill>
              </a:rPr>
              <a:t>1) Занятия детей с ОВЗ в </a:t>
            </a:r>
            <a:r>
              <a:rPr lang="ru-RU" sz="1200" dirty="0" err="1">
                <a:solidFill>
                  <a:schemeClr val="accent3">
                    <a:lumMod val="75000"/>
                  </a:schemeClr>
                </a:solidFill>
              </a:rPr>
              <a:t>Кванториуме</a:t>
            </a:r>
            <a:r>
              <a:rPr lang="ru-RU" sz="1200" dirty="0">
                <a:solidFill>
                  <a:schemeClr val="accent3">
                    <a:lumMod val="75000"/>
                  </a:schemeClr>
                </a:solidFill>
              </a:rPr>
              <a:t>. 2) Участие в Фестивалях и Олимпиадах от Технопарка. 3) Популяризация рабочие профессии и предприятий КТЗ через совместные мероприятия с Музеем истории трактора и </a:t>
            </a:r>
            <a:r>
              <a:rPr lang="ru-RU" sz="1200" dirty="0" err="1">
                <a:solidFill>
                  <a:schemeClr val="accent3">
                    <a:lumMod val="75000"/>
                  </a:schemeClr>
                </a:solidFill>
              </a:rPr>
              <a:t>Промтрактором</a:t>
            </a:r>
            <a:r>
              <a:rPr lang="ru-RU" sz="1200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ru-RU" sz="1200" dirty="0">
              <a:solidFill>
                <a:schemeClr val="accent3">
                  <a:lumMod val="7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2F655F-E407-4A49-9504-DFEF8E6E14B4}"/>
              </a:ext>
            </a:extLst>
          </p:cNvPr>
          <p:cNvSpPr/>
          <p:nvPr/>
        </p:nvSpPr>
        <p:spPr>
          <a:xfrm>
            <a:off x="466530" y="22646"/>
            <a:ext cx="54619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2755">
              <a:buClr>
                <a:srgbClr val="000000"/>
              </a:buClr>
              <a:buSzPct val="100000"/>
              <a:defRPr/>
            </a:pPr>
            <a:r>
              <a:rPr lang="ru-RU" sz="1600" dirty="0">
                <a:latin typeface="+mj-lt"/>
                <a:cs typeface="+mn-cs"/>
              </a:rPr>
              <a:t>Сотрудничество с Технопарком «Кванториум»</a:t>
            </a:r>
            <a:endParaRPr lang="ru-RU" sz="1600" dirty="0">
              <a:latin typeface="Arial" charset="0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523A30-74C1-4735-A308-D0E3AF710B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6367" y="1723435"/>
            <a:ext cx="1969666" cy="132319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человек, группа, в позе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2C432243-1974-4E00-986D-A1272712FA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0" y="972900"/>
            <a:ext cx="3121090" cy="234081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дание, внешний, дорог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4D8FF56C-96AF-42C8-B1A9-8575DFFF33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75104"/>
            <a:ext cx="2646291" cy="1832878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6064" y="22646"/>
            <a:ext cx="2555792" cy="16437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Изображение выглядит как человек, внутренний, потоло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7658AD28-FEF4-459C-9D52-5016D05E91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4776" y="972900"/>
            <a:ext cx="3517810" cy="2073728"/>
          </a:xfrm>
          <a:prstGeom prst="rect">
            <a:avLst/>
          </a:prstGeom>
        </p:spPr>
      </p:pic>
      <p:pic>
        <p:nvPicPr>
          <p:cNvPr id="15" name="Рисунок 14" descr="C:\Users\PT4419\Documents\1.Статьи\2019-07-10_Посещ. Квантор\Фото\Лучш\2.IMG_0344.JPG"/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61608" y="3188368"/>
            <a:ext cx="3224425" cy="1864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PT4419\Documents\1.Личные\2019-08-26_Герои\Фото вкл. впрезен\a4soZGnKgKM.jpg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344" y="3124941"/>
            <a:ext cx="2814221" cy="1927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8220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AF26222-FE62-42F4-82E1-0EE56716FCAC}"/>
              </a:ext>
            </a:extLst>
          </p:cNvPr>
          <p:cNvSpPr/>
          <p:nvPr/>
        </p:nvSpPr>
        <p:spPr>
          <a:xfrm>
            <a:off x="58700" y="37533"/>
            <a:ext cx="5862705" cy="10310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32755">
              <a:lnSpc>
                <a:spcPct val="34000"/>
              </a:lnSpc>
              <a:spcBef>
                <a:spcPts val="556"/>
              </a:spcBef>
              <a:buClr>
                <a:srgbClr val="000000"/>
              </a:buClr>
              <a:buSzPct val="100000"/>
              <a:defRPr/>
            </a:pPr>
            <a:endParaRPr lang="ru-RU" sz="952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585B1FF-D48D-41B9-A82C-9ECDAC132695}"/>
              </a:ext>
            </a:extLst>
          </p:cNvPr>
          <p:cNvSpPr/>
          <p:nvPr/>
        </p:nvSpPr>
        <p:spPr>
          <a:xfrm>
            <a:off x="111967" y="448505"/>
            <a:ext cx="57561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32755">
              <a:buClr>
                <a:srgbClr val="000000"/>
              </a:buClr>
              <a:buSzPct val="100000"/>
              <a:defRPr/>
            </a:pPr>
            <a:r>
              <a:rPr lang="ru-RU" sz="1200" dirty="0">
                <a:solidFill>
                  <a:schemeClr val="accent3">
                    <a:lumMod val="75000"/>
                  </a:schemeClr>
                </a:solidFill>
              </a:rPr>
              <a:t>Представители клуба «Четруша» участвуют в мероприятиях г. Чебоксары, ЧР, за ее пределами с целью популяризации рабочие профессии и предприятий Концерна, ее продукции.</a:t>
            </a:r>
            <a:endParaRPr lang="ru-RU" sz="1200" dirty="0">
              <a:solidFill>
                <a:schemeClr val="accent3">
                  <a:lumMod val="7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2F655F-E407-4A49-9504-DFEF8E6E14B4}"/>
              </a:ext>
            </a:extLst>
          </p:cNvPr>
          <p:cNvSpPr/>
          <p:nvPr/>
        </p:nvSpPr>
        <p:spPr>
          <a:xfrm>
            <a:off x="111966" y="29839"/>
            <a:ext cx="58627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2755">
              <a:buClr>
                <a:srgbClr val="000000"/>
              </a:buClr>
              <a:buSzPct val="100000"/>
              <a:defRPr/>
            </a:pPr>
            <a:r>
              <a:rPr lang="ru-RU" dirty="0">
                <a:latin typeface="+mj-lt"/>
                <a:cs typeface="+mn-cs"/>
              </a:rPr>
              <a:t>Участие в городских, республиканских мероприятиях от </a:t>
            </a:r>
          </a:p>
          <a:p>
            <a:pPr algn="ctr" defTabSz="332755">
              <a:buClr>
                <a:srgbClr val="000000"/>
              </a:buClr>
              <a:buSzPct val="100000"/>
              <a:defRPr/>
            </a:pPr>
            <a:r>
              <a:rPr lang="ru-RU" dirty="0">
                <a:latin typeface="+mj-lt"/>
                <a:cs typeface="+mn-cs"/>
              </a:rPr>
              <a:t>Концерна «Тракторные заводы» </a:t>
            </a:r>
            <a:endParaRPr lang="ru-RU" dirty="0">
              <a:latin typeface="Arial" charset="0"/>
              <a:cs typeface="+mn-cs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485" y="3480046"/>
            <a:ext cx="2833244" cy="1620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206950"/>
            <a:ext cx="3145155" cy="1869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03381" y="3437136"/>
            <a:ext cx="2928650" cy="16634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6413"/>
            <a:ext cx="2783430" cy="1887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289" y="37533"/>
            <a:ext cx="2862742" cy="191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IMG_8360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3" y="1962902"/>
            <a:ext cx="2641477" cy="151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3848" y="987574"/>
            <a:ext cx="3060063" cy="22943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2197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AF26222-FE62-42F4-82E1-0EE56716FCAC}"/>
              </a:ext>
            </a:extLst>
          </p:cNvPr>
          <p:cNvSpPr/>
          <p:nvPr/>
        </p:nvSpPr>
        <p:spPr>
          <a:xfrm>
            <a:off x="0" y="29838"/>
            <a:ext cx="3287395" cy="140848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32755">
              <a:lnSpc>
                <a:spcPct val="34000"/>
              </a:lnSpc>
              <a:spcBef>
                <a:spcPts val="556"/>
              </a:spcBef>
              <a:buClr>
                <a:srgbClr val="000000"/>
              </a:buClr>
              <a:buSzPct val="100000"/>
              <a:defRPr/>
            </a:pPr>
            <a:endParaRPr lang="ru-RU" sz="952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585B1FF-D48D-41B9-A82C-9ECDAC132695}"/>
              </a:ext>
            </a:extLst>
          </p:cNvPr>
          <p:cNvSpPr/>
          <p:nvPr/>
        </p:nvSpPr>
        <p:spPr>
          <a:xfrm>
            <a:off x="-17756" y="557067"/>
            <a:ext cx="325276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32755">
              <a:buClr>
                <a:srgbClr val="000000"/>
              </a:buClr>
              <a:buSzPct val="100000"/>
              <a:defRPr/>
            </a:pPr>
            <a:r>
              <a:rPr lang="ru-RU" sz="1100" dirty="0">
                <a:solidFill>
                  <a:schemeClr val="accent3">
                    <a:lumMod val="75000"/>
                  </a:schemeClr>
                </a:solidFill>
              </a:rPr>
              <a:t>Представители клуба «Четруша» участвуют в мероприятиях г. Чебоксары, ЧР, за ее пределами с целью популяризации рабочие профессии и предприятий Концерна, ее продукции.</a:t>
            </a:r>
            <a:endParaRPr lang="ru-RU" sz="1100" dirty="0">
              <a:solidFill>
                <a:schemeClr val="accent3">
                  <a:lumMod val="7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2F655F-E407-4A49-9504-DFEF8E6E14B4}"/>
              </a:ext>
            </a:extLst>
          </p:cNvPr>
          <p:cNvSpPr/>
          <p:nvPr/>
        </p:nvSpPr>
        <p:spPr>
          <a:xfrm>
            <a:off x="-17754" y="28141"/>
            <a:ext cx="3365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2755">
              <a:buClr>
                <a:srgbClr val="000000"/>
              </a:buClr>
              <a:buSzPct val="100000"/>
              <a:defRPr/>
            </a:pPr>
            <a:r>
              <a:rPr lang="ru-RU" sz="1200" dirty="0">
                <a:latin typeface="+mj-lt"/>
                <a:cs typeface="+mn-cs"/>
              </a:rPr>
              <a:t>Участие в городских, республиканских мероприятиях от Концерна «Тракторные заводы» </a:t>
            </a:r>
            <a:endParaRPr lang="ru-RU" sz="1200" dirty="0">
              <a:latin typeface="Arial" charset="0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BF70D5-220E-445D-AA8C-DB64A0CF6EF0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275860"/>
            <a:ext cx="3287395" cy="18676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D311FB2-BB8C-47AC-874D-19C82E782D6A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0182" y="1479144"/>
            <a:ext cx="2907030" cy="1764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FCE758A-FE5D-413E-A42D-C4C82250C0B1}"/>
              </a:ext>
            </a:extLst>
          </p:cNvPr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7864" y="3579862"/>
            <a:ext cx="3563620" cy="15408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5EBB21-6559-4C73-8235-1A0DAA4E2EC0}"/>
              </a:ext>
            </a:extLst>
          </p:cNvPr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95807" y="140247"/>
            <a:ext cx="3234690" cy="1505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Изображение выглядит как человек, мужчина, оранжевый, передний&#10;&#10;Автоматически созданное описание">
            <a:extLst>
              <a:ext uri="{FF2B5EF4-FFF2-40B4-BE49-F238E27FC236}">
                <a16:creationId xmlns:a16="http://schemas.microsoft.com/office/drawing/2014/main" id="{385E1EF9-2E4E-472F-8A31-DA61EA553A5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1470"/>
            <a:ext cx="2505441" cy="1879081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95807" y="1930550"/>
            <a:ext cx="3292417" cy="15406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11484" y="3429551"/>
            <a:ext cx="2182181" cy="16911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C:\Users\PT4419\Documents\1.Личные\2019-06-24_День Республ\IMG_20190626_003754_736.jpg"/>
          <p:cNvPicPr/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489"/>
          <a:stretch/>
        </p:blipFill>
        <p:spPr bwMode="auto">
          <a:xfrm>
            <a:off x="6696489" y="1930551"/>
            <a:ext cx="2288910" cy="15104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63520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AF26222-FE62-42F4-82E1-0EE56716FCAC}"/>
              </a:ext>
            </a:extLst>
          </p:cNvPr>
          <p:cNvSpPr/>
          <p:nvPr/>
        </p:nvSpPr>
        <p:spPr>
          <a:xfrm>
            <a:off x="110936" y="29838"/>
            <a:ext cx="6494050" cy="114269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32755">
              <a:lnSpc>
                <a:spcPct val="34000"/>
              </a:lnSpc>
              <a:spcBef>
                <a:spcPts val="556"/>
              </a:spcBef>
              <a:buClr>
                <a:srgbClr val="000000"/>
              </a:buClr>
              <a:buSzPct val="100000"/>
              <a:defRPr/>
            </a:pPr>
            <a:endParaRPr lang="ru-RU" sz="952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585B1FF-D48D-41B9-A82C-9ECDAC132695}"/>
              </a:ext>
            </a:extLst>
          </p:cNvPr>
          <p:cNvSpPr/>
          <p:nvPr/>
        </p:nvSpPr>
        <p:spPr>
          <a:xfrm>
            <a:off x="110936" y="526201"/>
            <a:ext cx="6391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32755">
              <a:buClr>
                <a:srgbClr val="000000"/>
              </a:buClr>
              <a:buSzPct val="100000"/>
              <a:defRPr/>
            </a:pPr>
            <a:r>
              <a:rPr lang="ru-RU" sz="1200" dirty="0">
                <a:solidFill>
                  <a:schemeClr val="accent3">
                    <a:lumMod val="75000"/>
                  </a:schemeClr>
                </a:solidFill>
              </a:rPr>
              <a:t>Представители клуба «Четруша» участвуют в мероприятиях Промтрактора, Музея истории трактора с целью популяризации рабочие профессии и предприятий тяжелого машиностроения</a:t>
            </a:r>
            <a:endParaRPr lang="ru-RU" sz="1200" dirty="0">
              <a:solidFill>
                <a:schemeClr val="accent3">
                  <a:lumMod val="75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2F655F-E407-4A49-9504-DFEF8E6E14B4}"/>
              </a:ext>
            </a:extLst>
          </p:cNvPr>
          <p:cNvSpPr/>
          <p:nvPr/>
        </p:nvSpPr>
        <p:spPr>
          <a:xfrm>
            <a:off x="1" y="29839"/>
            <a:ext cx="5868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32755">
              <a:buClr>
                <a:srgbClr val="000000"/>
              </a:buClr>
              <a:buSzPct val="100000"/>
              <a:defRPr/>
            </a:pPr>
            <a:r>
              <a:rPr lang="ru-RU" dirty="0">
                <a:latin typeface="+mj-lt"/>
                <a:cs typeface="+mn-cs"/>
              </a:rPr>
              <a:t>Участие в мероприятиях Промтрактора </a:t>
            </a:r>
          </a:p>
          <a:p>
            <a:pPr algn="ctr" defTabSz="332755">
              <a:buClr>
                <a:srgbClr val="000000"/>
              </a:buClr>
              <a:buSzPct val="100000"/>
              <a:defRPr/>
            </a:pPr>
            <a:r>
              <a:rPr lang="ru-RU" dirty="0">
                <a:latin typeface="+mj-lt"/>
                <a:cs typeface="+mn-cs"/>
              </a:rPr>
              <a:t>и Музея истории трактора</a:t>
            </a:r>
            <a:endParaRPr lang="ru-RU" dirty="0">
              <a:latin typeface="Arial" charset="0"/>
              <a:cs typeface="+mn-cs"/>
            </a:endParaRPr>
          </a:p>
        </p:txBody>
      </p:sp>
      <p:pic>
        <p:nvPicPr>
          <p:cNvPr id="3" name="Рисунок 2" descr="Изображение выглядит как человек, внутренний, в позе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9FDB6A06-7CB4-41E2-8799-080BEA8456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9070" y="1172532"/>
            <a:ext cx="2832829" cy="1983260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3334378"/>
            <a:ext cx="3416935" cy="16812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PT4419\Documents\1.Личные\2017-10-07, 11-24_Конкурс мастеров,професс._Маштехник\MNS_4981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64784" y="29838"/>
            <a:ext cx="2306953" cy="1381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900" y="3165703"/>
            <a:ext cx="2723165" cy="1849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151" y="1172532"/>
            <a:ext cx="3371785" cy="20110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02718" y="3506679"/>
            <a:ext cx="2569019" cy="1508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PT4419\Documents\1.Статьи (ДТА)\2018-11-08_Поздр. Шпака, съемка с НацТВ\MNS_3233.jpg"/>
          <p:cNvPicPr/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44208" y="1419622"/>
            <a:ext cx="2638355" cy="20355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7610691"/>
      </p:ext>
    </p:extLst>
  </p:cSld>
  <p:clrMapOvr>
    <a:masterClrMapping/>
  </p:clrMapOvr>
</p:sld>
</file>

<file path=ppt/theme/theme1.xml><?xml version="1.0" encoding="utf-8"?>
<a:theme xmlns:a="http://schemas.openxmlformats.org/drawingml/2006/main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1AFD1"/>
      </a:accent5>
      <a:accent6>
        <a:srgbClr val="F8E71C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1741</TotalTime>
  <Words>1392</Words>
  <Application>Microsoft Office PowerPoint</Application>
  <PresentationFormat>Экран (16:9)</PresentationFormat>
  <Paragraphs>248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Times New Roman</vt:lpstr>
      <vt:lpstr>Source Code Pro</vt:lpstr>
      <vt:lpstr>Oswald</vt:lpstr>
      <vt:lpstr>Calibri</vt:lpstr>
      <vt:lpstr>Georgia</vt:lpstr>
      <vt:lpstr>Modern Writer</vt:lpstr>
      <vt:lpstr> Мы создали инклюзивную команду  «Солнцепек», в которой объединились ребята  из студии «Солнышко» и клуба «Четруша» – они научат сердцем слушать.  3-я часть наших проектов: 1) Детский клуб юных «кулибиных» «Четруша» при Музее истории трактора, сотрудничество с Детским Технопароком «Кванториум» (направление – техническое творчество, популяризация Концерна Тракторные заводы, Музея истории трактора); 2) Патриотическое направление – помощь ветеранам войны и труда; ролики,  посвященные Великой Победе.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Реабилитационная комната для паллиативного отделения Городской детской больницы №3</dc:title>
  <dc:creator>Квасникова Людмила Валерьевна</dc:creator>
  <cp:lastModifiedBy>Михаил Квасников</cp:lastModifiedBy>
  <cp:revision>338</cp:revision>
  <cp:lastPrinted>2019-12-23T20:02:09Z</cp:lastPrinted>
  <dcterms:modified xsi:type="dcterms:W3CDTF">2020-04-29T19:04:01Z</dcterms:modified>
</cp:coreProperties>
</file>