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5" r:id="rId9"/>
    <p:sldId id="296" r:id="rId10"/>
    <p:sldId id="263" r:id="rId11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67358" y="1236977"/>
            <a:ext cx="9153525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>
              <a:defRPr sz="9200" b="0" i="0">
                <a:solidFill>
                  <a:srgbClr val="E7E9EB"/>
                </a:solidFill>
                <a:latin typeface="Verdana" panose="020B0604030504040204"/>
                <a:ea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>
              <a:defRPr sz="3100" b="0" i="0">
                <a:solidFill>
                  <a:schemeClr val="bg1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12/10/2024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Group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9200" b="0" i="0">
                <a:solidFill>
                  <a:srgbClr val="E7E9EB"/>
                </a:solidFill>
                <a:latin typeface="Verdana" panose="020B0604030504040204"/>
                <a:ea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914400" y="2366010"/>
            <a:ext cx="7955280" cy="67894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3"/>
          </p:nvPr>
        </p:nvSpPr>
        <p:spPr>
          <a:xfrm>
            <a:off x="9418320" y="2366010"/>
            <a:ext cx="7955280" cy="67894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12/10/2024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9200" b="0" i="0">
                <a:solidFill>
                  <a:srgbClr val="E7E9EB"/>
                </a:solidFill>
                <a:latin typeface="Verdana" panose="020B0604030504040204"/>
                <a:ea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3100" b="0" i="0">
                <a:solidFill>
                  <a:schemeClr val="bg1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12/10/2024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Group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9200" b="0" i="0">
                <a:solidFill>
                  <a:srgbClr val="E7E9EB"/>
                </a:solidFill>
                <a:latin typeface="Verdana" panose="020B0604030504040204"/>
                <a:ea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12/10/2024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724857" y="2415958"/>
            <a:ext cx="9534525" cy="4072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1366173" y="3874199"/>
            <a:ext cx="10048240" cy="4244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ftr" idx="3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dt" idx="2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12/10/2024</a:t>
            </a:r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13167361" y="9566910"/>
            <a:ext cx="420623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xStyles>
    <p:titleStyle>
      <a:defPPr/>
      <a:lvl1pPr lvl="0">
        <a:defRPr sz="9200" b="0" i="0">
          <a:solidFill>
            <a:srgbClr val="E7E9EB"/>
          </a:solidFill>
          <a:latin typeface="Verdana" panose="020B0604030504040204"/>
          <a:ea typeface="Verdana" panose="020B0604030504040204"/>
          <a:cs typeface="Verdana" panose="020B0604030504040204"/>
        </a:defRPr>
      </a:lvl1pPr>
    </p:titleStyle>
    <p:bodyStyle>
      <a:defPPr/>
      <a:lvl1pPr marL="0" lvl="0" indent="0">
        <a:defRPr sz="3100" b="0" i="0">
          <a:solidFill>
            <a:schemeClr val="bg1"/>
          </a:solidFill>
          <a:latin typeface="Calibri" panose="020F0502020204030204"/>
          <a:ea typeface="Calibri" panose="020F0502020204030204"/>
          <a:cs typeface="Calibri" panose="020F0502020204030204"/>
        </a:defRPr>
      </a:lvl1pPr>
      <a:lvl2pPr marL="457200" lvl="1" indent="0">
        <a:defRPr>
          <a:latin typeface="+mn-lt"/>
          <a:ea typeface="+mn-ea"/>
          <a:cs typeface="+mn-cs"/>
        </a:defRPr>
      </a:lvl2pPr>
      <a:lvl3pPr marL="914400" lvl="2" indent="0">
        <a:defRPr>
          <a:latin typeface="+mn-lt"/>
          <a:ea typeface="+mn-ea"/>
          <a:cs typeface="+mn-cs"/>
        </a:defRPr>
      </a:lvl3pPr>
      <a:lvl4pPr marL="1371600" lvl="3" indent="0">
        <a:defRPr>
          <a:latin typeface="+mn-lt"/>
          <a:ea typeface="+mn-ea"/>
          <a:cs typeface="+mn-cs"/>
        </a:defRPr>
      </a:lvl4pPr>
      <a:lvl5pPr marL="1828800" lvl="4" indent="0">
        <a:defRPr>
          <a:latin typeface="+mn-lt"/>
          <a:ea typeface="+mn-ea"/>
          <a:cs typeface="+mn-cs"/>
        </a:defRPr>
      </a:lvl5pPr>
      <a:lvl6pPr marL="2286000" lvl="5" indent="0">
        <a:defRPr>
          <a:latin typeface="+mn-lt"/>
          <a:ea typeface="+mn-ea"/>
          <a:cs typeface="+mn-cs"/>
        </a:defRPr>
      </a:lvl6pPr>
      <a:lvl7pPr marL="2743200" lvl="6" indent="0">
        <a:defRPr>
          <a:latin typeface="+mn-lt"/>
          <a:ea typeface="+mn-ea"/>
          <a:cs typeface="+mn-cs"/>
        </a:defRPr>
      </a:lvl7pPr>
      <a:lvl8pPr marL="3200400" lvl="7" indent="0">
        <a:defRPr>
          <a:latin typeface="+mn-lt"/>
          <a:ea typeface="+mn-ea"/>
          <a:cs typeface="+mn-cs"/>
        </a:defRPr>
      </a:lvl8pPr>
      <a:lvl9pPr marL="3657600" lvl="8" indent="0">
        <a:defRPr>
          <a:latin typeface="+mn-lt"/>
          <a:ea typeface="+mn-ea"/>
          <a:cs typeface="+mn-cs"/>
        </a:defRPr>
      </a:lvl9pPr>
    </p:bodyStyle>
    <p:otherStyle>
      <a:defPPr/>
      <a:lvl1pPr marL="0" lvl="0" indent="0">
        <a:defRPr>
          <a:latin typeface="+mn-lt"/>
          <a:ea typeface="+mn-ea"/>
          <a:cs typeface="+mn-cs"/>
        </a:defRPr>
      </a:lvl1pPr>
      <a:lvl2pPr marL="457200" lvl="1" indent="0">
        <a:defRPr>
          <a:latin typeface="+mn-lt"/>
          <a:ea typeface="+mn-ea"/>
          <a:cs typeface="+mn-cs"/>
        </a:defRPr>
      </a:lvl2pPr>
      <a:lvl3pPr marL="914400" lvl="2" indent="0">
        <a:defRPr>
          <a:latin typeface="+mn-lt"/>
          <a:ea typeface="+mn-ea"/>
          <a:cs typeface="+mn-cs"/>
        </a:defRPr>
      </a:lvl3pPr>
      <a:lvl4pPr marL="1371600" lvl="3" indent="0">
        <a:defRPr>
          <a:latin typeface="+mn-lt"/>
          <a:ea typeface="+mn-ea"/>
          <a:cs typeface="+mn-cs"/>
        </a:defRPr>
      </a:lvl4pPr>
      <a:lvl5pPr marL="1828800" lvl="4" indent="0">
        <a:defRPr>
          <a:latin typeface="+mn-lt"/>
          <a:ea typeface="+mn-ea"/>
          <a:cs typeface="+mn-cs"/>
        </a:defRPr>
      </a:lvl5pPr>
      <a:lvl6pPr marL="2286000" lvl="5" indent="0">
        <a:defRPr>
          <a:latin typeface="+mn-lt"/>
          <a:ea typeface="+mn-ea"/>
          <a:cs typeface="+mn-cs"/>
        </a:defRPr>
      </a:lvl6pPr>
      <a:lvl7pPr marL="2743200" lvl="6" indent="0">
        <a:defRPr>
          <a:latin typeface="+mn-lt"/>
          <a:ea typeface="+mn-ea"/>
          <a:cs typeface="+mn-cs"/>
        </a:defRPr>
      </a:lvl7pPr>
      <a:lvl8pPr marL="3200400" lvl="7" indent="0">
        <a:defRPr>
          <a:latin typeface="+mn-lt"/>
          <a:ea typeface="+mn-ea"/>
          <a:cs typeface="+mn-cs"/>
        </a:defRPr>
      </a:lvl8pPr>
      <a:lvl9pPr marL="3657600" lvl="8" indent="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&#1086;&#1092;&#1080;&#1094;&#1077;&#1088;&#1089;&#1082;&#1072;&#1103;&#1095;&#1077;&#1089;&#1090;&#1100;.&#1088;&#1092;/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hfund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hape 37"/>
          <p:cNvGrpSpPr/>
          <p:nvPr/>
        </p:nvGrpSpPr>
        <p:grpSpPr>
          <a:xfrm>
            <a:off x="26035" y="0"/>
            <a:ext cx="18287134" cy="10286999"/>
            <a:chOff x="0" y="0"/>
            <a:chExt cx="18287134" cy="10286999"/>
          </a:xfrm>
        </p:grpSpPr>
        <p:pic>
          <p:nvPicPr>
            <p:cNvPr id="39" name="Picture 3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8287134" cy="10286999"/>
            </a:xfrm>
            <a:prstGeom prst="rect">
              <a:avLst/>
            </a:prstGeom>
          </p:spPr>
        </p:pic>
        <p:pic>
          <p:nvPicPr>
            <p:cNvPr id="41" name="Picture 4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305622" y="1292609"/>
              <a:ext cx="7800975" cy="7800974"/>
            </a:xfrm>
            <a:prstGeom prst="rect">
              <a:avLst/>
            </a:prstGeom>
          </p:spPr>
        </p:pic>
      </p:grp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62000" y="2082115"/>
            <a:ext cx="9534525" cy="3110980"/>
          </a:xfrm>
          <a:prstGeom prst="rect">
            <a:avLst/>
          </a:prstGeom>
        </p:spPr>
        <p:txBody>
          <a:bodyPr vert="horz" wrap="square" lIns="0" tIns="136525" rIns="0" bIns="0">
            <a:spAutoFit/>
          </a:bodyPr>
          <a:lstStyle>
            <a:defPPr/>
            <a:lvl1pPr lvl="0"/>
          </a:lstStyle>
          <a:p>
            <a:pPr marL="12700" marR="5080" indent="0" algn="ctr">
              <a:lnSpc>
                <a:spcPct val="92000"/>
              </a:lnSpc>
              <a:spcBef>
                <a:spcPts val="1075"/>
              </a:spcBef>
            </a:pPr>
            <a:r>
              <a:rPr sz="7000" b="1">
                <a:latin typeface="Arial" panose="020B0604020202020204"/>
                <a:ea typeface="Arial" panose="020B0604020202020204"/>
                <a:cs typeface="Arial" panose="020B0604020202020204"/>
              </a:rPr>
              <a:t>Благотворительный фонд </a:t>
            </a:r>
            <a:br>
              <a:rPr sz="7000" b="1">
                <a:latin typeface="Arial" panose="020B0604020202020204"/>
                <a:ea typeface="Arial" panose="020B0604020202020204"/>
                <a:cs typeface="Arial" panose="020B0604020202020204"/>
              </a:rPr>
            </a:br>
            <a:r>
              <a:rPr sz="7000" b="1">
                <a:latin typeface="Arial" panose="020B0604020202020204"/>
                <a:ea typeface="Arial" panose="020B0604020202020204"/>
                <a:cs typeface="Arial" panose="020B0604020202020204"/>
              </a:rPr>
              <a:t>«Офицерская честь»</a:t>
            </a:r>
          </a:p>
        </p:txBody>
      </p:sp>
      <p:pic>
        <p:nvPicPr>
          <p:cNvPr id="44" name="Picture 44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6496049"/>
            <a:ext cx="2781300" cy="2781299"/>
          </a:xfrm>
          <a:prstGeom prst="rect">
            <a:avLst/>
          </a:prstGeom>
        </p:spPr>
      </p:pic>
      <p:pic>
        <p:nvPicPr>
          <p:cNvPr id="46" name="Picture 46"/>
          <p:cNvPicPr/>
          <p:nvPr/>
        </p:nvPicPr>
        <p:blipFill>
          <a:blip r:embed="rId5"/>
          <a:stretch>
            <a:fillRect/>
          </a:stretch>
        </p:blipFill>
        <p:spPr>
          <a:xfrm>
            <a:off x="7331722" y="6476999"/>
            <a:ext cx="2819400" cy="28193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Shape 102"/>
          <p:cNvGrpSpPr/>
          <p:nvPr/>
        </p:nvGrpSpPr>
        <p:grpSpPr>
          <a:xfrm>
            <a:off x="0" y="0"/>
            <a:ext cx="18287364" cy="10287000"/>
            <a:chOff x="0" y="0"/>
            <a:chExt cx="18287364" cy="10287000"/>
          </a:xfrm>
        </p:grpSpPr>
        <p:pic>
          <p:nvPicPr>
            <p:cNvPr id="104" name="Picture 10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8287134" cy="10286999"/>
            </a:xfrm>
            <a:prstGeom prst="rect">
              <a:avLst/>
            </a:prstGeom>
          </p:spPr>
        </p:pic>
        <p:pic>
          <p:nvPicPr>
            <p:cNvPr id="106" name="Picture 10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125087" y="798212"/>
              <a:ext cx="7800974" cy="7800974"/>
            </a:xfrm>
            <a:prstGeom prst="rect">
              <a:avLst/>
            </a:prstGeom>
          </p:spPr>
        </p:pic>
      </p:grp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039455" y="2959296"/>
            <a:ext cx="6851002" cy="1511183"/>
          </a:xfrm>
          <a:prstGeom prst="rect">
            <a:avLst/>
          </a:prstGeom>
        </p:spPr>
        <p:txBody>
          <a:bodyPr vert="horz" wrap="square" lIns="0" tIns="136525" rIns="0" bIns="0">
            <a:spAutoFit/>
          </a:bodyPr>
          <a:lstStyle>
            <a:defPPr/>
            <a:lvl1pPr lvl="0"/>
          </a:lstStyle>
          <a:p>
            <a:pPr marL="12700" marR="5080" indent="0">
              <a:lnSpc>
                <a:spcPct val="92000"/>
              </a:lnSpc>
              <a:spcBef>
                <a:spcPts val="1075"/>
              </a:spcBef>
            </a:pPr>
            <a:r>
              <a:rPr sz="9700" b="1">
                <a:latin typeface="Arial" panose="020B0604020202020204"/>
                <a:ea typeface="Arial" panose="020B0604020202020204"/>
                <a:cs typeface="Arial" panose="020B0604020202020204"/>
              </a:rPr>
              <a:t>СПАСИБО!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1066800" y="5268691"/>
            <a:ext cx="9601200" cy="1323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sz="4000" b="1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Не стесняйтесь обращаться к нам, если у вас есть какие-либо вопросы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-1"/>
            <a:ext cx="18288000" cy="227584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8288000"/>
              <a:gd name="ODFBottom" fmla="val 2275840"/>
              <a:gd name="ODFWidth" fmla="val 18288000"/>
              <a:gd name="ODFHeight" fmla="val 2275840"/>
            </a:gdLst>
            <a:ahLst/>
            <a:cxnLst/>
            <a:rect l="OXMLTextRectL" t="OXMLTextRectT" r="OXMLTextRectR" b="OXMLTextRectB"/>
            <a:pathLst>
              <a:path w="18288000" h="2275840">
                <a:moveTo>
                  <a:pt x="18287998" y="2275672"/>
                </a:moveTo>
                <a:lnTo>
                  <a:pt x="153503" y="2275672"/>
                </a:lnTo>
                <a:lnTo>
                  <a:pt x="105161" y="2272670"/>
                </a:lnTo>
                <a:lnTo>
                  <a:pt x="58611" y="2263904"/>
                </a:lnTo>
                <a:lnTo>
                  <a:pt x="14216" y="2249735"/>
                </a:lnTo>
                <a:lnTo>
                  <a:pt x="0" y="224321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275672"/>
                </a:lnTo>
                <a:close/>
              </a:path>
            </a:pathLst>
          </a:custGeom>
          <a:solidFill>
            <a:srgbClr val="296733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1895" y="704053"/>
            <a:ext cx="13959705" cy="136704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>
            <a:defPPr/>
            <a:lvl1pPr lvl="0"/>
          </a:lstStyle>
          <a:p>
            <a:pPr marL="12700" indent="0" algn="ctr">
              <a:lnSpc>
                <a:spcPct val="100000"/>
              </a:lnSpc>
              <a:spcBef>
                <a:spcPts val="100"/>
              </a:spcBef>
            </a:pPr>
            <a:r>
              <a:rPr sz="4400" b="1">
                <a:latin typeface="Arial" panose="020B0604020202020204"/>
                <a:ea typeface="Arial" panose="020B0604020202020204"/>
                <a:cs typeface="Arial" panose="020B0604020202020204"/>
              </a:rPr>
              <a:t>Благотворительный Фонд «Офицерская честь» основан 12 июля 2022 года</a:t>
            </a:r>
          </a:p>
        </p:txBody>
      </p:sp>
      <p:pic>
        <p:nvPicPr>
          <p:cNvPr id="51" name="Picture 5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6474" cy="2276474"/>
          </a:xfrm>
          <a:prstGeom prst="rect">
            <a:avLst/>
          </a:prstGeom>
        </p:spPr>
      </p:pic>
      <p:sp>
        <p:nvSpPr>
          <p:cNvPr id="52" name="Shape 52"/>
          <p:cNvSpPr txBox="1"/>
          <p:nvPr/>
        </p:nvSpPr>
        <p:spPr>
          <a:xfrm>
            <a:off x="1143000" y="2705100"/>
            <a:ext cx="9677400" cy="73845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lvl="0"/>
          </a:lstStyle>
          <a:p>
            <a:pPr marL="457200" indent="-457200" algn="l">
              <a:lnSpc>
                <a:spcPct val="107000"/>
              </a:lnSpc>
              <a:spcAft>
                <a:spcPts val="800"/>
              </a:spcAft>
              <a:buFont typeface="Arial" panose="020B0604020202020204"/>
              <a:buChar char="•"/>
            </a:pP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Фонд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внесен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в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Реестр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социально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ориентированных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некоммерческих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организаций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(СОНКО)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Минэкономразвития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РФ,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сформированный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в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соответствии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с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Постановлением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Правительства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ru-RU"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     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от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30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июля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2021 г. № 1290.</a:t>
            </a:r>
          </a:p>
          <a:p>
            <a:pPr marL="457200" indent="-457200" algn="l">
              <a:lnSpc>
                <a:spcPct val="107000"/>
              </a:lnSpc>
              <a:spcAft>
                <a:spcPts val="800"/>
              </a:spcAft>
              <a:buFont typeface="Arial" panose="020B0604020202020204"/>
              <a:buChar char="•"/>
            </a:pP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Фонд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включен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в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Реестр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благотворительных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организаций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Москвы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и в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Реестр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некоммерческих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организаций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ru-RU" sz="2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57200" indent="-457200" algn="l">
              <a:lnSpc>
                <a:spcPct val="107000"/>
              </a:lnSpc>
              <a:spcAft>
                <a:spcPts val="800"/>
              </a:spcAft>
              <a:buFont typeface="Arial" panose="020B0604020202020204"/>
              <a:buChar char="•"/>
            </a:pP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Фонд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входит</a:t>
            </a:r>
            <a:r>
              <a:rPr lang="ru-RU"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в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ТОП-200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проекта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«НКО,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которым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стоит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помогать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»</a:t>
            </a:r>
            <a:r>
              <a:rPr lang="ru-RU"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и ТОП-1000 участников Премии </a:t>
            </a:r>
            <a:r>
              <a:rPr lang="en-US"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#</a:t>
            </a:r>
            <a:r>
              <a:rPr lang="ru-RU"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МЫВМЕСТЕ.</a:t>
            </a:r>
            <a:endParaRPr sz="2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57200" indent="-457200" algn="l">
              <a:lnSpc>
                <a:spcPct val="107000"/>
              </a:lnSpc>
              <a:spcAft>
                <a:spcPts val="800"/>
              </a:spcAft>
              <a:buFont typeface="Arial" panose="020B0604020202020204"/>
              <a:buChar char="•"/>
            </a:pP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Фонд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оказывает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помощь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участникам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СВО,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их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семьям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всем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людям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пострадавшим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от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врагов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Отечества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. </a:t>
            </a:r>
          </a:p>
          <a:p>
            <a:pPr marL="457200" indent="-457200" algn="l">
              <a:lnSpc>
                <a:spcPct val="107000"/>
              </a:lnSpc>
              <a:spcAft>
                <a:spcPts val="800"/>
              </a:spcAft>
              <a:buFont typeface="Arial" panose="020B0604020202020204"/>
              <a:buChar char="•"/>
            </a:pP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За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счет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собственных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и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привлеченных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средств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Фонд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реализует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1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пять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проектов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</a:p>
        </p:txBody>
      </p:sp>
      <p:pic>
        <p:nvPicPr>
          <p:cNvPr id="54" name="Picture 54"/>
          <p:cNvPicPr/>
          <p:nvPr/>
        </p:nvPicPr>
        <p:blipFill>
          <a:blip r:embed="rId3"/>
          <a:stretch>
            <a:fillRect/>
          </a:stretch>
        </p:blipFill>
        <p:spPr>
          <a:xfrm>
            <a:off x="11049000" y="2705100"/>
            <a:ext cx="6096000" cy="68778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-1"/>
            <a:ext cx="18288000" cy="227584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8288000"/>
              <a:gd name="ODFBottom" fmla="val 2275840"/>
              <a:gd name="ODFWidth" fmla="val 18288000"/>
              <a:gd name="ODFHeight" fmla="val 2275840"/>
            </a:gdLst>
            <a:ahLst/>
            <a:cxnLst/>
            <a:rect l="OXMLTextRectL" t="OXMLTextRectT" r="OXMLTextRectR" b="OXMLTextRectB"/>
            <a:pathLst>
              <a:path w="18288000" h="2275840">
                <a:moveTo>
                  <a:pt x="18287998" y="2275672"/>
                </a:moveTo>
                <a:lnTo>
                  <a:pt x="153503" y="2275672"/>
                </a:lnTo>
                <a:lnTo>
                  <a:pt x="105161" y="2272670"/>
                </a:lnTo>
                <a:lnTo>
                  <a:pt x="58611" y="2263904"/>
                </a:lnTo>
                <a:lnTo>
                  <a:pt x="14216" y="2249735"/>
                </a:lnTo>
                <a:lnTo>
                  <a:pt x="0" y="224321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275672"/>
                </a:lnTo>
                <a:close/>
              </a:path>
            </a:pathLst>
          </a:custGeom>
          <a:solidFill>
            <a:srgbClr val="296733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2651895" y="704053"/>
            <a:ext cx="13959705" cy="142532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>
            <a:defPPr/>
            <a:lvl1pPr lvl="0"/>
          </a:lstStyle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4400" b="1">
                <a:latin typeface="Arial" panose="020B0604020202020204"/>
                <a:ea typeface="Arial" panose="020B0604020202020204"/>
                <a:cs typeface="Arial" panose="020B0604020202020204"/>
              </a:rPr>
              <a:t>Проект «Мы Вместе!» - оказание системной благотворительной и  гуманитарной помощи</a:t>
            </a:r>
            <a:endParaRPr sz="540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9" name="Picture 5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6474" cy="2276474"/>
          </a:xfrm>
          <a:prstGeom prst="rect">
            <a:avLst/>
          </a:prstGeom>
        </p:spPr>
      </p:pic>
      <p:sp>
        <p:nvSpPr>
          <p:cNvPr id="60" name="Shape 60"/>
          <p:cNvSpPr txBox="1"/>
          <p:nvPr/>
        </p:nvSpPr>
        <p:spPr>
          <a:xfrm>
            <a:off x="4724400" y="2705101"/>
            <a:ext cx="6705600" cy="70768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lvl="0"/>
          </a:lstStyle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/>
              <a:buChar char="•"/>
            </a:pPr>
            <a:r>
              <a:rPr sz="2800">
                <a:latin typeface="Arial" panose="020B0604020202020204"/>
                <a:ea typeface="Arial" panose="020B0604020202020204"/>
                <a:cs typeface="Arial" panose="020B0604020202020204"/>
              </a:rPr>
              <a:t>Фонд на постоянной основе закупает и доставляет в прифронтовую зону гуманитарную и благотворительную помощь: одежду, продукты питания, товары медицинского назначения, строительные инструменты, бытовые и промышленные товары, предметы первой необходимости.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/>
              <a:buChar char="•"/>
            </a:pPr>
            <a:r>
              <a:rPr sz="2800">
                <a:latin typeface="Arial" panose="020B0604020202020204"/>
                <a:ea typeface="Arial" panose="020B0604020202020204"/>
                <a:cs typeface="Arial" panose="020B0604020202020204"/>
              </a:rPr>
              <a:t>В рамках проекта проводятся благотворительные акции и мероприятия для семей участников СВО, для жителей новых субъектов России и приграничных регионов, в том числе для детей.</a:t>
            </a:r>
          </a:p>
        </p:txBody>
      </p:sp>
      <p:pic>
        <p:nvPicPr>
          <p:cNvPr id="62" name="Picture 62"/>
          <p:cNvPicPr/>
          <p:nvPr/>
        </p:nvPicPr>
        <p:blipFill>
          <a:blip r:embed="rId3"/>
          <a:stretch>
            <a:fillRect/>
          </a:stretch>
        </p:blipFill>
        <p:spPr>
          <a:xfrm>
            <a:off x="1128713" y="2700338"/>
            <a:ext cx="3401723" cy="7076809"/>
          </a:xfrm>
          <a:prstGeom prst="rect">
            <a:avLst/>
          </a:prstGeom>
        </p:spPr>
      </p:pic>
      <p:pic>
        <p:nvPicPr>
          <p:cNvPr id="64" name="Picture 64"/>
          <p:cNvPicPr/>
          <p:nvPr/>
        </p:nvPicPr>
        <p:blipFill>
          <a:blip r:embed="rId4"/>
          <a:stretch>
            <a:fillRect/>
          </a:stretch>
        </p:blipFill>
        <p:spPr>
          <a:xfrm>
            <a:off x="11623964" y="2705101"/>
            <a:ext cx="5535323" cy="70246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-1"/>
            <a:ext cx="18288000" cy="227584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8288000"/>
              <a:gd name="ODFBottom" fmla="val 2275840"/>
              <a:gd name="ODFWidth" fmla="val 18288000"/>
              <a:gd name="ODFHeight" fmla="val 2275840"/>
            </a:gdLst>
            <a:ahLst/>
            <a:cxnLst/>
            <a:rect l="OXMLTextRectL" t="OXMLTextRectT" r="OXMLTextRectR" b="OXMLTextRectB"/>
            <a:pathLst>
              <a:path w="18288000" h="2275840">
                <a:moveTo>
                  <a:pt x="18287998" y="2275672"/>
                </a:moveTo>
                <a:lnTo>
                  <a:pt x="153503" y="2275672"/>
                </a:lnTo>
                <a:lnTo>
                  <a:pt x="105161" y="2272670"/>
                </a:lnTo>
                <a:lnTo>
                  <a:pt x="58611" y="2263904"/>
                </a:lnTo>
                <a:lnTo>
                  <a:pt x="14216" y="2249735"/>
                </a:lnTo>
                <a:lnTo>
                  <a:pt x="0" y="224321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275672"/>
                </a:lnTo>
                <a:close/>
              </a:path>
            </a:pathLst>
          </a:custGeom>
          <a:solidFill>
            <a:srgbClr val="296733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2651895" y="-636"/>
            <a:ext cx="13959705" cy="213366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>
            <a:defPPr/>
            <a:lvl1pPr lvl="0"/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4400" b="1">
                <a:latin typeface="Arial" panose="020B0604020202020204"/>
                <a:ea typeface="Arial" panose="020B0604020202020204"/>
                <a:cs typeface="Arial" panose="020B0604020202020204"/>
              </a:rPr>
              <a:t>Проект «Реабилитация» - помощь в восстановлении здоровья участникам СВО  после военной травмы</a:t>
            </a:r>
          </a:p>
        </p:txBody>
      </p:sp>
      <p:pic>
        <p:nvPicPr>
          <p:cNvPr id="69" name="Pictur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6474" cy="2276474"/>
          </a:xfrm>
          <a:prstGeom prst="rect">
            <a:avLst/>
          </a:prstGeom>
        </p:spPr>
      </p:pic>
      <p:sp>
        <p:nvSpPr>
          <p:cNvPr id="70" name="Shape 70"/>
          <p:cNvSpPr txBox="1"/>
          <p:nvPr/>
        </p:nvSpPr>
        <p:spPr>
          <a:xfrm>
            <a:off x="7010400" y="2869635"/>
            <a:ext cx="10139362" cy="67183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lvl="0"/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С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каждым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днем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в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силу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объективных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причин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количество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ru-RU"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участников СВО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нуждающихся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в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реабилитации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в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медицинских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учреждениях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растет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.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Не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всегда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получается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оперативно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получить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помощь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в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рамках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государственной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реабилитационной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программы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.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Но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порой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время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не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позволяет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ждать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...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/>
              <a:buChar char="•"/>
            </a:pP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Реабилитационная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помощь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оказывается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бесплатно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.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Продолжительность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курса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-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от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14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до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21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дня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.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Используются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новейшие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и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эффективные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методы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лечения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по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индивидуальным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программам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учреждений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, с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которыми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у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Фонда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выстроены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партнёрские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отношения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/>
              <a:buChar char="•"/>
            </a:pP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С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начала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реализации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проекта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в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январе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2024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года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более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100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участников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СВО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прошли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курсы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реабилитации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в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ведущих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специализированных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учреждениях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страны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</a:p>
        </p:txBody>
      </p:sp>
      <p:pic>
        <p:nvPicPr>
          <p:cNvPr id="72" name="Picture 72"/>
          <p:cNvPicPr/>
          <p:nvPr/>
        </p:nvPicPr>
        <p:blipFill>
          <a:blip r:embed="rId3"/>
          <a:stretch>
            <a:fillRect/>
          </a:stretch>
        </p:blipFill>
        <p:spPr>
          <a:xfrm>
            <a:off x="1138237" y="2869635"/>
            <a:ext cx="5572126" cy="66141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-1"/>
            <a:ext cx="18288000" cy="227584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8288000"/>
              <a:gd name="ODFBottom" fmla="val 2275840"/>
              <a:gd name="ODFWidth" fmla="val 18288000"/>
              <a:gd name="ODFHeight" fmla="val 2275840"/>
            </a:gdLst>
            <a:ahLst/>
            <a:cxnLst/>
            <a:rect l="OXMLTextRectL" t="OXMLTextRectT" r="OXMLTextRectR" b="OXMLTextRectB"/>
            <a:pathLst>
              <a:path w="18288000" h="2275840">
                <a:moveTo>
                  <a:pt x="18287998" y="2275672"/>
                </a:moveTo>
                <a:lnTo>
                  <a:pt x="153503" y="2275672"/>
                </a:lnTo>
                <a:lnTo>
                  <a:pt x="105161" y="2272670"/>
                </a:lnTo>
                <a:lnTo>
                  <a:pt x="58611" y="2263904"/>
                </a:lnTo>
                <a:lnTo>
                  <a:pt x="14216" y="2249735"/>
                </a:lnTo>
                <a:lnTo>
                  <a:pt x="0" y="224321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275672"/>
                </a:lnTo>
                <a:close/>
              </a:path>
            </a:pathLst>
          </a:custGeom>
          <a:solidFill>
            <a:srgbClr val="296733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651895" y="-636"/>
            <a:ext cx="13959705" cy="213366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>
            <a:defPPr/>
            <a:lvl1pPr lvl="0"/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4400" b="1">
                <a:latin typeface="Arial" panose="020B0604020202020204"/>
                <a:ea typeface="Arial" panose="020B0604020202020204"/>
                <a:cs typeface="Arial" panose="020B0604020202020204"/>
              </a:rPr>
              <a:t>Проект «Психологическая помощь» - поддержка участников СВО, членов их семей, всех пострадавших от врагов Отечества</a:t>
            </a:r>
          </a:p>
        </p:txBody>
      </p:sp>
      <p:pic>
        <p:nvPicPr>
          <p:cNvPr id="77" name="Picture 7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6474" cy="2276474"/>
          </a:xfrm>
          <a:prstGeom prst="rect">
            <a:avLst/>
          </a:prstGeom>
        </p:spPr>
      </p:pic>
      <p:sp>
        <p:nvSpPr>
          <p:cNvPr id="78" name="Shape 78"/>
          <p:cNvSpPr txBox="1"/>
          <p:nvPr/>
        </p:nvSpPr>
        <p:spPr>
          <a:xfrm>
            <a:off x="6096002" y="2869635"/>
            <a:ext cx="11053764" cy="597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lvl="0"/>
          </a:lstStyle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/>
              <a:buChar char="•"/>
            </a:pP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Фонд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открыл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Центры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психологической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помощи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и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консультаций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по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реабилитации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ветеранов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боевых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действий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в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Москве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Самаре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Краснодаре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и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Белгороде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.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Планируется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открытие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Центров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 в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Санкт-Петербурге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и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Подмосковье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/>
              <a:buChar char="•"/>
            </a:pP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Психологи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на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безвозмездной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основе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оказывают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помощь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участникам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СВО,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членам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их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семей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включая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детей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, а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также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всем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людям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пострадавшим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от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врагов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Отечества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.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Помощь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оказывается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в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разных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форматах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индивидуальной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семейной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групповой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выездной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работы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.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Также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доступен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онлайн-формат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/>
              <a:buChar char="•"/>
            </a:pP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Фонд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организовал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работу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Горячей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линии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психологической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помощи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.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Конфиденциально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. </a:t>
            </a:r>
            <a:r>
              <a:rPr sz="2800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Безвозмездно</a:t>
            </a:r>
            <a:r>
              <a:rPr sz="2800" dirty="0"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3200" b="1" dirty="0">
                <a:latin typeface="Arial" panose="020B0604020202020204"/>
                <a:ea typeface="Arial" panose="020B0604020202020204"/>
                <a:cs typeface="Arial" panose="020B0604020202020204"/>
              </a:rPr>
              <a:t>8 (800) 700- 60-53 </a:t>
            </a:r>
            <a:r>
              <a:rPr sz="3200" b="1" dirty="0">
                <a:latin typeface="Calibri" panose="020F0502020204030204"/>
                <a:ea typeface="Calibri" panose="020F0502020204030204"/>
                <a:cs typeface="Calibri" panose="020F0502020204030204"/>
              </a:rPr>
              <a:t>(</a:t>
            </a:r>
            <a:r>
              <a:rPr lang="ru-RU" sz="3200" b="1" dirty="0">
                <a:latin typeface="Calibri" panose="020F0502020204030204"/>
                <a:ea typeface="Calibri" panose="020F0502020204030204"/>
                <a:cs typeface="Calibri" panose="020F0502020204030204"/>
              </a:rPr>
              <a:t>ежедневно </a:t>
            </a:r>
            <a:r>
              <a:rPr sz="3200" b="1" dirty="0">
                <a:latin typeface="Calibri" panose="020F0502020204030204"/>
                <a:ea typeface="Calibri" panose="020F0502020204030204"/>
                <a:cs typeface="Calibri" panose="020F0502020204030204"/>
              </a:rPr>
              <a:t>с 10 </a:t>
            </a:r>
            <a:r>
              <a:rPr sz="3200" b="1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до</a:t>
            </a:r>
            <a:r>
              <a:rPr sz="3200" b="1" dirty="0">
                <a:latin typeface="Calibri" panose="020F0502020204030204"/>
                <a:ea typeface="Calibri" panose="020F0502020204030204"/>
                <a:cs typeface="Calibri" panose="020F0502020204030204"/>
              </a:rPr>
              <a:t> 21 </a:t>
            </a:r>
            <a:r>
              <a:rPr sz="3200" b="1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мск</a:t>
            </a:r>
            <a:r>
              <a:rPr sz="3200" b="1" dirty="0">
                <a:latin typeface="Calibri" panose="020F0502020204030204"/>
                <a:ea typeface="Calibri" panose="020F0502020204030204"/>
                <a:cs typeface="Calibri" panose="020F0502020204030204"/>
              </a:rPr>
              <a:t>)</a:t>
            </a:r>
            <a:endParaRPr sz="3200" b="1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0" name="Picture 80"/>
          <p:cNvPicPr/>
          <p:nvPr/>
        </p:nvPicPr>
        <p:blipFill>
          <a:blip r:embed="rId3"/>
          <a:stretch>
            <a:fillRect/>
          </a:stretch>
        </p:blipFill>
        <p:spPr>
          <a:xfrm>
            <a:off x="1138235" y="2869635"/>
            <a:ext cx="4576765" cy="3492429"/>
          </a:xfrm>
          <a:prstGeom prst="rect">
            <a:avLst/>
          </a:prstGeom>
        </p:spPr>
      </p:pic>
      <p:pic>
        <p:nvPicPr>
          <p:cNvPr id="82" name="Picture 82"/>
          <p:cNvPicPr/>
          <p:nvPr/>
        </p:nvPicPr>
        <p:blipFill>
          <a:blip r:embed="rId4"/>
          <a:stretch>
            <a:fillRect/>
          </a:stretch>
        </p:blipFill>
        <p:spPr>
          <a:xfrm>
            <a:off x="1138235" y="6362065"/>
            <a:ext cx="4576765" cy="299321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-1"/>
            <a:ext cx="18288000" cy="227584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8288000"/>
              <a:gd name="ODFBottom" fmla="val 2275840"/>
              <a:gd name="ODFWidth" fmla="val 18288000"/>
              <a:gd name="ODFHeight" fmla="val 2275840"/>
            </a:gdLst>
            <a:ahLst/>
            <a:cxnLst/>
            <a:rect l="OXMLTextRectL" t="OXMLTextRectT" r="OXMLTextRectR" b="OXMLTextRectB"/>
            <a:pathLst>
              <a:path w="18288000" h="2275840">
                <a:moveTo>
                  <a:pt x="18287998" y="2275672"/>
                </a:moveTo>
                <a:lnTo>
                  <a:pt x="153503" y="2275672"/>
                </a:lnTo>
                <a:lnTo>
                  <a:pt x="105161" y="2272670"/>
                </a:lnTo>
                <a:lnTo>
                  <a:pt x="58611" y="2263904"/>
                </a:lnTo>
                <a:lnTo>
                  <a:pt x="14216" y="2249735"/>
                </a:lnTo>
                <a:lnTo>
                  <a:pt x="0" y="224321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275672"/>
                </a:lnTo>
                <a:close/>
              </a:path>
            </a:pathLst>
          </a:custGeom>
          <a:solidFill>
            <a:srgbClr val="296733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2651895" y="-636"/>
            <a:ext cx="13959705" cy="213366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>
            <a:defPPr/>
            <a:lvl1pPr lvl="0"/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4400" b="1" i="0" u="none" strike="noStrike" cap="none" spc="0" baseline="0">
                <a:solidFill>
                  <a:srgbClr val="E7E9E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Проект «Содействие МВОКУ» - духовно-нравственное и военно-патриотическое воспитание молодежи</a:t>
            </a:r>
            <a:endParaRPr sz="4400" b="1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7" name="Picture 8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6474" cy="2276474"/>
          </a:xfrm>
          <a:prstGeom prst="rect">
            <a:avLst/>
          </a:prstGeom>
        </p:spPr>
      </p:pic>
      <p:sp>
        <p:nvSpPr>
          <p:cNvPr id="88" name="Shape 88"/>
          <p:cNvSpPr txBox="1"/>
          <p:nvPr/>
        </p:nvSpPr>
        <p:spPr>
          <a:xfrm>
            <a:off x="7543800" y="2727971"/>
            <a:ext cx="9605964" cy="6462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lvl="0"/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sz="2800">
                <a:latin typeface="Arial" panose="020B0604020202020204"/>
                <a:ea typeface="Arial" panose="020B0604020202020204"/>
                <a:cs typeface="Arial" panose="020B0604020202020204"/>
              </a:rPr>
              <a:t>Фонд связывают тесные многолетние отношения с Московским высшим общевойсковым командным училищем (МВОКУ).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/>
              <a:buChar char="•"/>
            </a:pPr>
            <a:r>
              <a:rPr sz="2800">
                <a:latin typeface="Arial" panose="020B0604020202020204"/>
                <a:ea typeface="Arial" panose="020B0604020202020204"/>
                <a:cs typeface="Arial" panose="020B0604020202020204"/>
              </a:rPr>
              <a:t>Фонд отреставрировал памятник «Кремлёвцам, преданным Отчизне», посвященный выпускникам, погибшим в годы Великой Отечественной войны.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/>
              <a:buChar char="•"/>
            </a:pPr>
            <a:r>
              <a:rPr sz="2800">
                <a:latin typeface="Arial" panose="020B0604020202020204"/>
                <a:ea typeface="Arial" panose="020B0604020202020204"/>
                <a:cs typeface="Arial" panose="020B0604020202020204"/>
              </a:rPr>
              <a:t>Возвел памятник «Выпускникам, погибшим при исполнении воинского долга».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/>
              <a:buChar char="•"/>
            </a:pPr>
            <a:r>
              <a:rPr sz="2800">
                <a:latin typeface="Arial" panose="020B0604020202020204"/>
                <a:ea typeface="Arial" panose="020B0604020202020204"/>
                <a:cs typeface="Arial" panose="020B0604020202020204"/>
              </a:rPr>
              <a:t>Организовал лекции и практические занятия по тактической медицине. Приобрел многофункциональные  манекены-стимуляторы.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/>
              <a:buChar char="•"/>
            </a:pPr>
            <a:r>
              <a:rPr sz="2800">
                <a:latin typeface="Arial" panose="020B0604020202020204"/>
                <a:ea typeface="Arial" panose="020B0604020202020204"/>
                <a:cs typeface="Arial" panose="020B0604020202020204"/>
              </a:rPr>
              <a:t>Проводит акции по духовно-нравственному и военно-патриотическому воспитанию.</a:t>
            </a:r>
          </a:p>
        </p:txBody>
      </p:sp>
      <p:pic>
        <p:nvPicPr>
          <p:cNvPr id="90" name="Picture 90"/>
          <p:cNvPicPr/>
          <p:nvPr/>
        </p:nvPicPr>
        <p:blipFill>
          <a:blip r:embed="rId3"/>
          <a:srcRect t="-13396" b="40373"/>
          <a:stretch>
            <a:fillRect/>
          </a:stretch>
        </p:blipFill>
        <p:spPr>
          <a:xfrm>
            <a:off x="1171572" y="2299651"/>
            <a:ext cx="5943601" cy="3276600"/>
          </a:xfrm>
          <a:prstGeom prst="rect">
            <a:avLst/>
          </a:prstGeom>
        </p:spPr>
      </p:pic>
      <p:pic>
        <p:nvPicPr>
          <p:cNvPr id="92" name="Picture 92"/>
          <p:cNvPicPr/>
          <p:nvPr/>
        </p:nvPicPr>
        <p:blipFill>
          <a:blip r:embed="rId4"/>
          <a:stretch>
            <a:fillRect/>
          </a:stretch>
        </p:blipFill>
        <p:spPr>
          <a:xfrm>
            <a:off x="1138235" y="5448300"/>
            <a:ext cx="5943601" cy="37422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-1"/>
            <a:ext cx="18288000" cy="227584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8288000"/>
              <a:gd name="ODFBottom" fmla="val 2275840"/>
              <a:gd name="ODFWidth" fmla="val 18288000"/>
              <a:gd name="ODFHeight" fmla="val 2275840"/>
            </a:gdLst>
            <a:ahLst/>
            <a:cxnLst/>
            <a:rect l="OXMLTextRectL" t="OXMLTextRectT" r="OXMLTextRectR" b="OXMLTextRectB"/>
            <a:pathLst>
              <a:path w="18288000" h="2275840">
                <a:moveTo>
                  <a:pt x="18287998" y="2275672"/>
                </a:moveTo>
                <a:lnTo>
                  <a:pt x="153503" y="2275672"/>
                </a:lnTo>
                <a:lnTo>
                  <a:pt x="105161" y="2272670"/>
                </a:lnTo>
                <a:lnTo>
                  <a:pt x="58611" y="2263904"/>
                </a:lnTo>
                <a:lnTo>
                  <a:pt x="14216" y="2249735"/>
                </a:lnTo>
                <a:lnTo>
                  <a:pt x="0" y="224321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275672"/>
                </a:lnTo>
                <a:close/>
              </a:path>
            </a:pathLst>
          </a:custGeom>
          <a:solidFill>
            <a:srgbClr val="296733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651895" y="-636"/>
            <a:ext cx="13959705" cy="213366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>
            <a:defPPr/>
            <a:lvl1pPr lvl="0"/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4400" b="1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Проект</a:t>
            </a:r>
            <a:r>
              <a:rPr sz="4400" b="1" dirty="0">
                <a:latin typeface="Arial" panose="020B0604020202020204"/>
                <a:ea typeface="Arial" panose="020B0604020202020204"/>
                <a:cs typeface="Arial" panose="020B0604020202020204"/>
              </a:rPr>
              <a:t> «</a:t>
            </a:r>
            <a:r>
              <a:rPr sz="4400" b="1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Книга</a:t>
            </a:r>
            <a:r>
              <a:rPr sz="4400" b="1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4400" b="1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Игоря</a:t>
            </a:r>
            <a:r>
              <a:rPr sz="4400" b="1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4400" b="1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Янькова</a:t>
            </a:r>
            <a:r>
              <a:rPr sz="4400" b="1" dirty="0">
                <a:latin typeface="Arial" panose="020B0604020202020204"/>
                <a:ea typeface="Arial" panose="020B0604020202020204"/>
                <a:cs typeface="Arial" panose="020B0604020202020204"/>
              </a:rPr>
              <a:t> «</a:t>
            </a:r>
            <a:r>
              <a:rPr sz="4400" b="1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По</a:t>
            </a:r>
            <a:r>
              <a:rPr sz="4400" b="1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4400" b="1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законам</a:t>
            </a:r>
            <a:r>
              <a:rPr sz="4400" b="1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4400" b="1" dirty="0" err="1">
                <a:latin typeface="Arial" panose="020B0604020202020204"/>
                <a:ea typeface="Arial" panose="020B0604020202020204"/>
                <a:cs typeface="Arial" panose="020B0604020202020204"/>
              </a:rPr>
              <a:t>тайги</a:t>
            </a:r>
            <a:r>
              <a:rPr sz="4400" b="1" dirty="0">
                <a:latin typeface="Arial" panose="020B0604020202020204"/>
                <a:ea typeface="Arial" panose="020B0604020202020204"/>
                <a:cs typeface="Arial" panose="020B0604020202020204"/>
              </a:rPr>
              <a:t>» - </a:t>
            </a:r>
            <a:r>
              <a:rPr sz="4400" b="1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вклад</a:t>
            </a:r>
            <a:r>
              <a:rPr sz="4400" b="1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4400" b="1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автора</a:t>
            </a:r>
            <a:r>
              <a:rPr sz="4400" b="1" dirty="0">
                <a:latin typeface="Arial" panose="020B0604020202020204"/>
                <a:ea typeface="Arial" panose="020B0604020202020204"/>
                <a:cs typeface="Arial" panose="020B0604020202020204"/>
              </a:rPr>
              <a:t> в </a:t>
            </a:r>
            <a:r>
              <a:rPr sz="4400" b="1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качестве</a:t>
            </a:r>
            <a:r>
              <a:rPr sz="4400" b="1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4400" b="1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благотворительной</a:t>
            </a:r>
            <a:r>
              <a:rPr sz="4400" b="1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4400" b="1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литературы</a:t>
            </a:r>
            <a:r>
              <a:rPr sz="4400" b="1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4400" b="1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для</a:t>
            </a:r>
            <a:r>
              <a:rPr sz="4400" b="1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4400" b="1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защитников</a:t>
            </a:r>
            <a:r>
              <a:rPr sz="4400" b="1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4400" b="1" dirty="0" err="1">
                <a:latin typeface="Arial" panose="020B0604020202020204"/>
                <a:ea typeface="Arial" panose="020B0604020202020204"/>
                <a:cs typeface="Arial" panose="020B0604020202020204"/>
              </a:rPr>
              <a:t>Отечества</a:t>
            </a:r>
            <a:endParaRPr sz="4400" b="1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97" name="Picture 9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6474" cy="2276474"/>
          </a:xfrm>
          <a:prstGeom prst="rect">
            <a:avLst/>
          </a:prstGeom>
        </p:spPr>
      </p:pic>
      <p:sp>
        <p:nvSpPr>
          <p:cNvPr id="98" name="Shape 98"/>
          <p:cNvSpPr txBox="1"/>
          <p:nvPr/>
        </p:nvSpPr>
        <p:spPr>
          <a:xfrm>
            <a:off x="9067800" y="2727971"/>
            <a:ext cx="8081964" cy="67183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lvl="0"/>
          </a:lstStyle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/>
              <a:buChar char="•"/>
            </a:pP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В 2024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году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вышла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в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свет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книга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ru-RU"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«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По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законам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тайги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». </a:t>
            </a:r>
            <a:r>
              <a:rPr lang="ru-RU"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Её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автор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–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учредитель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ф</a:t>
            </a:r>
            <a:r>
              <a:rPr lang="ru-RU"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онда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Игорь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Яньков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/>
              <a:buChar char="•"/>
            </a:pP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Автор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надеется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что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книга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передаёт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философию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трагизм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и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историческую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значимость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времени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которую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переживают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наша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страна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и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наш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народ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/>
              <a:buChar char="•"/>
            </a:pP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Книга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не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предназначена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для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продажи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направляется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в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зону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СВО в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качестве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благотворительной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литературы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для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защитников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Отечества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 </a:t>
            </a:r>
            <a:r>
              <a:rPr lang="ru-RU"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Это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принципиальное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решение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автора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его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миссия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как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создателя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благотворительного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800" b="0" i="0" u="none" strike="noStrike" cap="none" spc="0" baseline="0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фонда</a:t>
            </a:r>
            <a:r>
              <a:rPr sz="2800" b="0" i="0" u="none" strike="noStrike" cap="none" spc="0" baseline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</a:p>
        </p:txBody>
      </p:sp>
      <p:pic>
        <p:nvPicPr>
          <p:cNvPr id="100" name="Picture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1138236" y="2857500"/>
            <a:ext cx="7700964" cy="528013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-1"/>
            <a:ext cx="18288000" cy="227584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8288000"/>
              <a:gd name="ODFBottom" fmla="val 2275840"/>
              <a:gd name="ODFWidth" fmla="val 18288000"/>
              <a:gd name="ODFHeight" fmla="val 2275840"/>
            </a:gdLst>
            <a:ahLst/>
            <a:cxnLst/>
            <a:rect l="OXMLTextRectL" t="OXMLTextRectT" r="OXMLTextRectR" b="OXMLTextRectB"/>
            <a:pathLst>
              <a:path w="18288000" h="2275840">
                <a:moveTo>
                  <a:pt x="18287998" y="2275672"/>
                </a:moveTo>
                <a:lnTo>
                  <a:pt x="153503" y="2275672"/>
                </a:lnTo>
                <a:lnTo>
                  <a:pt x="105161" y="2272670"/>
                </a:lnTo>
                <a:lnTo>
                  <a:pt x="58611" y="2263904"/>
                </a:lnTo>
                <a:lnTo>
                  <a:pt x="14216" y="2249735"/>
                </a:lnTo>
                <a:lnTo>
                  <a:pt x="0" y="224321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275672"/>
                </a:lnTo>
                <a:close/>
              </a:path>
            </a:pathLst>
          </a:custGeom>
          <a:solidFill>
            <a:srgbClr val="296733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276474" y="639444"/>
            <a:ext cx="13959705" cy="68467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>
            <a:defPPr/>
            <a:lvl1pPr lvl="0"/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Arial" panose="020B0604020202020204"/>
                <a:ea typeface="Arial" panose="020B0604020202020204"/>
                <a:cs typeface="Arial" panose="020B0604020202020204"/>
              </a:rPr>
              <a:t>Как помочь</a:t>
            </a:r>
            <a:endParaRPr sz="4400" b="1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97" name="Picture 9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6474" cy="22764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DDBF02-9E6D-4876-9C70-B6DFB1427C39}"/>
              </a:ext>
            </a:extLst>
          </p:cNvPr>
          <p:cNvSpPr txBox="1"/>
          <p:nvPr/>
        </p:nvSpPr>
        <p:spPr>
          <a:xfrm>
            <a:off x="1138237" y="2888323"/>
            <a:ext cx="16326803" cy="1931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7258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Помочь участникам СВО, их семьям, детям и пострадавшему мирному населению можно на сайте Фонда</a:t>
            </a:r>
          </a:p>
          <a:p>
            <a:pPr algn="ctr" defTabSz="727258"/>
            <a:endParaRPr lang="ru-RU" sz="380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27258"/>
            <a:endParaRPr lang="ru-RU" sz="25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hlinkClick r:id="rId3"/>
            <a:extLst>
              <a:ext uri="{FF2B5EF4-FFF2-40B4-BE49-F238E27FC236}">
                <a16:creationId xmlns:a16="http://schemas.microsoft.com/office/drawing/2014/main" id="{CEA06907-F739-47D6-9C7A-328317A53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4791" y="4208836"/>
            <a:ext cx="12422176" cy="12936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5A8380-2B6C-4715-A50F-EBEF1F00D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58" y="4338553"/>
            <a:ext cx="611069" cy="6110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22FC99-4641-4094-B4D6-0AF3FC9674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15" y="6815651"/>
            <a:ext cx="2622224" cy="26650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9C7A95-97BD-44FC-B272-0794A1F5D091}"/>
              </a:ext>
            </a:extLst>
          </p:cNvPr>
          <p:cNvSpPr txBox="1"/>
          <p:nvPr/>
        </p:nvSpPr>
        <p:spPr>
          <a:xfrm>
            <a:off x="1209015" y="5402899"/>
            <a:ext cx="6441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7258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Отсканировать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QR –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код для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27258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пожертвования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6E795C-E9D6-4DCE-9B39-B0AB18B9561B}"/>
              </a:ext>
            </a:extLst>
          </p:cNvPr>
          <p:cNvSpPr txBox="1"/>
          <p:nvPr/>
        </p:nvSpPr>
        <p:spPr>
          <a:xfrm>
            <a:off x="10145945" y="5442926"/>
            <a:ext cx="5871295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7258">
              <a:lnSpc>
                <a:spcPct val="107000"/>
              </a:lnSpc>
              <a:spcAft>
                <a:spcPts val="639"/>
              </a:spcAft>
            </a:pP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Подписаться на наши новости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object 5">
            <a:extLst>
              <a:ext uri="{FF2B5EF4-FFF2-40B4-BE49-F238E27FC236}">
                <a16:creationId xmlns:a16="http://schemas.microsoft.com/office/drawing/2014/main" id="{3DAD5FCD-5D73-43BD-B593-7A1BDD237122}"/>
              </a:ext>
            </a:extLst>
          </p:cNvPr>
          <p:cNvGrpSpPr/>
          <p:nvPr/>
        </p:nvGrpSpPr>
        <p:grpSpPr>
          <a:xfrm>
            <a:off x="10068572" y="6815651"/>
            <a:ext cx="2912419" cy="1129571"/>
            <a:chOff x="7534031" y="8374796"/>
            <a:chExt cx="2320925" cy="904875"/>
          </a:xfrm>
        </p:grpSpPr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1CF2785E-BF31-4FB9-AD10-357AD3E99D0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21022" y="8458702"/>
              <a:ext cx="733424" cy="733424"/>
            </a:xfrm>
            <a:prstGeom prst="rect">
              <a:avLst/>
            </a:prstGeom>
          </p:spPr>
        </p:pic>
        <p:pic>
          <p:nvPicPr>
            <p:cNvPr id="15" name="object 7">
              <a:extLst>
                <a:ext uri="{FF2B5EF4-FFF2-40B4-BE49-F238E27FC236}">
                  <a16:creationId xmlns:a16="http://schemas.microsoft.com/office/drawing/2014/main" id="{A8A87D85-2AF7-415E-8517-DCE40A93C16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92382" y="8440778"/>
              <a:ext cx="733424" cy="733424"/>
            </a:xfrm>
            <a:prstGeom prst="rect">
              <a:avLst/>
            </a:prstGeom>
          </p:spPr>
        </p:pic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25E9E97A-DD46-46BB-9028-B324C7A1FEB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4031" y="8374796"/>
              <a:ext cx="904874" cy="90487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B31B14E-C5B9-47EA-9AA6-848E5DEC91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453" y="8148198"/>
            <a:ext cx="597722" cy="51470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CB64E5-A0ED-497A-B03F-121F1B4416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84" y="8148198"/>
            <a:ext cx="597722" cy="5977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5F0EF79-DD79-4CF6-AABB-EE2180EFF5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227" y="7968105"/>
            <a:ext cx="957908" cy="95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425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-1"/>
            <a:ext cx="18288000" cy="227584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8288000"/>
              <a:gd name="ODFBottom" fmla="val 2275840"/>
              <a:gd name="ODFWidth" fmla="val 18288000"/>
              <a:gd name="ODFHeight" fmla="val 2275840"/>
            </a:gdLst>
            <a:ahLst/>
            <a:cxnLst/>
            <a:rect l="OXMLTextRectL" t="OXMLTextRectT" r="OXMLTextRectR" b="OXMLTextRectB"/>
            <a:pathLst>
              <a:path w="18288000" h="2275840">
                <a:moveTo>
                  <a:pt x="18287998" y="2275672"/>
                </a:moveTo>
                <a:lnTo>
                  <a:pt x="153503" y="2275672"/>
                </a:lnTo>
                <a:lnTo>
                  <a:pt x="105161" y="2272670"/>
                </a:lnTo>
                <a:lnTo>
                  <a:pt x="58611" y="2263904"/>
                </a:lnTo>
                <a:lnTo>
                  <a:pt x="14216" y="2249735"/>
                </a:lnTo>
                <a:lnTo>
                  <a:pt x="0" y="224321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275672"/>
                </a:lnTo>
                <a:close/>
              </a:path>
            </a:pathLst>
          </a:custGeom>
          <a:solidFill>
            <a:srgbClr val="296733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276474" y="639444"/>
            <a:ext cx="13959705" cy="68467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>
            <a:defPPr/>
            <a:lvl1pPr lvl="0"/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Arial" panose="020B0604020202020204"/>
                <a:ea typeface="Arial" panose="020B0604020202020204"/>
                <a:cs typeface="Arial" panose="020B0604020202020204"/>
              </a:rPr>
              <a:t>Реквизиты Фонда</a:t>
            </a:r>
            <a:endParaRPr sz="4400" b="1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97" name="Picture 9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6474" cy="22764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6D56E04-D750-4BE6-BDA6-5F1FE97CA316}"/>
              </a:ext>
            </a:extLst>
          </p:cNvPr>
          <p:cNvSpPr txBox="1"/>
          <p:nvPr/>
        </p:nvSpPr>
        <p:spPr>
          <a:xfrm>
            <a:off x="1051810" y="3409157"/>
            <a:ext cx="16184379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Полное наименование		Благотворительный фонд «ОФИЦЕРСКАЯ ЧЕСТЬ»</a:t>
            </a:r>
          </a:p>
          <a:p>
            <a:pPr algn="l">
              <a:spcBef>
                <a:spcPts val="600"/>
              </a:spcBef>
            </a:pP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Сокращенное наименование 	БФ «ОФИЦЕРСКАЯ ЧЕСТЬ».</a:t>
            </a:r>
          </a:p>
          <a:p>
            <a:pPr algn="l">
              <a:spcBef>
                <a:spcPts val="600"/>
              </a:spcBef>
            </a:pP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Юридический адрес			119415, город Москва, Ленинский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пр-кт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д. 128 к. 1, кв. 99</a:t>
            </a:r>
          </a:p>
          <a:p>
            <a:pPr algn="l">
              <a:spcBef>
                <a:spcPts val="600"/>
              </a:spcBef>
            </a:pP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Телефон					+7 (925) 34-7777-2</a:t>
            </a:r>
          </a:p>
          <a:p>
            <a:pPr algn="l">
              <a:spcBef>
                <a:spcPts val="600"/>
              </a:spcBef>
            </a:pP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ИНН/КПП					9729326470/772901001</a:t>
            </a:r>
          </a:p>
          <a:p>
            <a:pPr algn="l">
              <a:spcBef>
                <a:spcPts val="600"/>
              </a:spcBef>
            </a:pP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ОГРН					1227700411685</a:t>
            </a:r>
          </a:p>
          <a:p>
            <a:pPr algn="l">
              <a:spcBef>
                <a:spcPts val="600"/>
              </a:spcBef>
            </a:pP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Расчетный счет				40701810938000010526</a:t>
            </a:r>
          </a:p>
          <a:p>
            <a:pPr algn="l">
              <a:spcBef>
                <a:spcPts val="600"/>
              </a:spcBef>
            </a:pP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Корреспондентский счет		30101810400000000225 в ПАО СБЕРБАНК</a:t>
            </a:r>
          </a:p>
          <a:p>
            <a:pPr algn="l">
              <a:spcBef>
                <a:spcPts val="600"/>
              </a:spcBef>
            </a:pP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БИК						044525225</a:t>
            </a:r>
          </a:p>
          <a:p>
            <a:pPr algn="l">
              <a:spcBef>
                <a:spcPts val="600"/>
              </a:spcBef>
            </a:pP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E-mail					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info@ohfund.ru</a:t>
            </a:r>
            <a:endParaRPr lang="ru-RU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Президент Фонда 			Габрусев Олег Евгеньевич</a:t>
            </a:r>
          </a:p>
          <a:p>
            <a:pPr algn="l">
              <a:spcBef>
                <a:spcPts val="600"/>
              </a:spcBef>
            </a:pP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Главный бухгалтер Фонда 		Габрусев Олег Евгеньевич</a:t>
            </a:r>
          </a:p>
        </p:txBody>
      </p:sp>
    </p:spTree>
    <p:extLst>
      <p:ext uri="{BB962C8B-B14F-4D97-AF65-F5344CB8AC3E}">
        <p14:creationId xmlns:p14="http://schemas.microsoft.com/office/powerpoint/2010/main" val="13768440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2021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38</TotalTime>
  <Words>743</Words>
  <Application>Microsoft Office PowerPoint</Application>
  <PresentationFormat>Произвольный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Office Theme</vt:lpstr>
      <vt:lpstr>Благотворительный фонд  «Офицерская честь»</vt:lpstr>
      <vt:lpstr>Благотворительный Фонд «Офицерская честь» основан 12 июля 2022 года</vt:lpstr>
      <vt:lpstr>Проект «Мы Вместе!» - оказание системной благотворительной и  гуманитарной помощи</vt:lpstr>
      <vt:lpstr>Проект «Реабилитация» - помощь в восстановлении здоровья участникам СВО  после военной травмы</vt:lpstr>
      <vt:lpstr>Проект «Психологическая помощь» - поддержка участников СВО, членов их семей, всех пострадавших от врагов Отечества</vt:lpstr>
      <vt:lpstr>Проект «Содействие МВОКУ» - духовно-нравственное и военно-патриотическое воспитание молодежи</vt:lpstr>
      <vt:lpstr>Проект «Книга Игоря Янькова «По законам тайги» - вклад автора в качестве благотворительной литературы для защитников Отечества</vt:lpstr>
      <vt:lpstr>Как помочь</vt:lpstr>
      <vt:lpstr>Реквизиты Фонда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Благотворительный фонд  «Офицерская честь»</dc:title>
  <dc:creator/>
  <cp:lastModifiedBy>User</cp:lastModifiedBy>
  <cp:revision>9</cp:revision>
  <dcterms:created xsi:type="dcterms:W3CDTF">2025-03-14T12:29:39Z</dcterms:created>
  <dcterms:modified xsi:type="dcterms:W3CDTF">2025-03-14T13:09:35Z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AD83141B2A054F6AA853B7AF8BF25167_13</vt:lpwstr>
  </property>
  <property fmtid="{D5CDD505-2E9C-101B-9397-08002B2CF9AE}" pid="3" name="KSOProductBuildVer">
    <vt:lpwstr>1049-12.2.0.20326</vt:lpwstr>
  </property>
</Properties>
</file>