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5" r:id="rId26"/>
    <p:sldId id="286" r:id="rId27"/>
    <p:sldId id="287" r:id="rId28"/>
    <p:sldId id="288" r:id="rId29"/>
    <p:sldId id="289" r:id="rId30"/>
    <p:sldId id="290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2037-E7C7-4D15-8ED6-CE70445F944C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69-3D33-4953-9E33-FB77388D4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2037-E7C7-4D15-8ED6-CE70445F944C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69-3D33-4953-9E33-FB77388D4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2037-E7C7-4D15-8ED6-CE70445F944C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69-3D33-4953-9E33-FB77388D4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2037-E7C7-4D15-8ED6-CE70445F944C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69-3D33-4953-9E33-FB77388D4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2037-E7C7-4D15-8ED6-CE70445F944C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69-3D33-4953-9E33-FB77388D4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2037-E7C7-4D15-8ED6-CE70445F944C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69-3D33-4953-9E33-FB77388D4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2037-E7C7-4D15-8ED6-CE70445F944C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69-3D33-4953-9E33-FB77388D4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2037-E7C7-4D15-8ED6-CE70445F944C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69-3D33-4953-9E33-FB77388D4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2037-E7C7-4D15-8ED6-CE70445F944C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69-3D33-4953-9E33-FB77388D4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2037-E7C7-4D15-8ED6-CE70445F944C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69-3D33-4953-9E33-FB77388D4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2037-E7C7-4D15-8ED6-CE70445F944C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69-3D33-4953-9E33-FB77388D4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62037-E7C7-4D15-8ED6-CE70445F944C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A5269-3D33-4953-9E33-FB77388D4D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8.wdp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0"/>
            <a:ext cx="6768752" cy="1827634"/>
          </a:xfrm>
        </p:spPr>
        <p:txBody>
          <a:bodyPr/>
          <a:lstStyle/>
          <a:p>
            <a:r>
              <a:rPr lang="ru-RU" dirty="0" smtClean="0"/>
              <a:t>Первым переселенцам посвящается.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496944" cy="460851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Вторая мировая война изменила карту Европы. С 1945 года начался новый отсчет времени и для окраинных земель Германии, когда часть Восточной </a:t>
            </a:r>
            <a:r>
              <a:rPr lang="ru-RU" dirty="0" smtClean="0"/>
              <a:t>Пруссии </a:t>
            </a:r>
            <a:r>
              <a:rPr lang="ru-RU" dirty="0"/>
              <a:t>и ее главный город Кенигсберг стали советскими.</a:t>
            </a:r>
          </a:p>
          <a:p>
            <a:r>
              <a:rPr lang="ru-RU" dirty="0"/>
              <a:t>О том, как это было, можно прочесть в различных книгах, статьях, научных публикациях. </a:t>
            </a:r>
            <a:endParaRPr lang="ru-RU" dirty="0" smtClean="0"/>
          </a:p>
          <a:p>
            <a:r>
              <a:rPr lang="ru-RU" dirty="0" smtClean="0"/>
              <a:t>Однако </a:t>
            </a:r>
            <a:r>
              <a:rPr lang="ru-RU" dirty="0"/>
              <a:t>существовавшая до сих пор история области — это в основ- ном история заводов и колхозов, пятилеток и починов, удоев и уловов. Из нее как-то незаметно выпал обычный человек с его сложной, подчас трагической судьбой, его страданиями и радостями, повседневными заботами, часто </a:t>
            </a:r>
            <a:r>
              <a:rPr lang="ru-RU" dirty="0" smtClean="0"/>
              <a:t>неустроенным </a:t>
            </a:r>
            <a:r>
              <a:rPr lang="ru-RU" dirty="0"/>
              <a:t>бытом — всем тем, что, собственно, и составляет подлинную жизнь </a:t>
            </a:r>
            <a:r>
              <a:rPr lang="ru-RU" dirty="0" smtClean="0"/>
              <a:t>народа</a:t>
            </a:r>
            <a:r>
              <a:rPr lang="ru-RU" dirty="0"/>
              <a:t>.</a:t>
            </a:r>
          </a:p>
          <a:p>
            <a:r>
              <a:rPr lang="ru-RU" dirty="0"/>
              <a:t>Кем были люди, приехавшие в теперь уже далекие послевоенные годы </a:t>
            </a:r>
            <a:r>
              <a:rPr lang="ru-RU" dirty="0" smtClean="0"/>
              <a:t>осваивать </a:t>
            </a:r>
            <a:r>
              <a:rPr lang="ru-RU" dirty="0"/>
              <a:t>новый край? Что заставило их покинуть родные места и поехать на </a:t>
            </a:r>
            <a:r>
              <a:rPr lang="ru-RU" dirty="0" smtClean="0"/>
              <a:t>чужбину</a:t>
            </a:r>
            <a:r>
              <a:rPr lang="ru-RU" dirty="0"/>
              <a:t>? Как их встречали? Что они здесь увидели? Как складывались их отношения с остававшимся в области до конца 40-х годов местным немецким населением? Как они жили, работали, отдыхали, растили детей, о чем мечтали? И что думают </a:t>
            </a:r>
            <a:r>
              <a:rPr lang="ru-RU" dirty="0" smtClean="0"/>
              <a:t>сегодня </a:t>
            </a:r>
            <a:r>
              <a:rPr lang="ru-RU" dirty="0"/>
              <a:t>наши ветераны о </a:t>
            </a:r>
            <a:r>
              <a:rPr lang="ru-RU" dirty="0" smtClean="0"/>
              <a:t>семидесяти- пяти летней истории </a:t>
            </a:r>
            <a:r>
              <a:rPr lang="ru-RU" dirty="0"/>
              <a:t>нашей области — самого западного края России?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ФОРМИРОВАНИЕ СОВЕТСКИХ ОРГАНОВ УПРАВЛЕНИЯ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41110"/>
            <a:ext cx="4320481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ОБЛАСТНОЕ УПРАВЛЕНИЕ ПО ГРАЖДАНСКИМ ДЕЛАМ ПРИ СОВЕТЕ МИНИСТРОВ РСФСР. </a:t>
            </a:r>
            <a:endParaRPr lang="ru-RU" sz="2800" b="1" dirty="0"/>
          </a:p>
        </p:txBody>
      </p:sp>
      <p:pic>
        <p:nvPicPr>
          <p:cNvPr id="8194" name="Picture 2" descr="http://www.knowbysight.info/ZZZ_Images/07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2699" y="1124744"/>
            <a:ext cx="413777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3679" y="6181909"/>
            <a:ext cx="3435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ВАСИЛИЙ АНДРЕЕВИЧ БОРИСОВ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4563125"/>
            <a:ext cx="432048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НАЗНАЧЕНЫ СУДЬИ ГРАЖДАНСКИХ СУДОВ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7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ФОРМИРОВАНИЕ СОВЕТСКИХ ОРГАНОВ УПРАВЛЕНИЯ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9692" y="669957"/>
            <a:ext cx="862078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/>
              <a:t>1947</a:t>
            </a:r>
            <a:r>
              <a:rPr lang="ru-RU" sz="2800" b="1" dirty="0" smtClean="0"/>
              <a:t> Г. СОЗДАНЫ ПАРТИЙНЫЕ ОРГАНЫ УПРАВЛЕНИЯ.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1524" y="1628800"/>
            <a:ext cx="51525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ФЕВРАЛЬ-ИЮНЬ 1947 Г. ОБЛАСТНОЙ ПАРТИЙНОЙ ОРГАНИЗАЦИЕЙ РУКОВОДИЛ ВТОРОЙ СЕКРЕТАРЬ ОБКОМА ВКП(Б) ПЕТР АНДРЕЕВИЧ ИВАНОВ</a:t>
            </a:r>
            <a:endParaRPr lang="ru-RU" sz="2800" dirty="0"/>
          </a:p>
        </p:txBody>
      </p:sp>
      <p:pic>
        <p:nvPicPr>
          <p:cNvPr id="9218" name="Picture 2" descr="https://im0-tub-ru.yandex.net/i?id=c730cd57accd4874280e9a8f9ceeb22f-l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64088" y="1816108"/>
            <a:ext cx="2952328" cy="360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4901291"/>
            <a:ext cx="311784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/>
              <a:t>ПИСЬМО СТАЛИНУ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5347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ФОРМИРОВАНИЕ СОВЕТСКИХ ОРГАНОВ УПРАВЛЕНИЯ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3190" y="2420888"/>
            <a:ext cx="35993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ПЕРВЫЙ СЕКРЕТАРЬ ОБКОМА ВКП(Б) ВЛАДИМИР ВАСИЛЬЕВИЧ ЩЕРБАКОВ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908720"/>
            <a:ext cx="61678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ИЮНЬ  1947 Г. КОМИССИЯ  КОСЫГИНА</a:t>
            </a:r>
            <a:endParaRPr lang="ru-RU" sz="2800" b="1" dirty="0"/>
          </a:p>
        </p:txBody>
      </p:sp>
      <p:pic>
        <p:nvPicPr>
          <p:cNvPr id="10242" name="Picture 2" descr="https://im0-tub-ru.yandex.net/i?id=a228f0aac701d756ac4acde5e745b609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3600400" cy="495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03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ФОРМИРОВАНИЕ СОВЕТСКИХ ОРГАНОВ УПРАВЛЕНИЯ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908720"/>
            <a:ext cx="864096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МАЙ </a:t>
            </a:r>
            <a:r>
              <a:rPr lang="ru-RU" sz="2800" b="1" i="1" dirty="0" smtClean="0"/>
              <a:t>1947</a:t>
            </a:r>
            <a:r>
              <a:rPr lang="ru-RU" sz="2800" b="1" dirty="0" smtClean="0"/>
              <a:t> Г. СОЗДАН ОБЛИСПОЛКОМ, ЕГО ПЕРВЫМ ПРЕДСЕДАТЕЛЕМ НАЗНАЧЕН В.А. БОРИСОВ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537" y="2852936"/>
            <a:ext cx="4603504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/>
              <a:t>ДЕКАБРЬ 1947</a:t>
            </a:r>
            <a:r>
              <a:rPr lang="ru-RU" sz="2800" b="1" dirty="0" smtClean="0"/>
              <a:t> Г. ПЕРВЫЕ ВЫБОРЫ В СОВЕТЫ</a:t>
            </a:r>
          </a:p>
          <a:p>
            <a:r>
              <a:rPr lang="ru-RU" sz="2800" b="1" dirty="0" smtClean="0"/>
              <a:t> ПРЕДСТАВИТЕЛЬНЫЕ И ИСПОЛНИТЕЛЬНЫЕ ОРГАНЫ ВЛАСТИ СФОРМИРОВАНЫ НА КОНСТИТУЦИОННОЙ ОСНОВЕ</a:t>
            </a:r>
            <a:endParaRPr lang="ru-RU" sz="2800" b="1" dirty="0"/>
          </a:p>
        </p:txBody>
      </p:sp>
      <p:pic>
        <p:nvPicPr>
          <p:cNvPr id="11266" name="Picture 2" descr="https://im0-tub-ru.yandex.net/i?id=5304c68ebadc95b4efd4c3ad2d1174cd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8164" y="2082635"/>
            <a:ext cx="3362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396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Заселение области советскими людьми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37" y="99203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ПЕРВЫЕ</a:t>
            </a:r>
            <a:r>
              <a:rPr lang="ru-RU" sz="2800" b="1" dirty="0" smtClean="0"/>
              <a:t> СОВЕТСКИЕ ГРАЖДАНСКИЕ ЛИЦА ПОЯВИЛИСЬ НА ТЕРРИТОРИИ БУДУЩЕЙ ОБЛАСТИ </a:t>
            </a:r>
            <a:r>
              <a:rPr lang="ru-RU" sz="2800" b="1" u="sng" dirty="0" smtClean="0"/>
              <a:t>УЖЕ В 1945 Г.</a:t>
            </a:r>
            <a:r>
              <a:rPr lang="ru-RU" sz="2800" b="1" dirty="0" smtClean="0"/>
              <a:t> -  </a:t>
            </a:r>
            <a:r>
              <a:rPr lang="ru-RU" sz="2800" b="1" i="1" dirty="0" smtClean="0"/>
              <a:t>РАБОЧИЕ</a:t>
            </a:r>
            <a:r>
              <a:rPr lang="ru-RU" sz="2800" b="1" dirty="0" smtClean="0"/>
              <a:t> И СПЕЦИАЛИСТЫ, КОТОРЫЕ ВОССТАНАВЛИВАЛИ </a:t>
            </a:r>
            <a:r>
              <a:rPr lang="ru-RU" sz="2800" b="1" i="1" dirty="0" smtClean="0"/>
              <a:t>ЦЕЛЛЮЛОЗНО-БУМАЖНЫЕ ПРЕДПРИЯТИЯ</a:t>
            </a:r>
            <a:r>
              <a:rPr lang="ru-RU" sz="2800" b="1" dirty="0" smtClean="0"/>
              <a:t>, </a:t>
            </a:r>
            <a:r>
              <a:rPr lang="ru-RU" sz="2800" b="1" i="1" dirty="0" smtClean="0"/>
              <a:t>РЫБАКИ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12290" name="Picture 2" descr="https://im0-tub-ru.yandex.net/i?id=b5a30cca040a8346d11e6e7c61e80924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0470" y="3238799"/>
            <a:ext cx="485904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53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Заселение области советскими людьми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98072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МАЙ-ИЮНЬ 1946 Г. </a:t>
            </a:r>
            <a:r>
              <a:rPr lang="ru-RU" sz="2800" b="1" i="1" dirty="0" smtClean="0"/>
              <a:t>ПОСТАНОВЛЕНИЯ</a:t>
            </a:r>
            <a:r>
              <a:rPr lang="ru-RU" sz="2800" b="1" dirty="0" smtClean="0"/>
              <a:t> О МАССОВОМ ПЕРЕСЕЛЕНИИ ЖИТЕЛЕЙ ИЗ РОССИИ И БЕЛОРУССИИ В КЕНИГСБЕРГСКУЮ ОБЛАСТЬ</a:t>
            </a:r>
          </a:p>
        </p:txBody>
      </p:sp>
      <p:pic>
        <p:nvPicPr>
          <p:cNvPr id="14338" name="Picture 2" descr="http://kengs.ru/wp-content/uploads/2017/03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2517" y="2341605"/>
            <a:ext cx="5105747" cy="385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637203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Сентябрь 1946 года. Переселенцы из России едут в Кёнигсберг.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77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Заселение области советскими людьми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ЛЬГОТЫ: </a:t>
            </a:r>
          </a:p>
          <a:p>
            <a:endParaRPr lang="ru-RU" sz="2800" b="1" dirty="0" smtClean="0">
              <a:sym typeface="Symbol"/>
            </a:endParaRPr>
          </a:p>
          <a:p>
            <a:r>
              <a:rPr lang="ru-RU" sz="2800" b="1" dirty="0" smtClean="0">
                <a:sym typeface="Symbol"/>
              </a:rPr>
              <a:t></a:t>
            </a:r>
            <a:r>
              <a:rPr lang="ru-RU" sz="2800" b="1" dirty="0" smtClean="0"/>
              <a:t> ПРОЕЗД ОПЛАЧИВАЛСЯ, </a:t>
            </a:r>
          </a:p>
          <a:p>
            <a:endParaRPr lang="ru-RU" sz="2800" b="1" dirty="0" smtClean="0">
              <a:sym typeface="Symbol"/>
            </a:endParaRPr>
          </a:p>
          <a:p>
            <a:r>
              <a:rPr lang="ru-RU" sz="2800" b="1" dirty="0" smtClean="0">
                <a:sym typeface="Symbol"/>
              </a:rPr>
              <a:t></a:t>
            </a:r>
            <a:r>
              <a:rPr lang="ru-RU" sz="2800" b="1" dirty="0" smtClean="0"/>
              <a:t> ВЫДАВАЛАСЬ БЕЗВОЗМЕЗДНАЯ ССУДА, </a:t>
            </a:r>
          </a:p>
          <a:p>
            <a:endParaRPr lang="ru-RU" sz="2800" b="1" dirty="0" smtClean="0">
              <a:sym typeface="Symbol"/>
            </a:endParaRPr>
          </a:p>
          <a:p>
            <a:r>
              <a:rPr lang="ru-RU" sz="2800" b="1" dirty="0" smtClean="0">
                <a:sym typeface="Symbol"/>
              </a:rPr>
              <a:t></a:t>
            </a:r>
            <a:r>
              <a:rPr lang="ru-RU" sz="2800" b="1" dirty="0" smtClean="0"/>
              <a:t> ПРЕДОСТАВЛЯЛОСЬ ЖИЛЬЕ, КРЕСТЬЯНАМ – ДОМ, ПРИУСАДЕБНАЯ ЗЕМЛЯ, ДОМАШНИЙ СКОТ, ПТИЦА; </a:t>
            </a:r>
          </a:p>
          <a:p>
            <a:endParaRPr lang="ru-RU" sz="2800" b="1" dirty="0" smtClean="0">
              <a:sym typeface="Symbol"/>
            </a:endParaRPr>
          </a:p>
          <a:p>
            <a:r>
              <a:rPr lang="ru-RU" sz="2800" b="1" dirty="0" smtClean="0">
                <a:sym typeface="Symbol"/>
              </a:rPr>
              <a:t></a:t>
            </a:r>
            <a:r>
              <a:rPr lang="ru-RU" sz="2800" b="1" dirty="0" smtClean="0"/>
              <a:t> ТАКЖЕ ПО НОРМАМ ВЫДАВАЛИСЬ ОДЕЖДА, ОБУВЬ, БЕЛЬЕ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653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Заселение области советскими людьми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980728"/>
            <a:ext cx="864096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ПЕРВЫЙ ЭШЕЛОН С КРЕСТЬЯНАМИ-ПЕРЕСЕЛЕНЦАМИ ПРИБЫЛ </a:t>
            </a:r>
            <a:r>
              <a:rPr lang="ru-RU" sz="2800" b="1" dirty="0"/>
              <a:t>НА СТАНЦИЮ ГУМБИННЕН </a:t>
            </a:r>
            <a:r>
              <a:rPr lang="ru-RU" sz="2800" b="1" dirty="0" smtClean="0"/>
              <a:t>ИЗ БЕЛОРУССИИ 23 АВГУСТА 1946 Г..</a:t>
            </a:r>
          </a:p>
        </p:txBody>
      </p:sp>
      <p:pic>
        <p:nvPicPr>
          <p:cNvPr id="13314" name="Picture 2" descr="http://cs628725.vk.me/v628725244/11ca3/JI0NW9bxh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397" y="2736304"/>
            <a:ext cx="5342899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55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Заселение области советскими людьми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8601" y="724400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-ДЕМОБИЛИЗОВАННЫЕ СОЛДАТЫ И ОФИЦЕРЫ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- ОРГНАБОР РАБОЧИХ И СПЕЦИАЛИСТОВ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- РАСПРЕДЕЛЕНИЕ ВЫПУСКНИКОВ УЧИЛИЩ И ВУЗОВ</a:t>
            </a:r>
            <a:endParaRPr lang="ru-RU" sz="2800" b="1" dirty="0"/>
          </a:p>
        </p:txBody>
      </p:sp>
      <p:pic>
        <p:nvPicPr>
          <p:cNvPr id="1026" name="Picture 2" descr="D:\Прочие док\Учеб. программы\История края\Илл\Переселенцы\14450994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08104" y="705876"/>
            <a:ext cx="3019518" cy="35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klops.ru/media/W1siZiIsIjIwMTcvMTIvMTAvM3VuZzFmMjlzeV85YjM5MmZmNGIzZDZmNGQ3ZjQwYzI1NjgwMjZjYzRjNS5qcGciXSxbInAiLCJ0aHVtYiIsIjkyNHgiXV0?sha=b244ca3f68a5d5a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7112"/>
            <a:ext cx="5328592" cy="22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9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Заселение области советскими людьми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4215" y="1249596"/>
            <a:ext cx="860625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«</a:t>
            </a:r>
            <a:r>
              <a:rPr lang="ru-RU" sz="2800" b="1" i="1" dirty="0" smtClean="0"/>
              <a:t>ОБРАТНИЧЕСТВО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7571" y="2492896"/>
            <a:ext cx="8606257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ЗАСЕЛЕНИЕ ОБЛАСТИ ЗАВЕРШИЛОСЬ В ОСНОВНОМ В НАЧАЛЕ 1950-Х ГОДОВ. 1950 Г. - 407 ТЫСЯЧ ЧЕЛОВЕК.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6225" y="4005064"/>
            <a:ext cx="8606255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ОСОБЕННОСТИ ДЕМОГРАФИЧЕСКОЙ СИТУАЦИИ: </a:t>
            </a:r>
          </a:p>
          <a:p>
            <a:r>
              <a:rPr lang="ru-RU" sz="2800" b="1" dirty="0" smtClean="0">
                <a:sym typeface="Symbol"/>
              </a:rPr>
              <a:t></a:t>
            </a:r>
            <a:r>
              <a:rPr lang="ru-RU" sz="2800" b="1" dirty="0" smtClean="0"/>
              <a:t> МНОГОНАЦИОНАЛЬНЫЙ СОСТАВ НАСЕЛЕНИЯ</a:t>
            </a:r>
          </a:p>
          <a:p>
            <a:r>
              <a:rPr lang="ru-RU" sz="2800" b="1" dirty="0" smtClean="0">
                <a:sym typeface="Symbol"/>
              </a:rPr>
              <a:t></a:t>
            </a:r>
            <a:r>
              <a:rPr lang="ru-RU" sz="2800" b="1" dirty="0" smtClean="0"/>
              <a:t> ПОЧТИ ПОЛОВИНА ЖИТЕЛЕЙ НЕ СТАРШЕ 30 ЛЕТ</a:t>
            </a:r>
          </a:p>
          <a:p>
            <a:r>
              <a:rPr lang="ru-RU" sz="2800" b="1" dirty="0" smtClean="0">
                <a:sym typeface="Symbol"/>
              </a:rPr>
              <a:t></a:t>
            </a:r>
            <a:r>
              <a:rPr lang="ru-RU" sz="2800" b="1" dirty="0" smtClean="0"/>
              <a:t> ГОРОДСКОЕ НАСЕЛЕНИЕ ПРЕОБЛАДАЛО НАД СЕЛЬСКИМ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3361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В этом году исполнилось 75 лет со дня образования самой западной российской области – Калининградской.</a:t>
            </a:r>
            <a:endParaRPr lang="ru-RU" dirty="0"/>
          </a:p>
          <a:p>
            <a:r>
              <a:rPr lang="ru-RU" b="1" dirty="0"/>
              <a:t>Наша область - самый маленький субъект РФ.</a:t>
            </a:r>
            <a:endParaRPr lang="ru-RU" dirty="0"/>
          </a:p>
          <a:p>
            <a:r>
              <a:rPr lang="ru-RU" b="1" dirty="0"/>
              <a:t>На юге она граничит с Польшей, на севере и востоке – с Литвой. Сегодня мы, как известно оторваны от "материка" Российской Федерации, но тесно с нею связаны, ведь мы - Россия! Однако бурное историческое прошлое и близость к Европе наложили на нас свой отпечаток, сделав наш регион со всех точек зрения уникальным</a:t>
            </a:r>
            <a:r>
              <a:rPr lang="ru-RU" b="1" dirty="0" smtClean="0"/>
              <a:t>.</a:t>
            </a:r>
            <a:endParaRPr lang="ru-RU" dirty="0"/>
          </a:p>
          <a:p>
            <a:r>
              <a:rPr lang="ru-RU" b="1" dirty="0"/>
              <a:t>Калининградскую область можно назвать Морским краем. С 1956 г. в городе Балтийске находится главная база Краснознамённого Балтийского флота Военно-морских сил России</a:t>
            </a:r>
            <a:r>
              <a:rPr lang="ru-RU" b="1" dirty="0" smtClean="0"/>
              <a:t>.</a:t>
            </a:r>
            <a:endParaRPr lang="ru-RU" dirty="0"/>
          </a:p>
          <a:p>
            <a:r>
              <a:rPr lang="ru-RU" b="1" dirty="0"/>
              <a:t>Главная отрасль экономики Калининградской области – рыбная промышленность. В 1945 г. был основан морской торговый порт. 1948 г. в устье реки </a:t>
            </a:r>
            <a:r>
              <a:rPr lang="ru-RU" b="1" dirty="0" err="1"/>
              <a:t>Преголи</a:t>
            </a:r>
            <a:r>
              <a:rPr lang="ru-RU" b="1" dirty="0"/>
              <a:t> был создан морской рыбный </a:t>
            </a:r>
            <a:r>
              <a:rPr lang="ru-RU" b="1" dirty="0" smtClean="0"/>
              <a:t>порт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Крупнейшее промышленное предприятие области - судостроительный завод «Янтарь</a:t>
            </a:r>
            <a:r>
              <a:rPr lang="ru-RU" b="1" dirty="0" smtClean="0"/>
              <a:t>».</a:t>
            </a:r>
            <a:endParaRPr lang="ru-RU" dirty="0"/>
          </a:p>
          <a:p>
            <a:r>
              <a:rPr lang="ru-RU" b="1" dirty="0"/>
              <a:t>Балтийское море... Седое, холодное, не слишком ласковое на вид, оно все-таки как ни одно другое в мире щедро и дружелюбно. Ведь только его волны выносят на берег чудесный теплый камень </a:t>
            </a:r>
            <a:r>
              <a:rPr lang="ru-RU" b="1" dirty="0" smtClean="0"/>
              <a:t>янтарь, по добыче которого наша область занимает первое место в мире.</a:t>
            </a:r>
          </a:p>
          <a:p>
            <a:r>
              <a:rPr lang="ru-RU" b="1" dirty="0" smtClean="0"/>
              <a:t>Янтарный комбинат в посёлке Янтарный, место притяжения всех гостей области.</a:t>
            </a:r>
            <a:endParaRPr lang="ru-RU" dirty="0"/>
          </a:p>
          <a:p>
            <a:r>
              <a:rPr lang="ru-RU" b="1" dirty="0"/>
              <a:t>Куршская коса – уникальный памятник природы, которому нет аналогов не только на Балтийском побережье, но и во всей </a:t>
            </a:r>
            <a:r>
              <a:rPr lang="ru-RU" b="1" dirty="0" smtClean="0"/>
              <a:t>Европе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Калининградский зоопарк – один из лучших в Европе. Он открылся в январе 1896 г.(слайд фото)</a:t>
            </a:r>
            <a:endParaRPr lang="ru-RU" dirty="0"/>
          </a:p>
          <a:p>
            <a:r>
              <a:rPr lang="ru-RU" b="1" dirty="0"/>
              <a:t>Калининградская область уникальна своей историей и составом: сейчас на ее территории проживает около 150 национальностей</a:t>
            </a:r>
            <a:r>
              <a:rPr lang="ru-RU" b="1" dirty="0" smtClean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Немецкое население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- 130 ТЫСЯЧ НЕМЦЕВ</a:t>
            </a:r>
          </a:p>
          <a:p>
            <a:r>
              <a:rPr lang="ru-RU" sz="2800" b="1" dirty="0" smtClean="0"/>
              <a:t>- ПОЧТИ ПОЛОВИНА - В КЕНИГСБЕРГЕ, СПЕЦИАЛЬНЫЕ КВАРТАЛЫ, КОМЕНДАНТСКИЙ ЧАС. </a:t>
            </a:r>
          </a:p>
          <a:p>
            <a:r>
              <a:rPr lang="ru-RU" sz="2800" b="1" dirty="0" smtClean="0"/>
              <a:t>- ОРГАНЫ САМОУПРАВЛЕНИЯ НЕ СОЗДАВАЛИ </a:t>
            </a:r>
          </a:p>
          <a:p>
            <a:r>
              <a:rPr lang="ru-RU" sz="2800" b="1" dirty="0" smtClean="0"/>
              <a:t>- БОЛЬНИЦЫ, </a:t>
            </a:r>
          </a:p>
          <a:p>
            <a:r>
              <a:rPr lang="ru-RU" sz="2800" b="1" dirty="0" smtClean="0"/>
              <a:t>БИБЛИОТЕКИ, </a:t>
            </a:r>
          </a:p>
          <a:p>
            <a:r>
              <a:rPr lang="ru-RU" sz="2800" b="1" dirty="0" smtClean="0"/>
              <a:t>КЛУБЫ, ШКОЛЫ, </a:t>
            </a:r>
          </a:p>
          <a:p>
            <a:r>
              <a:rPr lang="ru-RU" sz="2800" b="1" dirty="0" smtClean="0"/>
              <a:t>ГАЗЕТА «</a:t>
            </a:r>
            <a:r>
              <a:rPr lang="en-US" sz="2800" b="1" dirty="0" smtClean="0"/>
              <a:t>NEUE ZEIT</a:t>
            </a:r>
            <a:r>
              <a:rPr lang="ru-RU" sz="2800" b="1" dirty="0" smtClean="0"/>
              <a:t>» </a:t>
            </a:r>
          </a:p>
          <a:p>
            <a:r>
              <a:rPr lang="ru-RU" sz="2800" b="1" dirty="0" smtClean="0"/>
              <a:t>НА НЕМЕЦКОМ ЯЗЫКЕ</a:t>
            </a:r>
            <a:endParaRPr lang="ru-RU" sz="2800" b="1" dirty="0"/>
          </a:p>
        </p:txBody>
      </p:sp>
      <p:pic>
        <p:nvPicPr>
          <p:cNvPr id="3073" name="Picture 1" descr="D:\Прочие док\Учеб. программы\История края\Илл\НЕмецкое население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4368" y="2852936"/>
            <a:ext cx="4746104" cy="32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47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Немецкое население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9550" y="980728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 УБОРКА МУСОРА, РАСЧИСТКА ЗАВАЛОВ</a:t>
            </a:r>
          </a:p>
          <a:p>
            <a:r>
              <a:rPr lang="ru-RU" sz="2800" b="1" dirty="0" smtClean="0"/>
              <a:t>- РАБОТА НА ПРЕДПРИЯТИЯХ </a:t>
            </a:r>
          </a:p>
          <a:p>
            <a:r>
              <a:rPr lang="ru-RU" sz="2800" b="1" dirty="0" smtClean="0"/>
              <a:t>- ЧАСТЬ НЕМЦЕВ ОТКАЗАЛАСЬ РАБОТАТЬ НА СОВЕТСКУЮ ВЛАСТЬ.</a:t>
            </a:r>
          </a:p>
          <a:p>
            <a:r>
              <a:rPr lang="ru-RU" sz="2800" b="1" dirty="0" smtClean="0"/>
              <a:t>-  ДОМАШНЯЯ РАБОТА У СОВЕТСКИХ ПЕРЕСЕЛЕНЦЕВ</a:t>
            </a:r>
          </a:p>
          <a:p>
            <a:r>
              <a:rPr lang="ru-RU" sz="2800" b="1" dirty="0" smtClean="0"/>
              <a:t>- ПРОДАЖА ЦЕННЫХ ВЕЩЕЙ НА РЫНКЕ.</a:t>
            </a:r>
          </a:p>
          <a:p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 smtClean="0"/>
              <a:t>ПРОДУКТЫ ПО КАРТОЧКАМ ПОЛУЧАЛИ, ПРЕЖДЕ ВСЕГО, ТЕ, КТО РАБОТАЛ НА ПРЕДПРИЯТИЯХ И НА ОЧИСТКЕ УЛИЦ.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0781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Немецкое население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4593" y="764704"/>
            <a:ext cx="7363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РЕШЕНИЕ ПРОДОВОЛЬСТВЕННОЙ ПРОБЛЕМЫ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219" y="1518738"/>
            <a:ext cx="863587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ym typeface="Symbol"/>
              </a:rPr>
              <a:t></a:t>
            </a:r>
            <a:r>
              <a:rPr lang="ru-RU" sz="2800" b="1" dirty="0" smtClean="0"/>
              <a:t> ПОЧТИ 50 ТЫСЯЧ НЕМЦЕВ ПЕРЕСЕЛИЛИ В СЕЛА ДЛЯ РАБОТЫ В ВОЕННЫХ СОВХОЗАХ.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4738" y="3841884"/>
            <a:ext cx="863587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ym typeface="Symbol"/>
              </a:rPr>
              <a:t></a:t>
            </a:r>
            <a:r>
              <a:rPr lang="ru-RU" sz="2800" b="1" dirty="0"/>
              <a:t> ПОМОГАЛИ НЕМЦАМ И СОВЕТСКИЕ ПЕРЕСЕЛЕНЦЫ.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220" y="2636912"/>
            <a:ext cx="863587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ym typeface="Symbol"/>
              </a:rPr>
              <a:t></a:t>
            </a:r>
            <a:r>
              <a:rPr lang="ru-RU" sz="2800" b="1" dirty="0"/>
              <a:t> ИНВАЛИДОВ, СТАРИКОВ И ДЕТЕЙ ПОМЕЩАЛИ В ИНТЕРНАТЫ И ДЕТСКИЕ ДОМА.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4739" y="4725144"/>
            <a:ext cx="8612360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ЗИМОЙ 1946 Г. И В 1947 Г. ГОЛОД, ПОСТРАДАЛИ И СОВЕТСКИЕ ПЕРЕСЕЛЕНЦЫ, И НЕМЦЫ. </a:t>
            </a:r>
          </a:p>
          <a:p>
            <a:r>
              <a:rPr lang="ru-RU" sz="2800" b="1" i="1" dirty="0" smtClean="0"/>
              <a:t>ВОЗРОСЛА СМЕРТНОСТЬ, РАСПРОСТРАНЯЛИСЬ ИНФЕКЦИОННЫЕ БОЛЕЗНИ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115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Немецкое население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052736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 1947 Г. НАЧАЛАСЬ ДЕПОРТАЦИЯ НЕМЦЕВ ИЗ КАЛИНИНГРАДСКОЙ ОБЛАСТИ В ВОСТОЧНУЮ ГЕРМАНИЮ. 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ПОСЛЕДНИЕ ГРУППЫ ГРАЖДАНСКОГО НЕМЕЦКОГО НАСЕЛЕНИЯ ПОКИНУЛИ ОБЛАСТЬ В МАЕ 1951 Г. 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ПО ЭШЕЛОННЫМ СПИСКАМ БЫЛО ПРИНУДИТЕЛЬНО ВЫСЕЛЕНО С НЕБОЛЬШИМ КОЛИЧЕСТВОМ ВЕЩЕЙ 102 407 НЕМЦЕВ.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4913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/>
              <a:t>Первые переселенцы.</a:t>
            </a:r>
            <a:endParaRPr lang="ru-RU" sz="2000" b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200" dirty="0"/>
              <a:t>Благодаря первым переселенцам из республик СССР послевоенные руины превратились в живые города. Люди поехали на чужбину, в Восточную Пруссию, чтобы сделать ее своей землей. Кем были люди, приехавшие в теперь уже далекие послевоенные годы осваивать новый край? Что заставило их покинуть родные места и поехать на чужбину? Как их встречали? Что пережили в Пруссии первые переселенцы? Первая массовая волна переселения началась в 1946 году и продолжалась восемь лет. По рассказам самих переселенцев, ехали сюда люди с разными судьбами: те, кто потерял дом и у кого ничего не осталось; те, кто потерял семьи и хотел начать все сначала; кто-то хотел сменить климат и польстился на предлагаемые условия. . На переезд чаще всего решались малоимущие семьи. «Нечего было брать с собой. Как стояли, так и поехали», — горько вспоминает Анна Ивановна Тихомирова из Калининской области. Одинокие ехали налегке. Приезжали из сел и городов как просто рабочие, так и специалисты с высшим образованием, интеллигенция.  </a:t>
            </a:r>
          </a:p>
          <a:p>
            <a:r>
              <a:rPr lang="ru-RU" sz="1200" dirty="0"/>
              <a:t>Тем более, что условия были выгодными, агитация мощной. Область расписывали как цветущий сад с великолепным климатом, морем, с уцелевшими домами и предприятиями. Им обещали хорошие дома с приусадебным участком в селах, полностью оплачивали переезд, причем можно было взять с собой все, включая скотину — для животных и крупных вещей выделяли целые вагоны. В дороге платили суточные (эшелоны нередко шли по две-три недели, останавливаясь на каждом полустанке), кормили. По приезде давали вещи, обувь, ткань — все то, что купить после войны было сложно. Людям предлагали беспроцентные гигантские по тем временам ссуды в 10 тысяч рублей в рассрочку на 10 лет на обустройство.  Так что вскоре тех, кто готов был сюда приехать, стало так много, что им устраивали конкурсный отбор.</a:t>
            </a:r>
          </a:p>
          <a:p>
            <a:r>
              <a:rPr lang="ru-RU" sz="1200" dirty="0"/>
              <a:t>Было несколько необходимых условий: в семье должно было быть минимум два работоспособных члена (люди иногда хитрили и объединяли разные семьи в одну), предпочтение отдавалось активистам и тем, кто еще никогда не переезжал.</a:t>
            </a:r>
          </a:p>
          <a:p>
            <a:r>
              <a:rPr lang="ru-RU" sz="1200" dirty="0"/>
              <a:t>  .  Кёнигсбергская область после войны была значительно разрушена. Бездействовали электростанции, транспорт, связь, водопровод и канализация. Значительная часть сельскохозяйственных угодий оказалась затопленной. В дороге переселенцы видели разрушенные города и сёла России, Украины, Белоруссии. Но то, что открылось их взору на  территории бывшей Восточной Пруссии, поразило даже фронтовиков.</a:t>
            </a:r>
          </a:p>
          <a:p>
            <a:r>
              <a:rPr lang="ru-RU" sz="1200" dirty="0"/>
              <a:t>  У многих переселенцев от увиденного на чужой земле опускались руки. Им казалось, что у этой земли в руинах нет будущего.</a:t>
            </a:r>
          </a:p>
          <a:p>
            <a:r>
              <a:rPr lang="ru-RU" sz="1200" dirty="0"/>
              <a:t> 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Кто были первыми и как люди попадали в область.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/>
              <a:t>Люди попадали в область разными путями. Одним после демобилизации не- куда было возвращаться, и они оставались там, где служили. Другие ехали по распределению учебных заведений или путевке ЦК. Кто-то приезжал по </a:t>
            </a:r>
            <a:r>
              <a:rPr lang="ru-RU" dirty="0" err="1"/>
              <a:t>направ</a:t>
            </a:r>
            <a:r>
              <a:rPr lang="ru-RU" dirty="0"/>
              <a:t>- </a:t>
            </a:r>
            <a:r>
              <a:rPr lang="ru-RU" dirty="0" err="1"/>
              <a:t>лению</a:t>
            </a:r>
            <a:r>
              <a:rPr lang="ru-RU" dirty="0"/>
              <a:t> министерства. Немало оказалось и таких, которые ехали по собственному почину, на свой страх и риск.</a:t>
            </a:r>
          </a:p>
          <a:p>
            <a:r>
              <a:rPr lang="ru-RU" dirty="0"/>
              <a:t>Самыми первыми советскими гражданами на новой советской земле были во- </a:t>
            </a:r>
            <a:r>
              <a:rPr lang="ru-RU" dirty="0" err="1"/>
              <a:t>еннослужащие</a:t>
            </a:r>
            <a:r>
              <a:rPr lang="ru-RU" dirty="0"/>
              <a:t>. После войны многие из них оставались здесь, — на их долю вы- пало начало восстановительных работ, организация хозяйства, словом, решение множества проблем послевоенного времени.</a:t>
            </a:r>
          </a:p>
          <a:p>
            <a:r>
              <a:rPr lang="ru-RU" dirty="0"/>
              <a:t>Демобилизованные  воины, недавние  фронтовики, оставшиеся  жить  здесь, были, как правило, люди молодые, деятельные, энергичные, еще не успевшие обзавестись семьей. Многие из них не имели определенной профессии. Пока шла война — учились воевать, а мирную специальность освоить не успели.</a:t>
            </a:r>
          </a:p>
          <a:p>
            <a:r>
              <a:rPr lang="ru-RU" dirty="0"/>
              <a:t>Кроме бывших солдат, среди первых жителей области оказались </a:t>
            </a:r>
            <a:r>
              <a:rPr lang="ru-RU" dirty="0" err="1"/>
              <a:t>репатриан</a:t>
            </a:r>
            <a:r>
              <a:rPr lang="ru-RU" dirty="0"/>
              <a:t>- ты — так называли советских граждан, угнанных фашистами в Германию. Путь тысяч освобожденных узников пролегал по территории бывшей Восточной Прус- сии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 то же время сюда на руководящие должности стали прибывать партийные и советские служащие, направляемые ЦК ВКП(б). «Путевка ЦК» по сути являлась приказом: номенклатурные работники редко распоряжались своей судьбой.</a:t>
            </a:r>
          </a:p>
          <a:p>
            <a:r>
              <a:rPr lang="ru-RU" dirty="0"/>
              <a:t>Партийные работники обеспечивались более высокими подъемными, для них и система льгот была выше. Тем не менее для многих партийцев направление сюда означало заметное ухудшение условий жизни относительно прежнего места: область ведь лежала в руинах.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 область также прибывали молодые люди по комсомольским путевкам. Мо- </a:t>
            </a:r>
            <a:r>
              <a:rPr lang="ru-RU" dirty="0" err="1"/>
              <a:t>лодежь</a:t>
            </a:r>
            <a:r>
              <a:rPr lang="ru-RU" dirty="0"/>
              <a:t> стремилась скорее преобразить эту землю, которую вскоре стала считать своей. Энтузиазм молодых был особенно велик, а комсомольские призывы и </a:t>
            </a:r>
            <a:r>
              <a:rPr lang="ru-RU" dirty="0" err="1"/>
              <a:t>ло</a:t>
            </a:r>
            <a:r>
              <a:rPr lang="ru-RU" dirty="0"/>
              <a:t>- </a:t>
            </a:r>
            <a:r>
              <a:rPr lang="ru-RU" dirty="0" err="1"/>
              <a:t>зунги</a:t>
            </a:r>
            <a:r>
              <a:rPr lang="ru-RU" dirty="0"/>
              <a:t> не являлись для них пустым звуком и тем более поводом для насмешек.</a:t>
            </a:r>
          </a:p>
          <a:p>
            <a:r>
              <a:rPr lang="ru-RU" dirty="0"/>
              <a:t>В Калининград распределяли и выпускников учебных заведений.</a:t>
            </a:r>
          </a:p>
          <a:p>
            <a:r>
              <a:rPr lang="ru-RU" dirty="0"/>
              <a:t>Еще один путь, приводивший людей сюда, — неорганизованный переезд — по приглашению родственников или самостоятельный. Такие переселенцы </a:t>
            </a:r>
            <a:r>
              <a:rPr lang="ru-RU" dirty="0" err="1"/>
              <a:t>отли</a:t>
            </a:r>
            <a:r>
              <a:rPr lang="ru-RU" dirty="0"/>
              <a:t>- </a:t>
            </a:r>
            <a:r>
              <a:rPr lang="ru-RU" dirty="0" err="1"/>
              <a:t>чались</a:t>
            </a:r>
            <a:r>
              <a:rPr lang="ru-RU" dirty="0"/>
              <a:t> особым складом характера: они были решительны, рассчитывали только на себя и не ждали помощи от государства. Подобный путь в Калининградскую область могли выбирать только • самые отчаянные.</a:t>
            </a:r>
          </a:p>
          <a:p>
            <a:r>
              <a:rPr lang="ru-RU" dirty="0"/>
              <a:t>Ну и, наконец, самый массовый поток приезжающих в новую область шел по пути планового переселения в сельскую местность, которое началось в конце </a:t>
            </a:r>
            <a:r>
              <a:rPr lang="ru-RU" dirty="0" err="1"/>
              <a:t>ав</a:t>
            </a:r>
            <a:r>
              <a:rPr lang="ru-RU" dirty="0"/>
              <a:t>- густа 1946 года. Были определены районы вербовки и задания набора по </a:t>
            </a:r>
            <a:r>
              <a:rPr lang="ru-RU" dirty="0" err="1"/>
              <a:t>обла</a:t>
            </a:r>
            <a:r>
              <a:rPr lang="ru-RU" dirty="0"/>
              <a:t>- </a:t>
            </a:r>
            <a:r>
              <a:rPr lang="ru-RU" dirty="0" err="1"/>
              <a:t>стям</a:t>
            </a:r>
            <a:r>
              <a:rPr lang="ru-RU" dirty="0"/>
              <a:t>. Правительственное постановление запустило в дело огромный исполни- тельный маховик: по всей стране направлялись вербовщики из переселенческих отделов, в газетах стали публиковаться письма первых </a:t>
            </a:r>
            <a:r>
              <a:rPr lang="ru-RU" dirty="0" err="1"/>
              <a:t>калининградцев</a:t>
            </a:r>
            <a:r>
              <a:rPr lang="ru-RU" dirty="0"/>
              <a:t>, призы- </a:t>
            </a:r>
            <a:r>
              <a:rPr lang="ru-RU" dirty="0" err="1"/>
              <a:t>вающие</a:t>
            </a:r>
            <a:r>
              <a:rPr lang="ru-RU" dirty="0"/>
              <a:t> земляков ехать в новые места. На улицах и в учреждениях разных </a:t>
            </a:r>
            <a:r>
              <a:rPr lang="ru-RU" dirty="0" err="1"/>
              <a:t>горо</a:t>
            </a:r>
            <a:r>
              <a:rPr lang="ru-RU" dirty="0"/>
              <a:t>- </a:t>
            </a:r>
            <a:r>
              <a:rPr lang="ru-RU" dirty="0" err="1"/>
              <a:t>дов</a:t>
            </a:r>
            <a:r>
              <a:rPr lang="ru-RU" dirty="0"/>
              <a:t> появились объявления о вербовке.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43408"/>
            <a:ext cx="7571184" cy="1080120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Сборы, </a:t>
            </a:r>
            <a:r>
              <a:rPr lang="ru-RU" sz="2800" b="1" u="sng" dirty="0" err="1" smtClean="0"/>
              <a:t>проводы,путешествие</a:t>
            </a:r>
            <a:r>
              <a:rPr lang="ru-RU" sz="2800" b="1" u="sng" dirty="0" smtClean="0"/>
              <a:t> на «пятьсот веселом»</a:t>
            </a:r>
            <a:endParaRPr lang="ru-RU" sz="28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301608" cy="612068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/>
          </a:p>
          <a:p>
            <a:r>
              <a:rPr lang="ru-RU" dirty="0"/>
              <a:t>Долго готовились переселенцы в дорогу: оформляли документы, паспорта, собирали вещи. Трудно расставаться с родными местами, обжитыми не одним </a:t>
            </a:r>
            <a:r>
              <a:rPr lang="ru-RU" dirty="0" smtClean="0"/>
              <a:t>поколением </a:t>
            </a:r>
            <a:r>
              <a:rPr lang="ru-RU" dirty="0"/>
              <a:t>предков, с хозяйством, пусть и не богатым, но нажитым нелегким тру- дом</a:t>
            </a:r>
            <a:r>
              <a:rPr lang="ru-RU" dirty="0" smtClean="0"/>
              <a:t>.</a:t>
            </a:r>
            <a:r>
              <a:rPr lang="ru-RU" dirty="0"/>
              <a:t> Везли вещи в сундуках, в самодельных фанерных чемоданах, многие </a:t>
            </a:r>
            <a:r>
              <a:rPr lang="ru-RU" dirty="0" err="1"/>
              <a:t>завязы</a:t>
            </a:r>
            <a:r>
              <a:rPr lang="ru-RU" dirty="0"/>
              <a:t>- вали свои пожитки в узлы и, закинув их за плечи, несли на станцию. Кое-кто вез с собой памятные вещи — то немногое, что связывало человека с родными </a:t>
            </a:r>
            <a:r>
              <a:rPr lang="ru-RU" dirty="0" smtClean="0"/>
              <a:t>местами</a:t>
            </a:r>
            <a:r>
              <a:rPr lang="ru-RU" dirty="0"/>
              <a:t>: чудом уцелевшую старинную икону, деревянную прялку, вышитые </a:t>
            </a:r>
            <a:r>
              <a:rPr lang="ru-RU" dirty="0" smtClean="0"/>
              <a:t>полотенца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Мастера </a:t>
            </a:r>
            <a:r>
              <a:rPr lang="ru-RU" dirty="0"/>
              <a:t>брали с собой инструменты, крестьяне — косы, грабли, лопаты. Не расставались с гармонями, балалайками, гитарами. И даже кое-кто кошку вез с собой, чтобы по народному обычаю ее первой впустить в новое жилище</a:t>
            </a:r>
            <a:r>
              <a:rPr lang="ru-RU" dirty="0" smtClean="0"/>
              <a:t>.</a:t>
            </a:r>
            <a:r>
              <a:rPr lang="ru-RU" dirty="0"/>
              <a:t> Крестьянские семьи везли с собой скот; если же своего скота не имели, бы- </a:t>
            </a:r>
            <a:r>
              <a:rPr lang="ru-RU" dirty="0" err="1"/>
              <a:t>вало</a:t>
            </a:r>
            <a:r>
              <a:rPr lang="ru-RU" dirty="0"/>
              <a:t>, перед отъездом получали коров и другую живность — овец, свиней, </a:t>
            </a:r>
            <a:r>
              <a:rPr lang="ru-RU" dirty="0" smtClean="0"/>
              <a:t>птицу от </a:t>
            </a:r>
            <a:r>
              <a:rPr lang="ru-RU" dirty="0"/>
              <a:t>колхозов. Для скота запасались кормом: богатые колхозы давали сено без ограничений. Если ехали поздней осенью или зимой, везли с собой уголь и дрова для отопления в пути. В общем — «все свое беру с собой».</a:t>
            </a:r>
          </a:p>
          <a:p>
            <a:r>
              <a:rPr lang="ru-RU" dirty="0"/>
              <a:t>Многие, уезжая, плакали, ведь расставались с родными местами, привычны- ми традициями, своими земляками. Да и страшились предстоящей </a:t>
            </a:r>
            <a:r>
              <a:rPr lang="ru-RU" dirty="0" smtClean="0"/>
              <a:t>неопределенности</a:t>
            </a:r>
            <a:r>
              <a:rPr lang="ru-RU" dirty="0"/>
              <a:t>... «Мы ехали в неизвестность, не знали, где будем жить и работать», — эта фраза повторялась в рассказах многих </a:t>
            </a:r>
            <a:r>
              <a:rPr lang="ru-RU" dirty="0" smtClean="0"/>
              <a:t>переселенцев</a:t>
            </a:r>
          </a:p>
          <a:p>
            <a:endParaRPr lang="ru-RU" dirty="0"/>
          </a:p>
          <a:p>
            <a:r>
              <a:rPr lang="ru-RU" dirty="0"/>
              <a:t>Были и другие настроения. Рассказывает Анна Ивановна Труб- ч а </a:t>
            </a:r>
            <a:r>
              <a:rPr lang="ru-RU" dirty="0" err="1"/>
              <a:t>н</a:t>
            </a:r>
            <a:r>
              <a:rPr lang="ru-RU" dirty="0"/>
              <a:t> и </a:t>
            </a:r>
            <a:r>
              <a:rPr lang="ru-RU" dirty="0" err="1"/>
              <a:t>н</a:t>
            </a:r>
            <a:r>
              <a:rPr lang="ru-RU" dirty="0"/>
              <a:t> а, приехавшая из Подмосковья:</a:t>
            </a:r>
          </a:p>
          <a:p>
            <a:r>
              <a:rPr lang="ru-RU" dirty="0"/>
              <a:t>— Уезжали с насиженного места без особого сожаления. Уезжали «в Герма- </a:t>
            </a:r>
            <a:r>
              <a:rPr lang="ru-RU" dirty="0" err="1"/>
              <a:t>нию</a:t>
            </a:r>
            <a:r>
              <a:rPr lang="ru-RU" dirty="0"/>
              <a:t>» строить колхозную жизнь на новой земле. Провожать пришел весь колхоз. У дома был митинг, на котором в наш адрес говорились самые теплые слова. Нашей семье выделили две подводы, на которые мы погрузили свои пожитки, ящики с поросенком и двумя овцами, корову привязали сзади к телеге. Погрузили также ящик с курами, их штук тридцать было — пестрые, красивые такие. К вечеру при- ехали на станцию Раменское, переночевали там. Утром нам сообщили, что кур везти в Германию нельзя из-за какой-то болезни, что там «куриный карантин». И мы этих кур продали за полцены, так как надо было уже грузиться в эшелон.</a:t>
            </a:r>
          </a:p>
          <a:p>
            <a:r>
              <a:rPr lang="ru-RU" dirty="0"/>
              <a:t>О таких же торжественных проводах вспоминает Ирина Васильевна </a:t>
            </a:r>
            <a:r>
              <a:rPr lang="ru-RU" dirty="0" err="1"/>
              <a:t>Поборце</a:t>
            </a:r>
            <a:r>
              <a:rPr lang="ru-RU" dirty="0"/>
              <a:t>- </a:t>
            </a:r>
            <a:r>
              <a:rPr lang="ru-RU" dirty="0" err="1"/>
              <a:t>ва</a:t>
            </a:r>
            <a:r>
              <a:rPr lang="ru-RU" dirty="0"/>
              <a:t> из Могилевской области:</a:t>
            </a:r>
          </a:p>
          <a:p>
            <a:r>
              <a:rPr lang="ru-RU" dirty="0"/>
              <a:t>— В районном центре был митинг. Все говорили очень хорошо. Когда стали уезжать, заиграл оркестр. Как нас тепло провожали, с цветами. Ну прям как на подвиг!</a:t>
            </a:r>
          </a:p>
          <a:p>
            <a:endParaRPr lang="ru-RU" dirty="0"/>
          </a:p>
          <a:p>
            <a:r>
              <a:rPr lang="ru-RU" dirty="0"/>
              <a:t>Но вот отгремели митинги, оркестранты сложили свои инструменты и </a:t>
            </a:r>
            <a:r>
              <a:rPr lang="ru-RU" dirty="0" err="1"/>
              <a:t>разо</a:t>
            </a:r>
            <a:r>
              <a:rPr lang="ru-RU" dirty="0"/>
              <a:t>- шлись по домам. А людям предстояла долгая дорога к новому месту.</a:t>
            </a:r>
          </a:p>
          <a:p>
            <a:r>
              <a:rPr lang="ru-RU" dirty="0"/>
              <a:t>Для жителей сельской местности путь переселения начинался за порогом собственного дома. Крестьян доставляли на машинах до районных центров, там формировались эшелоны переселенцев.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819472"/>
            <a:ext cx="8075240" cy="1944216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Прибытие.</a:t>
            </a:r>
            <a:endParaRPr lang="ru-RU" sz="28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572149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Поезда первых переселенцев, прибывавших в новую область, надежно </a:t>
            </a:r>
            <a:r>
              <a:rPr lang="ru-RU" dirty="0" smtClean="0"/>
              <a:t>охранялись</a:t>
            </a:r>
            <a:r>
              <a:rPr lang="ru-RU" dirty="0"/>
              <a:t>. «Впереди пулемет, сзади пулемет</a:t>
            </a:r>
            <a:r>
              <a:rPr lang="ru-RU" dirty="0" smtClean="0"/>
              <a:t>*</a:t>
            </a:r>
          </a:p>
          <a:p>
            <a:r>
              <a:rPr lang="ru-RU" dirty="0"/>
              <a:t>В дороге переселенцы видели разрушенные города и села России, Украины, Белоруссии. Но то, что открылось их взору на территории бывшей Восточной Пруссии, поразило даже фронтовиков.</a:t>
            </a:r>
          </a:p>
          <a:p>
            <a:r>
              <a:rPr lang="ru-RU" dirty="0" smtClean="0"/>
              <a:t>И </a:t>
            </a:r>
            <a:r>
              <a:rPr lang="ru-RU" dirty="0"/>
              <a:t>все же страшные следы войны не могли заслонить у переселенцев </a:t>
            </a:r>
            <a:r>
              <a:rPr lang="ru-RU" dirty="0" smtClean="0"/>
              <a:t>естественного </a:t>
            </a:r>
            <a:r>
              <a:rPr lang="ru-RU" dirty="0"/>
              <a:t>чувства любопытства. «Когда подъезжали к городу на поезде, порази- ли дома с черепичной крышей. Было очень необычно. Сразу ощущалось, что здесь жили совсем другие люди. Крыши домов островерхие и красиво </a:t>
            </a:r>
            <a:r>
              <a:rPr lang="ru-RU" dirty="0" smtClean="0"/>
              <a:t>выглядели». Все </a:t>
            </a:r>
            <a:r>
              <a:rPr lang="ru-RU" dirty="0"/>
              <a:t>вокруг казалось чужим, необычным, немного пугающим. И аккуратные деревенские домики, </a:t>
            </a:r>
            <a:r>
              <a:rPr lang="ru-RU" dirty="0" err="1"/>
              <a:t>кры</a:t>
            </a:r>
            <a:r>
              <a:rPr lang="ru-RU" dirty="0"/>
              <a:t>- </a:t>
            </a:r>
            <a:r>
              <a:rPr lang="ru-RU" dirty="0" err="1"/>
              <a:t>тые</a:t>
            </a:r>
            <a:r>
              <a:rPr lang="ru-RU" dirty="0"/>
              <a:t> красной черепицей, и обсаженные деревьями дороги, и асфальт повсюду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Особенно </a:t>
            </a:r>
            <a:r>
              <a:rPr lang="ru-RU" dirty="0"/>
              <a:t>торжественно, с музыкой и хлебом-солью, встречали самые первые эшелоны. И, конечно, были митинги, на которых с приветственными речами </a:t>
            </a:r>
            <a:r>
              <a:rPr lang="ru-RU" dirty="0" smtClean="0"/>
              <a:t>выступали </a:t>
            </a:r>
            <a:r>
              <a:rPr lang="ru-RU" dirty="0"/>
              <a:t>представители гражданского управления, военного командования, </a:t>
            </a:r>
            <a:r>
              <a:rPr lang="ru-RU" dirty="0" err="1"/>
              <a:t>руко</a:t>
            </a:r>
            <a:r>
              <a:rPr lang="ru-RU" dirty="0"/>
              <a:t>- водители крупных промышленных предприятий.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243408"/>
            <a:ext cx="7283152" cy="1152128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Первые впечатления.</a:t>
            </a:r>
            <a:endParaRPr lang="ru-RU" sz="28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505475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Первые впечатления зачастую бывают самыми яркими, самыми запоминаю- </a:t>
            </a:r>
            <a:r>
              <a:rPr lang="ru-RU" dirty="0" err="1"/>
              <a:t>щимися</a:t>
            </a:r>
            <a:r>
              <a:rPr lang="ru-RU" dirty="0"/>
              <a:t>. Большинство переселенцев не имело ни малейшего представления о крае, в котором им предстояло жить. Они понимали, конечно, что после жестоких боев Кенигсберг не может остаться нетронутым, но действительность оказалась страшнее самых мрачных ожиданий</a:t>
            </a:r>
            <a:r>
              <a:rPr lang="ru-RU" dirty="0" smtClean="0"/>
              <a:t>.</a:t>
            </a:r>
          </a:p>
          <a:p>
            <a:r>
              <a:rPr lang="ru-RU" dirty="0"/>
              <a:t>В центре города все </a:t>
            </a:r>
            <a:r>
              <a:rPr lang="ru-RU" dirty="0" smtClean="0"/>
              <a:t>разворочено.Несколько </a:t>
            </a:r>
            <a:r>
              <a:rPr lang="ru-RU" dirty="0" err="1"/>
              <a:t>неразрушенных</a:t>
            </a:r>
            <a:r>
              <a:rPr lang="ru-RU" dirty="0"/>
              <a:t> зданий, встретили людей... Значит, не так уж страшно». «На стенах полуразрушенных зданий кое-где еще свисали остатки вы- весок былых магазинчиков; видны написанные черной краской прямо по </a:t>
            </a:r>
            <a:r>
              <a:rPr lang="ru-RU" dirty="0" smtClean="0"/>
              <a:t>штукатурке </a:t>
            </a:r>
            <a:r>
              <a:rPr lang="ru-RU" dirty="0"/>
              <a:t>громадными буквами немецкие пропагандистские призывы: «Мы не </a:t>
            </a:r>
            <a:r>
              <a:rPr lang="ru-RU" dirty="0" smtClean="0"/>
              <a:t>капитулируем</a:t>
            </a:r>
            <a:r>
              <a:rPr lang="ru-RU" dirty="0"/>
              <a:t>!», «Тсс! Враг подслушивает!» (Мария Павловна </a:t>
            </a:r>
            <a:r>
              <a:rPr lang="ru-RU" dirty="0" err="1"/>
              <a:t>Кубарева</a:t>
            </a:r>
            <a:r>
              <a:rPr lang="ru-RU" dirty="0"/>
              <a:t>).</a:t>
            </a:r>
          </a:p>
          <a:p>
            <a:r>
              <a:rPr lang="ru-RU" dirty="0"/>
              <a:t>Эта жуткая картина изуродованного города дополнялась тем, что по улицам бегали целые полчища крыс, а по ночам, когда стихал дневной шум, от ветра грохотало ржавое железо на остовах коробок бывших зданий. В разбитых домах было слышно, как из труб вытекала вода. Улицы были без света. Казалось, что восстановить город будет выше человеческих сил</a:t>
            </a:r>
            <a:r>
              <a:rPr lang="ru-RU" dirty="0" smtClean="0"/>
              <a:t>.</a:t>
            </a:r>
          </a:p>
          <a:p>
            <a:r>
              <a:rPr lang="ru-RU" dirty="0"/>
              <a:t>Люди не только видели оставшиеся после войны развалины, но и подмечали то ценное, что сохранилось от вековой немецкой культуры.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«Даже </a:t>
            </a:r>
            <a:r>
              <a:rPr lang="ru-RU" dirty="0"/>
              <a:t>по остаткам зданий видно было, как красив был город до войны. Улицы вымощены булыжником, зеленые от деревьев. И несмотря на развалины, меня охватило чувство какого-то благоговения. Жалко было, что такой красивый город был разрушен. Мы лазили по Королевскому замку. В нем была разрушена только верхняя часть, а все коммуникации, подвалы не пострадали. Все было ухожено, к каждому домику вели мощеные дорожки. Домики, даже их развалины, окружал ухоженный кустарник. Видно было, что раньше здесь жили люди, </a:t>
            </a:r>
            <a:r>
              <a:rPr lang="ru-RU" dirty="0" smtClean="0"/>
              <a:t>ценившие </a:t>
            </a:r>
            <a:r>
              <a:rPr lang="ru-RU" dirty="0"/>
              <a:t>природу, красоту и свой </a:t>
            </a:r>
            <a:r>
              <a:rPr lang="ru-RU" dirty="0" smtClean="0"/>
              <a:t>уют», </a:t>
            </a:r>
            <a:r>
              <a:rPr lang="ru-RU" dirty="0"/>
              <a:t>— вспоминает Анна Андреевна Копылова.</a:t>
            </a:r>
          </a:p>
          <a:p>
            <a:r>
              <a:rPr lang="ru-RU" dirty="0"/>
              <a:t>В поселках переселенцев встречали крепкие каменные дома с непривычной внутренней планировкой, в комнатах — обои, стены на кухнях выложены </a:t>
            </a:r>
            <a:r>
              <a:rPr lang="ru-RU" dirty="0" smtClean="0"/>
              <a:t>кафелем</a:t>
            </a:r>
            <a:r>
              <a:rPr lang="ru-RU" dirty="0"/>
              <a:t>. Кое-где сохранилась красивая резная мебель, музыкальные инструменты, большие часы с боем. «В России жили в деревянных домах, — говорит Анатолий Семенович </a:t>
            </a:r>
            <a:r>
              <a:rPr lang="ru-RU" dirty="0" err="1"/>
              <a:t>Карандеев</a:t>
            </a:r>
            <a:r>
              <a:rPr lang="ru-RU" dirty="0"/>
              <a:t>, — а сюда приехали и как в сказочную страну попали: </a:t>
            </a:r>
            <a:r>
              <a:rPr lang="ru-RU" dirty="0" smtClean="0"/>
              <a:t>полы </a:t>
            </a:r>
            <a:r>
              <a:rPr lang="ru-RU" dirty="0"/>
              <a:t>паркетные, печи кафельные, стены крашеные. Краска тогда у нас была </a:t>
            </a:r>
            <a:r>
              <a:rPr lang="ru-RU" dirty="0" smtClean="0"/>
              <a:t>редкостью</a:t>
            </a:r>
            <a:r>
              <a:rPr lang="ru-RU" dirty="0"/>
              <a:t>. В России я до этого краски не видел».</a:t>
            </a:r>
          </a:p>
          <a:p>
            <a:r>
              <a:rPr lang="ru-RU" dirty="0"/>
              <a:t>Приехавшие весной переселенцы поражались тем, что город буквально </a:t>
            </a:r>
            <a:r>
              <a:rPr lang="ru-RU" dirty="0" smtClean="0"/>
              <a:t>утопал </a:t>
            </a:r>
            <a:r>
              <a:rPr lang="ru-RU" dirty="0"/>
              <a:t>и зелени и цветах.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202034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/>
              <a:t>Первые встречи с местным населением.</a:t>
            </a:r>
            <a:endParaRPr lang="ru-RU" sz="28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435280" cy="5505475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И, конечно, остались в памяти первые встречи с немецкими жителями, </a:t>
            </a:r>
            <a:r>
              <a:rPr lang="ru-RU" dirty="0" err="1"/>
              <a:t>кото</a:t>
            </a:r>
            <a:r>
              <a:rPr lang="ru-RU" dirty="0"/>
              <a:t>- </a:t>
            </a:r>
            <a:r>
              <a:rPr lang="ru-RU" dirty="0" err="1"/>
              <a:t>рых</a:t>
            </a:r>
            <a:r>
              <a:rPr lang="ru-RU" dirty="0"/>
              <a:t> ожидали с любопытством и страхом. Первое время переселенцы боялись пользоваться водой из открытых колодцев, думая, что она может быть отравлена. Опасались поджогов и внезапных нападений, особенно ночью. Спали по очереди, или мужчины сторожили, ходили вокруг домов с колотушками.</a:t>
            </a:r>
          </a:p>
          <a:p>
            <a:r>
              <a:rPr lang="ru-RU" dirty="0"/>
              <a:t>— Первую ночь очень намучались, — рассказывает Иван Семенович Блохин.</a:t>
            </a:r>
          </a:p>
          <a:p>
            <a:r>
              <a:rPr lang="ru-RU" dirty="0"/>
              <a:t>— Водившиеся в лесу дикие кабаны забежали во двор и наделали много шума. Мы перепугались, потому что боялись нападения немцев, хотя их в поселке не было.</a:t>
            </a:r>
          </a:p>
          <a:p>
            <a:r>
              <a:rPr lang="ru-RU" dirty="0"/>
              <a:t>Первая  встреча  с  немцами  запомнилась  Сергею  Владимировичу  Даниель-</a:t>
            </a:r>
          </a:p>
          <a:p>
            <a:r>
              <a:rPr lang="ru-RU" dirty="0"/>
              <a:t>Беку:</a:t>
            </a:r>
          </a:p>
          <a:p>
            <a:r>
              <a:rPr lang="ru-RU" dirty="0"/>
              <a:t>— Прибыли на станцию Калининград. Из эшелона много не рассмотришь, </a:t>
            </a:r>
            <a:r>
              <a:rPr lang="ru-RU" dirty="0" err="1"/>
              <a:t>ва</a:t>
            </a:r>
            <a:r>
              <a:rPr lang="ru-RU" dirty="0"/>
              <a:t>- гоны-теплушки закрывались плотно. Остановились, открыли двери... Когда мы собирались, ехали, естественно, не могли не думать о немцах, и ненависть заочно была большая. А тут вагон обступили немецкие ребятишки, аккуратно одетые, но очень худые и бледные. Они просили подаяние. В поезде нашлись такие, кто кое- что пони-</a:t>
            </a:r>
          </a:p>
          <a:p>
            <a:r>
              <a:rPr lang="ru-RU" dirty="0"/>
              <a:t>мал по-немецки. И даже завязался какой-то разговор... Какая там ненависть! Спустя многие годы с волнением вспоминает о своих первых впечатлениях от</a:t>
            </a:r>
          </a:p>
          <a:p>
            <a:r>
              <a:rPr lang="ru-RU" dirty="0"/>
              <a:t>увиденного в Калининграде Анна Ивановна Рыжова:</a:t>
            </a:r>
          </a:p>
          <a:p>
            <a:r>
              <a:rPr lang="ru-RU" dirty="0"/>
              <a:t>— Не видела я таких зеленых городов. Мне тогда показалось, что это символ. Молодая зелень — это возрождение. Я почувствовала, что должна что-то сделать для этого наверняка некогда прекрасного города. Чтоб гармония была. Да я тогда слишком молода была и верила, что эту землю надо русской сделать. В общем-то, как и все тогда.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/>
              <a:t>Образование Калининградской области</a:t>
            </a:r>
            <a:r>
              <a:rPr lang="ru-RU" sz="2400" u="sng" dirty="0" smtClean="0"/>
              <a:t>.</a:t>
            </a:r>
            <a:endParaRPr lang="ru-RU" sz="24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Рождение Калининградской области самым непосредственным образом связано с победой советского </a:t>
            </a:r>
            <a:r>
              <a:rPr lang="ru-RU" sz="1600" dirty="0" smtClean="0"/>
              <a:t>народа в Великой Отечественной войне , </a:t>
            </a:r>
            <a:r>
              <a:rPr lang="ru-RU" sz="1600" dirty="0"/>
              <a:t>но судьба этого края была предопределена </a:t>
            </a:r>
            <a:r>
              <a:rPr lang="ru-RU" sz="1600" dirty="0" smtClean="0"/>
              <a:t>ранее:</a:t>
            </a:r>
          </a:p>
          <a:p>
            <a:r>
              <a:rPr lang="ru-RU" sz="1600" dirty="0" smtClean="0"/>
              <a:t>В декабре 1943 года в Тегеране на международной конференции. </a:t>
            </a:r>
            <a:endParaRPr lang="ru-RU" sz="1600" dirty="0"/>
          </a:p>
          <a:p>
            <a:r>
              <a:rPr lang="ru-RU" sz="1600" dirty="0"/>
              <a:t>На Потсдамской конференции, проходившей с 17 июля по 2 августа 1945 года, главами правительств трех союзных держав – СССР, США и Великобритании – было принято решение о ликвидации Восточной Пруссии и передаче Кёнигсберга и примыкавшей к нему территории бывшей Восточной Пруссии Советскому </a:t>
            </a:r>
            <a:r>
              <a:rPr lang="ru-RU" sz="1600" dirty="0" smtClean="0"/>
              <a:t>Союзу</a:t>
            </a:r>
            <a:r>
              <a:rPr lang="ru-RU" sz="1600" dirty="0"/>
              <a:t>.</a:t>
            </a:r>
          </a:p>
          <a:p>
            <a:r>
              <a:rPr lang="ru-RU" sz="1600" dirty="0"/>
              <a:t>Указом Президиума Верховного Совета СССР от 4 июля 1946 года Кёнигсбергская область была переименована в Калининградскую, а город Кенигсберг – в Калининград. А 9 июля 1946 года вышло Постановление Совмина СССР «О первоочередных мероприятиях по заселению районов и развитию сельского хозяйства в Калининградской области».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-571500"/>
            <a:ext cx="8301608" cy="1480220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Первое </a:t>
            </a:r>
            <a:r>
              <a:rPr lang="ru-RU" sz="2800" b="1" u="sng" dirty="0" err="1" smtClean="0"/>
              <a:t>пристанище.Жилье.Быт</a:t>
            </a:r>
            <a:r>
              <a:rPr lang="ru-RU" sz="2800" b="1" u="sng" dirty="0" smtClean="0"/>
              <a:t>.</a:t>
            </a:r>
            <a:endParaRPr lang="ru-RU" sz="2800" b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404664"/>
            <a:ext cx="8589640" cy="62646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  <a:p>
            <a:r>
              <a:rPr lang="ru-RU" b="1" dirty="0" smtClean="0"/>
              <a:t>Первое </a:t>
            </a:r>
            <a:r>
              <a:rPr lang="ru-RU" b="1" dirty="0"/>
              <a:t>пристанище</a:t>
            </a:r>
            <a:endParaRPr lang="ru-RU" dirty="0"/>
          </a:p>
          <a:p>
            <a:r>
              <a:rPr lang="ru-RU" dirty="0"/>
              <a:t>Говоря о жилье переселенцев, следует учитывать одно важное </a:t>
            </a:r>
            <a:r>
              <a:rPr lang="ru-RU" dirty="0" smtClean="0"/>
              <a:t>обстоятельство</a:t>
            </a:r>
            <a:r>
              <a:rPr lang="ru-RU" dirty="0"/>
              <a:t>: разницу сроков прибытия переселенцев в область. Военные, которые после боев за Восточную Пруссию остались на ее территории, имели возможность все- литься в сохранившиеся квартиры и особняки, зачастую с полностью уцелевшей обстановкой. Гражданское население стало прибывать позже, во второй поло- вине 1945 года. Понятно, что запас просторных особняков к тому времени </a:t>
            </a:r>
            <a:r>
              <a:rPr lang="ru-RU" dirty="0" smtClean="0"/>
              <a:t>истощился</a:t>
            </a:r>
            <a:r>
              <a:rPr lang="ru-RU" dirty="0"/>
              <a:t>, и поэтому переселенцам доставалось жилье, требующее основательного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ремонта. Но и такого становилось все меньше, положение с квартирами </a:t>
            </a:r>
            <a:r>
              <a:rPr lang="ru-RU" dirty="0" smtClean="0"/>
              <a:t>ухудшалось</a:t>
            </a:r>
            <a:r>
              <a:rPr lang="ru-RU" dirty="0"/>
              <a:t>, и приехавшие в область после 1948 года иногда начинали новую жизнь </a:t>
            </a:r>
            <a:r>
              <a:rPr lang="ru-RU" dirty="0" smtClean="0"/>
              <a:t>почти </a:t>
            </a:r>
            <a:r>
              <a:rPr lang="ru-RU" dirty="0"/>
              <a:t>что с нуля...</a:t>
            </a:r>
          </a:p>
          <a:p>
            <a:r>
              <a:rPr lang="ru-RU" dirty="0"/>
              <a:t>Первое жилье переселенцев — это, как правило, временное пристанище, </a:t>
            </a:r>
            <a:r>
              <a:rPr lang="ru-RU" dirty="0" smtClean="0"/>
              <a:t>перевалочный </a:t>
            </a:r>
            <a:r>
              <a:rPr lang="ru-RU" dirty="0"/>
              <a:t>пункт, на котором люди задерживались от двух-трех дней до не- скольких месяцев, пока не находилось место постоянного проживания.</a:t>
            </a:r>
          </a:p>
          <a:p>
            <a:r>
              <a:rPr lang="ru-RU" dirty="0"/>
              <a:t>В 1946 году стала работать первая в городе гостиница— холодная и </a:t>
            </a:r>
            <a:r>
              <a:rPr lang="ru-RU" dirty="0" smtClean="0"/>
              <a:t>неустроенная </a:t>
            </a:r>
            <a:r>
              <a:rPr lang="ru-RU" dirty="0"/>
              <a:t>даже по меркам тех непритязательных времен. О ней рассказывает Мария Павловна </a:t>
            </a:r>
            <a:r>
              <a:rPr lang="ru-RU" dirty="0" err="1"/>
              <a:t>Кубарева</a:t>
            </a:r>
            <a:r>
              <a:rPr lang="ru-RU" dirty="0"/>
              <a:t>:</a:t>
            </a:r>
          </a:p>
          <a:p>
            <a:r>
              <a:rPr lang="ru-RU" dirty="0"/>
              <a:t>«На ГРЭС N° 5 прибыло более 40 молодых рабочих. К приему и размещению их руководители электростанции не подготовились.</a:t>
            </a:r>
          </a:p>
          <a:p>
            <a:r>
              <a:rPr lang="ru-RU" dirty="0"/>
              <a:t>По распоряжению директора электростанции т. </a:t>
            </a:r>
            <a:r>
              <a:rPr lang="ru-RU" dirty="0" err="1"/>
              <a:t>Меликяна</a:t>
            </a:r>
            <a:r>
              <a:rPr lang="ru-RU" dirty="0"/>
              <a:t> наспех забили </a:t>
            </a:r>
            <a:r>
              <a:rPr lang="ru-RU" dirty="0" smtClean="0"/>
              <a:t>досками </a:t>
            </a:r>
            <a:r>
              <a:rPr lang="ru-RU" dirty="0"/>
              <a:t>окна одного из полуразрушенных домов и назвали его общежитием. </a:t>
            </a:r>
            <a:r>
              <a:rPr lang="ru-RU" dirty="0" smtClean="0"/>
              <a:t>Имевшиеся </a:t>
            </a:r>
            <a:r>
              <a:rPr lang="ru-RU" dirty="0"/>
              <a:t>комплекты постельных принадлежностей разделили между всеми </a:t>
            </a:r>
            <a:r>
              <a:rPr lang="ru-RU" dirty="0" smtClean="0"/>
              <a:t>прибывшими</a:t>
            </a:r>
            <a:r>
              <a:rPr lang="ru-RU" dirty="0"/>
              <a:t>: кому досталась подушка, кому матрац, а кому простыня».</a:t>
            </a:r>
          </a:p>
          <a:p>
            <a:r>
              <a:rPr lang="ru-RU" dirty="0"/>
              <a:t>«Калининградская правда», 18 мая 1948 года.</a:t>
            </a:r>
          </a:p>
          <a:p>
            <a:r>
              <a:rPr lang="ru-RU" dirty="0"/>
              <a:t>— Поселили меня временно в полупустой гостинице на улице Пугачева (</a:t>
            </a:r>
            <a:r>
              <a:rPr lang="ru-RU" dirty="0" smtClean="0"/>
              <a:t>теперь </a:t>
            </a:r>
            <a:r>
              <a:rPr lang="ru-RU" dirty="0"/>
              <a:t>гостиница «Чайка»), которая совсем не отапливалась. Поверх одеяла </a:t>
            </a:r>
            <a:r>
              <a:rPr lang="ru-RU" dirty="0" smtClean="0"/>
              <a:t>вынуждена </a:t>
            </a:r>
            <a:r>
              <a:rPr lang="ru-RU" dirty="0"/>
              <a:t>была укрываться ватным матрацем и все равно мерзла. Спасибо </a:t>
            </a:r>
            <a:r>
              <a:rPr lang="ru-RU" dirty="0" smtClean="0"/>
              <a:t>женщине-коменданту</a:t>
            </a:r>
            <a:r>
              <a:rPr lang="ru-RU" dirty="0"/>
              <a:t>, которая размещалась с сынишкой в бывшей ванной комнате с цементным полом, но зато с желез-</a:t>
            </a:r>
          </a:p>
          <a:p>
            <a:r>
              <a:rPr lang="ru-RU" dirty="0"/>
              <a:t>ной печкой. В сильные холода она пускала меня к себе на ночь: я спала на полу, подстелив два матраца.</a:t>
            </a:r>
          </a:p>
          <a:p>
            <a:r>
              <a:rPr lang="ru-RU" dirty="0"/>
              <a:t>Мария Тимофеевна Р </a:t>
            </a:r>
            <a:r>
              <a:rPr lang="ru-RU" dirty="0" err="1"/>
              <a:t>ы</a:t>
            </a:r>
            <a:r>
              <a:rPr lang="ru-RU" dirty="0"/>
              <a:t> ж у хина приехала по вербовке в деревню </a:t>
            </a:r>
            <a:r>
              <a:rPr lang="ru-RU" dirty="0" err="1"/>
              <a:t>Кострово</a:t>
            </a:r>
            <a:r>
              <a:rPr lang="ru-RU" dirty="0"/>
              <a:t> в</a:t>
            </a:r>
          </a:p>
          <a:p>
            <a:r>
              <a:rPr lang="ru-RU" dirty="0"/>
              <a:t>1949 году:</a:t>
            </a:r>
          </a:p>
          <a:p>
            <a:r>
              <a:rPr lang="ru-RU" dirty="0"/>
              <a:t>— Нас пять семей поселили в одну комнату. Прямо на полу спали, никто не разбирался, где кто, С жильем было плохо. Во всей деревне три-четыре дома </a:t>
            </a:r>
            <a:r>
              <a:rPr lang="ru-RU" dirty="0" smtClean="0"/>
              <a:t>целых </a:t>
            </a:r>
            <a:r>
              <a:rPr lang="ru-RU" dirty="0"/>
              <a:t>стояли, а приехало 25 семей... Так и жили. Построят два-три дома и расселят туда несколько семей. Потом еще.</a:t>
            </a:r>
          </a:p>
          <a:p>
            <a:r>
              <a:rPr lang="ru-RU" dirty="0"/>
              <a:t>Нередко людям приходились жить прямо на месте работы: в школах, конто- </a:t>
            </a:r>
            <a:r>
              <a:rPr lang="ru-RU" dirty="0" err="1"/>
              <a:t>рах</a:t>
            </a:r>
            <a:r>
              <a:rPr lang="ru-RU" dirty="0"/>
              <a:t>, красных уголках, складах. Матрена Федотовна </a:t>
            </a:r>
            <a:r>
              <a:rPr lang="ru-RU" dirty="0" err="1"/>
              <a:t>Букреева</a:t>
            </a:r>
            <a:r>
              <a:rPr lang="ru-RU" dirty="0"/>
              <a:t> в 1945 году </a:t>
            </a:r>
            <a:r>
              <a:rPr lang="ru-RU" dirty="0" smtClean="0"/>
              <a:t>устроилась </a:t>
            </a:r>
            <a:r>
              <a:rPr lang="ru-RU" dirty="0"/>
              <a:t>поваром в воинской части в городе Кранце. Там, в столовой при части, она и жила. Спала прямо на столах. Елену Тимофеевну </a:t>
            </a:r>
            <a:r>
              <a:rPr lang="ru-RU" dirty="0" err="1"/>
              <a:t>Каравашкнну</a:t>
            </a:r>
            <a:r>
              <a:rPr lang="ru-RU" dirty="0"/>
              <a:t> направили в </a:t>
            </a:r>
            <a:r>
              <a:rPr lang="ru-RU" dirty="0" smtClean="0"/>
              <a:t>Калининград </a:t>
            </a:r>
            <a:r>
              <a:rPr lang="ru-RU" dirty="0"/>
              <a:t>в 1946 году по комсомольской путевке для работы в милиции: «</a:t>
            </a:r>
            <a:r>
              <a:rPr lang="ru-RU" dirty="0" smtClean="0"/>
              <a:t>Поселили </a:t>
            </a:r>
            <a:r>
              <a:rPr lang="ru-RU" dirty="0"/>
              <a:t>меня прямо в здании управления милиции — нынешний корпус КТИ. </a:t>
            </a:r>
            <a:r>
              <a:rPr lang="ru-RU" dirty="0" smtClean="0"/>
              <a:t>Комната </a:t>
            </a:r>
            <a:r>
              <a:rPr lang="ru-RU" dirty="0"/>
              <a:t>— человек на пятьдесят. И мужчины, и женщины — все вместе. Нет ни окон, ни дверей...»</a:t>
            </a:r>
          </a:p>
          <a:p>
            <a:r>
              <a:rPr lang="ru-RU" dirty="0"/>
              <a:t>Кто и как распределял жилье?</a:t>
            </a:r>
          </a:p>
          <a:p>
            <a:r>
              <a:rPr lang="ru-RU" dirty="0"/>
              <a:t>Поначалу вообще никакой системы распределения не было. Люди </a:t>
            </a:r>
            <a:r>
              <a:rPr lang="ru-RU" dirty="0" smtClean="0"/>
              <a:t>приезжали</a:t>
            </a:r>
            <a:r>
              <a:rPr lang="ru-RU" dirty="0"/>
              <a:t>, искали ближайший от места работы пустой дом — и селились. Если хотели...</a:t>
            </a:r>
          </a:p>
          <a:p>
            <a:r>
              <a:rPr lang="ru-RU" dirty="0"/>
              <a:t>Для нас сейчас эти рассказы звучат почти неправдоподобно.</a:t>
            </a:r>
          </a:p>
          <a:p>
            <a:r>
              <a:rPr lang="ru-RU" dirty="0"/>
              <a:t>—- Жилье выбирал сам, так как был холостяк. В Зеленоградске на улице </a:t>
            </a:r>
            <a:r>
              <a:rPr lang="ru-RU" dirty="0" smtClean="0"/>
              <a:t>Сталинградской </a:t>
            </a:r>
            <a:r>
              <a:rPr lang="ru-RU" dirty="0"/>
              <a:t>(теперь Железнодорожная) в доме № 21 жил один офицер в двух- этажном доме. Я там поселился на втором этаже. Мог занять и особняк: рядом были пустующие дома, — вспоминает Петр Тихонович Шевченко.</a:t>
            </a:r>
          </a:p>
          <a:p>
            <a:r>
              <a:rPr lang="ru-RU" dirty="0"/>
              <a:t>— С поезда людей развозили по городу. Подвозили к какому-нибудь дому в нынешнем Балтийском районе, спрашивали: «Нравится?» Если нравилось, то  </a:t>
            </a:r>
            <a:r>
              <a:rPr lang="ru-RU" dirty="0" smtClean="0"/>
              <a:t>переселенец оставался.</a:t>
            </a:r>
            <a:endParaRPr lang="ru-RU" dirty="0"/>
          </a:p>
          <a:p>
            <a:r>
              <a:rPr lang="ru-RU" dirty="0"/>
              <a:t>Одной из самых острых для переселенцев проблем стала необходимость </a:t>
            </a:r>
            <a:r>
              <a:rPr lang="ru-RU" dirty="0" smtClean="0"/>
              <a:t>обзаведения </a:t>
            </a:r>
            <a:r>
              <a:rPr lang="ru-RU" dirty="0"/>
              <a:t>мебелью. Ведь не повезешь же ее с собой, а в государственную </a:t>
            </a:r>
            <a:r>
              <a:rPr lang="ru-RU" dirty="0" smtClean="0"/>
              <a:t>торговлю </a:t>
            </a:r>
            <a:r>
              <a:rPr lang="ru-RU" dirty="0"/>
              <a:t>мебель практически не поступала. И чем больше переселенцев прибывало на новые земли, тем острее становилась для них «мебельная проблема». Первые переселенцы, которые въехали в полностью сохранившиеся дома, свои бытовые проблемы решали просто. В домах было все необходимое. Заходи и живи... Не- редко в таких домах с обстановкой поселялись семьи старших офицеров, </a:t>
            </a:r>
            <a:r>
              <a:rPr lang="ru-RU" dirty="0" smtClean="0"/>
              <a:t>гражданских </a:t>
            </a:r>
            <a:r>
              <a:rPr lang="ru-RU" dirty="0"/>
              <a:t>руководителей. Большей частью в немецких домах, даже многоквартирных, отопление было печное. «При здешнем климате — это лучший вариант: воздух сухой, тепло </a:t>
            </a:r>
            <a:r>
              <a:rPr lang="ru-RU" dirty="0" smtClean="0"/>
              <a:t>сохраняется </a:t>
            </a:r>
            <a:r>
              <a:rPr lang="ru-RU" dirty="0"/>
              <a:t>два-три дня. Но самое главное — отделка печей. Каждая печь — про- изведение искусства, украшения кафеля — ювелирная работа. Это чисто немец- </a:t>
            </a:r>
            <a:r>
              <a:rPr lang="ru-RU" dirty="0" err="1"/>
              <a:t>кая</a:t>
            </a:r>
            <a:r>
              <a:rPr lang="ru-RU" dirty="0"/>
              <a:t> черта, практично и красиво. Ну, и, конечно, камины: английская </a:t>
            </a:r>
            <a:r>
              <a:rPr lang="ru-RU" dirty="0" smtClean="0"/>
              <a:t>изысканность </a:t>
            </a:r>
            <a:r>
              <a:rPr lang="ru-RU" dirty="0"/>
              <a:t>и немецкая прочность» (Анна Ивановна Рыжова). Восхищается немецкими печами и Екатерина Сергеевна Моргунова, попавшая в 1946 году в поселок Мель- </a:t>
            </a:r>
            <a:r>
              <a:rPr lang="ru-RU" dirty="0" err="1"/>
              <a:t>кемен</a:t>
            </a:r>
            <a:r>
              <a:rPr lang="ru-RU" dirty="0"/>
              <a:t> на границе с Литвой: «Какие там печи были! Кафелем выложенные, </a:t>
            </a:r>
            <a:r>
              <a:rPr lang="ru-RU" dirty="0" err="1" smtClean="0"/>
              <a:t>краси-вые</a:t>
            </a:r>
            <a:r>
              <a:rPr lang="ru-RU" dirty="0"/>
              <a:t>. Они у них на колесах, на катках, куда хочешь ставить можно».</a:t>
            </a:r>
          </a:p>
          <a:p>
            <a:endParaRPr lang="ru-RU" dirty="0"/>
          </a:p>
          <a:p>
            <a:r>
              <a:rPr lang="ru-RU" dirty="0"/>
              <a:t>Когда грянули морозы зимы сорок шестого — сорок седьмого годов, каких давно не знала Прибалтика, кафельные немецкие печи уже не стали справляться с обогревом квартир. Кроме того, были переселенцы, особенно из сельской мест- </a:t>
            </a:r>
            <a:r>
              <a:rPr lang="ru-RU" dirty="0" err="1"/>
              <a:t>ности</a:t>
            </a:r>
            <a:r>
              <a:rPr lang="ru-RU" dirty="0"/>
              <a:t>, которые не смогли побороть в себе тягу к привычной русской печи. </a:t>
            </a:r>
            <a:r>
              <a:rPr lang="ru-RU" dirty="0" err="1"/>
              <a:t>Григо</a:t>
            </a:r>
            <a:r>
              <a:rPr lang="ru-RU" dirty="0"/>
              <a:t>- </a:t>
            </a:r>
            <a:r>
              <a:rPr lang="ru-RU" dirty="0" err="1"/>
              <a:t>рий</a:t>
            </a:r>
            <a:r>
              <a:rPr lang="ru-RU" dirty="0"/>
              <a:t> Иванович </a:t>
            </a:r>
            <a:r>
              <a:rPr lang="ru-RU" dirty="0" err="1"/>
              <a:t>Меньшенин</a:t>
            </a:r>
            <a:r>
              <a:rPr lang="ru-RU" dirty="0"/>
              <a:t> из поселка </a:t>
            </a:r>
            <a:r>
              <a:rPr lang="ru-RU" dirty="0" err="1"/>
              <a:t>Севское</a:t>
            </a:r>
            <a:r>
              <a:rPr lang="ru-RU" dirty="0"/>
              <a:t> </a:t>
            </a:r>
            <a:r>
              <a:rPr lang="ru-RU" dirty="0" err="1"/>
              <a:t>Правдинскогр</a:t>
            </a:r>
            <a:r>
              <a:rPr lang="ru-RU" dirty="0"/>
              <a:t> района, например, так решил проблему:</a:t>
            </a:r>
          </a:p>
          <a:p>
            <a:r>
              <a:rPr lang="ru-RU" dirty="0"/>
              <a:t>— В доме стояла немецкая кафельная печка, но она мне не подошла. В Рос- сии </a:t>
            </a:r>
            <a:r>
              <a:rPr lang="ru-RU" dirty="0" err="1"/>
              <a:t>самопеком</a:t>
            </a:r>
            <a:r>
              <a:rPr lang="ru-RU" dirty="0"/>
              <a:t> хлеб пекли. И я стал русскую печь делать. У немцев на кухне была плита. Она мне тоже не понравилась. У русских печь как печь, грела хорошо, да и полежать можно. Я здесь самый первый все переделал по-своему.</a:t>
            </a:r>
          </a:p>
          <a:p>
            <a:r>
              <a:rPr lang="ru-RU" dirty="0"/>
              <a:t>Те, кто не мог сложить себе печь сам, пользовался услугами немецких </a:t>
            </a:r>
            <a:r>
              <a:rPr lang="ru-RU" dirty="0" err="1"/>
              <a:t>масте</a:t>
            </a:r>
            <a:r>
              <a:rPr lang="ru-RU" dirty="0"/>
              <a:t>- ров или же добывал железные печи «буржуйки».</a:t>
            </a:r>
          </a:p>
          <a:p>
            <a:r>
              <a:rPr lang="ru-RU" dirty="0"/>
              <a:t>Ну хорошо, печь сложили, утеплили, как могли, квартиру, — а топить чем? Ведь топливом города и поселки в ту пору не снабжались. Военные решали эту проблему, по утверждению Александра Игнатьевича Фурманова, как всегда, ор- </a:t>
            </a:r>
            <a:r>
              <a:rPr lang="ru-RU" dirty="0" err="1"/>
              <a:t>ганизованно</a:t>
            </a:r>
            <a:r>
              <a:rPr lang="ru-RU" dirty="0"/>
              <a:t>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940050" y="1397000"/>
          <a:ext cx="3263900" cy="4064000"/>
        </p:xfrm>
        <a:graphic>
          <a:graphicData uri="http://schemas.openxmlformats.org/presentationml/2006/ole">
            <p:oleObj spid="_x0000_s1026" name="Документ" r:id="rId3" imgW="9471940" imgH="11795811" progId="Word.Document.12">
              <p:embed/>
            </p:oleObj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Одна судьба.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Есть люди, по биографиям которых, как по книге, можно изучать историю страны и удивляться, как это одна жизнь может вместить в себя столько событий. Такова </a:t>
            </a:r>
            <a:r>
              <a:rPr lang="ru-RU" dirty="0" err="1" smtClean="0"/>
              <a:t>судьбародителей</a:t>
            </a:r>
            <a:r>
              <a:rPr lang="ru-RU" dirty="0" smtClean="0"/>
              <a:t> </a:t>
            </a:r>
            <a:r>
              <a:rPr lang="ru-RU" dirty="0" err="1" smtClean="0"/>
              <a:t>Урия</a:t>
            </a:r>
            <a:r>
              <a:rPr lang="ru-RU" dirty="0" smtClean="0"/>
              <a:t> Леонтьевича </a:t>
            </a:r>
            <a:r>
              <a:rPr lang="ru-RU" dirty="0" err="1" smtClean="0"/>
              <a:t>Узерцова</a:t>
            </a:r>
            <a:r>
              <a:rPr lang="ru-RU" dirty="0" smtClean="0"/>
              <a:t>, одних </a:t>
            </a:r>
            <a:r>
              <a:rPr lang="ru-RU" dirty="0"/>
              <a:t>из многих, кто приехал в бывшую Восточную Пруссию в конце сороковых.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МЕЖДУНАРОДНО-ПРАВОВЫЕ ОСНОВЫ СОЗДАНИЯ ОБЛАСТИ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ДЕКАБРЬ </a:t>
            </a:r>
            <a:r>
              <a:rPr lang="ru-RU" b="1" i="1" dirty="0" smtClean="0"/>
              <a:t>1943</a:t>
            </a:r>
            <a:r>
              <a:rPr lang="ru-RU" b="1" dirty="0" smtClean="0"/>
              <a:t> Г., Т</a:t>
            </a:r>
            <a:r>
              <a:rPr lang="ru-RU" b="1" i="1" dirty="0" smtClean="0"/>
              <a:t>ЕГЕРАНСКАЯ КОНФЕРЕНЦИЯ - </a:t>
            </a:r>
            <a:r>
              <a:rPr lang="ru-RU" b="1" dirty="0" smtClean="0"/>
              <a:t>СТАЛИН : СССР НЕ ИМЕЕТ НА БАЛТИКЕ </a:t>
            </a:r>
            <a:r>
              <a:rPr lang="ru-RU" b="1" i="1" dirty="0" smtClean="0"/>
              <a:t>НЕЗАМЕРЗАЮЩИХ ПОРТОВ</a:t>
            </a:r>
            <a:r>
              <a:rPr lang="ru-RU" b="1" dirty="0" smtClean="0"/>
              <a:t> </a:t>
            </a:r>
            <a:r>
              <a:rPr lang="ru-RU" b="1" dirty="0" smtClean="0">
                <a:sym typeface="Symbol"/>
              </a:rPr>
              <a:t></a:t>
            </a:r>
            <a:r>
              <a:rPr lang="ru-RU" b="1" dirty="0" smtClean="0"/>
              <a:t> ЖЕЛАТЕЛЬНО ДЛЯ СССР </a:t>
            </a:r>
            <a:r>
              <a:rPr lang="ru-RU" b="1" u="sng" dirty="0" smtClean="0"/>
              <a:t>ПОЛУЧИТЬ</a:t>
            </a:r>
            <a:r>
              <a:rPr lang="ru-RU" b="1" dirty="0" smtClean="0"/>
              <a:t> </a:t>
            </a:r>
            <a:r>
              <a:rPr lang="ru-RU" b="1" u="sng" dirty="0" smtClean="0"/>
              <a:t>КЕНИГСБЕРГ И МЕМЕЛЬ</a:t>
            </a:r>
            <a:r>
              <a:rPr lang="ru-RU" b="1" dirty="0" smtClean="0"/>
              <a:t> -ЭТО </a:t>
            </a:r>
            <a:r>
              <a:rPr lang="ru-RU" b="1" i="1" dirty="0" smtClean="0"/>
              <a:t>ИСКОННО СЛАВЯНСКИЕ ЗЕМЛИ</a:t>
            </a:r>
            <a:endParaRPr lang="ru-RU" b="1" dirty="0" smtClean="0"/>
          </a:p>
          <a:p>
            <a:r>
              <a:rPr lang="ru-RU" b="1" i="1" dirty="0" smtClean="0"/>
              <a:t>1 АВГУСТА 1945 Г. ПОТСДАМСКАЯ КОНФЕРЕНЦИЯ</a:t>
            </a:r>
            <a:r>
              <a:rPr lang="ru-RU" b="1" dirty="0" smtClean="0"/>
              <a:t> УТВЕРДИЛА ПЕРЕХОД КЕНИГСБЕРГА И ПРИЛЕГАЮЩИХ ТЕРРИТОРИЙ К СССР. </a:t>
            </a:r>
          </a:p>
          <a:p>
            <a:r>
              <a:rPr lang="ru-RU" b="1" dirty="0" smtClean="0"/>
              <a:t>16 АВГУСТА 1945 Г. </a:t>
            </a:r>
            <a:r>
              <a:rPr lang="ru-RU" b="1" u="sng" dirty="0" smtClean="0"/>
              <a:t>СССР И ПОЛЬША ДОГОВОРИЛИСЬ О ЛИНИИ ГРАНИЦЫ</a:t>
            </a:r>
            <a:r>
              <a:rPr lang="ru-RU" b="1" dirty="0" smtClean="0"/>
              <a:t> ЧЕРЕЗ БЫВШУЮ ВОСТОЧНУЮ ПРУССИЮ</a:t>
            </a:r>
          </a:p>
          <a:p>
            <a:r>
              <a:rPr lang="ru-RU" sz="5100" b="1" i="1" u="sng" dirty="0" smtClean="0"/>
              <a:t>Нерушимость послевоенных границ в Европе </a:t>
            </a:r>
            <a:endParaRPr lang="ru-RU" sz="5100" u="sng" dirty="0" smtClean="0"/>
          </a:p>
          <a:p>
            <a:r>
              <a:rPr lang="ru-RU" b="1" i="1" dirty="0" smtClean="0"/>
              <a:t>1975</a:t>
            </a:r>
            <a:r>
              <a:rPr lang="ru-RU" b="1" dirty="0" smtClean="0"/>
              <a:t> Г., АВГУСТ – ЗАКЛЮЧИТЕЛЬНЫЙ АКТ ХЕЛЬСИНСКОГО СОВЕЩАНИЯ ПО БЕЗОПАСНОСТИ И СОТРУДНИЧЕСТВУ В ЕВРОПЕ</a:t>
            </a:r>
          </a:p>
          <a:p>
            <a:endParaRPr lang="ru-RU" b="1" dirty="0" smtClean="0"/>
          </a:p>
          <a:p>
            <a:r>
              <a:rPr lang="ru-RU" b="1" i="1" dirty="0" smtClean="0"/>
              <a:t>12 СЕНТЯБРЯ 1990</a:t>
            </a:r>
            <a:r>
              <a:rPr lang="ru-RU" b="1" dirty="0" smtClean="0"/>
              <a:t> Г. - ДОГОВОР МЕЖДУ СССР, США, ВЕЛИКОБРИТАНИЕЙ, ФРАНЦИЕЙ, ФРГ И ГДР</a:t>
            </a:r>
          </a:p>
          <a:p>
            <a:endParaRPr lang="ru-RU" b="1" dirty="0" smtClean="0"/>
          </a:p>
          <a:p>
            <a:r>
              <a:rPr lang="ru-RU" b="1" i="1" dirty="0" smtClean="0"/>
              <a:t>9 НОЯБРЯ 1990</a:t>
            </a:r>
            <a:r>
              <a:rPr lang="ru-RU" b="1" dirty="0" smtClean="0"/>
              <a:t> Г. – ДОГОВОР МЕЖДУ СССР И ФРГ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МЕЖДУНАРОДНО-ПРАВОВЫЕ ОСНОВЫ СОЗДАНИЯ ОБЛАСТИ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052736"/>
            <a:ext cx="8496944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/>
              <a:t>1 АВГУСТА 1945 Г. ПОТСДАМСКАЯ КОНФЕРЕНЦИЯ</a:t>
            </a:r>
            <a:r>
              <a:rPr lang="ru-RU" sz="2800" b="1" dirty="0" smtClean="0"/>
              <a:t> УТВЕРДИЛА ПЕРЕХОД КЕНИГСБЕРГА И ПРИЛЕГАЮЩИХ ТЕРРИТОРИЙ К СССР. </a:t>
            </a:r>
            <a:endParaRPr lang="ru-RU" sz="2800" b="1" dirty="0"/>
          </a:p>
        </p:txBody>
      </p:sp>
      <p:pic>
        <p:nvPicPr>
          <p:cNvPr id="1026" name="Picture 2" descr="https://im0-tub-ru.yandex.net/i?id=e3f169974ca4a8390e0d09d2506ba2fd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5142392" cy="404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6136" y="2967335"/>
            <a:ext cx="3275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16 АВГУСТА 1945 Г. </a:t>
            </a:r>
            <a:r>
              <a:rPr lang="ru-RU" sz="2800" b="1" u="sng" dirty="0"/>
              <a:t>СССР И ПОЛЬША ДОГОВОРИЛИСЬ О ЛИНИИ ГРАНИЦЫ</a:t>
            </a:r>
            <a:r>
              <a:rPr lang="ru-RU" sz="2800" b="1" dirty="0"/>
              <a:t> ЧЕРЕЗ БЫВШУЮ ВОСТОЧНУЮ ПРУССИЮ</a:t>
            </a:r>
          </a:p>
        </p:txBody>
      </p:sp>
      <p:pic>
        <p:nvPicPr>
          <p:cNvPr id="7" name="Picture 2" descr="https://im0-tub-ru.yandex.net/i?id=e3f169974ca4a8390e0d09d2506ba2fd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5142392" cy="404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m0-tub-ru.yandex.net/i?id=e3f169974ca4a8390e0d09d2506ba2fd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936" y="2636912"/>
            <a:ext cx="5336070" cy="419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0-tub-ru.yandex.net/i?id=e3f169974ca4a8390e0d09d2506ba2fd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59181"/>
            <a:ext cx="5336070" cy="419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13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МЕЖДУНАРОДНО-ПРАВОВЫЕ ОСНОВЫ СОЗДАНИЯ ОБЛАСТИ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92696"/>
            <a:ext cx="864096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Нерушимость послевоенных границ в Европе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84784"/>
            <a:ext cx="86409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/>
              <a:t>1964</a:t>
            </a:r>
            <a:r>
              <a:rPr lang="ru-RU" sz="2800" b="1" dirty="0" smtClean="0"/>
              <a:t> Г. – ДОГОВОР МЕЖДУ СССР И ГДР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74837"/>
            <a:ext cx="331236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/>
              <a:t>1970</a:t>
            </a:r>
            <a:r>
              <a:rPr lang="ru-RU" sz="2800" b="1" dirty="0" smtClean="0"/>
              <a:t> Г.:</a:t>
            </a:r>
          </a:p>
          <a:p>
            <a:r>
              <a:rPr lang="ru-RU" sz="2800" b="1" i="1" dirty="0" smtClean="0"/>
              <a:t>АВГУСТ</a:t>
            </a:r>
            <a:r>
              <a:rPr lang="ru-RU" sz="2800" b="1" dirty="0" smtClean="0"/>
              <a:t> – ДОГОВОР МЕЖДУ СССР И ФРГ</a:t>
            </a:r>
          </a:p>
          <a:p>
            <a:r>
              <a:rPr lang="ru-RU" sz="2800" b="1" i="1" dirty="0" smtClean="0"/>
              <a:t>ДЕКАБРЬ</a:t>
            </a:r>
            <a:r>
              <a:rPr lang="ru-RU" sz="2800" b="1" dirty="0" smtClean="0"/>
              <a:t> – ДОГОВОР МЕЖДУ ПОЛЬШЕЙ И ФРГ</a:t>
            </a:r>
            <a:endParaRPr lang="ru-RU" sz="2800" b="1" dirty="0"/>
          </a:p>
        </p:txBody>
      </p:sp>
      <p:pic>
        <p:nvPicPr>
          <p:cNvPr id="2050" name="Picture 2" descr="https://im0-tub-ru.yandex.net/i?id=9a1ca70284648e9f1d01d582b5d0cfa6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7860" y="2348880"/>
            <a:ext cx="4724620" cy="361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05282" y="6268670"/>
            <a:ext cx="631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А. Косыгин и В. Брандт. Подписание договора в августе 1970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62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ФОРМИРОВАНИЕ СОВЕТСКИХ ОРГАНОВ УПРАВЛЕНИЯ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84694"/>
            <a:ext cx="864096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10 МАЯ 1945 Г. СОЗДАНО </a:t>
            </a:r>
            <a:r>
              <a:rPr lang="ru-RU" sz="2800" b="1" i="1" dirty="0" smtClean="0"/>
              <a:t>УПРАВЛЕНИЕ ПО ГРАЖДАНСКИМ ДЕЛАМ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657" y="2060848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ym typeface="Symbol"/>
              </a:rPr>
              <a:t></a:t>
            </a:r>
            <a:r>
              <a:rPr lang="ru-RU" sz="2800" b="1" dirty="0" smtClean="0"/>
              <a:t> УПРАВЛЯЛО НЕМЕЦКИМ НАСЕЛЕНИЕМ</a:t>
            </a:r>
          </a:p>
          <a:p>
            <a:endParaRPr lang="ru-RU" sz="2800" b="1" dirty="0" smtClean="0">
              <a:sym typeface="Symbol"/>
            </a:endParaRPr>
          </a:p>
          <a:p>
            <a:r>
              <a:rPr lang="ru-RU" sz="2800" b="1" dirty="0" smtClean="0">
                <a:sym typeface="Symbol"/>
              </a:rPr>
              <a:t></a:t>
            </a:r>
            <a:r>
              <a:rPr lang="ru-RU" sz="2800" b="1" dirty="0" smtClean="0"/>
              <a:t> ПРОВЕЛО ПЕРВЫЕ ВОССТАНОВИТЕЛЬНЫЕ РАБОТЫ НА ТРАНСПОРТЕ, КОММУНАЛЬНОМ ХОЗЯЙСТВЕ И В ПРОМЫШЛЕННОСТИ</a:t>
            </a:r>
          </a:p>
          <a:p>
            <a:endParaRPr lang="ru-RU" sz="2800" b="1" dirty="0" smtClean="0">
              <a:sym typeface="Symbol"/>
            </a:endParaRPr>
          </a:p>
          <a:p>
            <a:r>
              <a:rPr lang="ru-RU" sz="2800" b="1" dirty="0" smtClean="0">
                <a:sym typeface="Symbol"/>
              </a:rPr>
              <a:t></a:t>
            </a:r>
            <a:r>
              <a:rPr lang="ru-RU" sz="2800" b="1" dirty="0" smtClean="0"/>
              <a:t> ОРГАНИЗОВАЛО ОЧИСТКУ ГОРОДА ОТ МИН И БОЕПРИПАСОВ, НАЧАЛО ПРОВОДИТЬ РАЗБОРЫ ЗАВАЛОВ.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1824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ФОРМИРОВАНИЕ СОВЕТСКИХ ОРГАНОВ УПРАВЛЕНИЯ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2696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ВОЕННЫЕ КОМЕНДАТУРЫ</a:t>
            </a:r>
            <a:r>
              <a:rPr lang="ru-RU" sz="2800" b="1" dirty="0" smtClean="0"/>
              <a:t>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ПЕРВЫЙ КОМЕНДАНТ КЕНИГСБЕРГА ГЕНЕРАЛ-МАЙОР </a:t>
            </a:r>
            <a:r>
              <a:rPr lang="ru-RU" sz="2800" b="1" u="sng" dirty="0" smtClean="0"/>
              <a:t>МИХАИЛ ВАСИЛЬЕВИЧ СМИРНОВ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pic>
        <p:nvPicPr>
          <p:cNvPr id="3074" name="Picture 2" descr="https://im0-tub-ru.yandex.net/i?id=1b71d335ab97dc6caf5680413b48a6ac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487" y="2708921"/>
            <a:ext cx="2957990" cy="362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obeda1945.su/upld/photoes/frontoviki/741ebce05df5ce98a622952162b46d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4769" y="2708922"/>
            <a:ext cx="5441547" cy="362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64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ФОРМИРОВАНИЕ СОВЕТСКИХ ОРГАНОВ УПРАВЛЕНИЯ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89049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7 АПРЕЛЯ 1946</a:t>
            </a:r>
            <a:r>
              <a:rPr lang="ru-RU" sz="2800" b="1" dirty="0" smtClean="0"/>
              <a:t> Г. </a:t>
            </a:r>
            <a:r>
              <a:rPr lang="ru-RU" sz="2800" b="1" u="sng" dirty="0" smtClean="0"/>
              <a:t>ОБРАЗОВАНА КЕНИГСБЕРГСКАЯ ОБЛАСТЬ</a:t>
            </a:r>
            <a:r>
              <a:rPr lang="ru-RU" sz="2800" b="1" dirty="0" smtClean="0"/>
              <a:t>, </a:t>
            </a:r>
          </a:p>
          <a:p>
            <a:r>
              <a:rPr lang="ru-RU" sz="2800" b="1" dirty="0" smtClean="0"/>
              <a:t>4 ИЮЛЯ 1946 Г. ПЕРЕИМЕНОВАНА В КАЛИНИНГРАДСКУЮ ОБЛАСТЬ, КЕНИГСБЕРГ – В КАЛИНИНГРАД</a:t>
            </a:r>
            <a:endParaRPr lang="ru-RU" sz="2800" b="1" dirty="0"/>
          </a:p>
        </p:txBody>
      </p:sp>
      <p:pic>
        <p:nvPicPr>
          <p:cNvPr id="7170" name="Picture 2" descr="https://im0-tub-ru.yandex.net/i?id=1cfe4f116ac143fa9b3568c51a230735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82596"/>
            <a:ext cx="2563746" cy="369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0-tub-ru.yandex.net/i?id=3ce789d4eee46a66a6980daee6e66c05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04620"/>
            <a:ext cx="2483507" cy="36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03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3457</Words>
  <Application>Microsoft Office PowerPoint</Application>
  <PresentationFormat>Экран (4:3)</PresentationFormat>
  <Paragraphs>220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Документ Microsoft Office Word</vt:lpstr>
      <vt:lpstr>Первым переселенцам посвящается.</vt:lpstr>
      <vt:lpstr>Введение</vt:lpstr>
      <vt:lpstr>Образование Калининградской области.</vt:lpstr>
      <vt:lpstr>МЕЖДУНАРОДНО-ПРАВОВЫЕ ОСНОВЫ СОЗДАНИЯ ОБЛАСТИ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Первые переселенцы.</vt:lpstr>
      <vt:lpstr>Кто были первыми и как люди попадали в область.</vt:lpstr>
      <vt:lpstr>Сборы, проводы,путешествие на «пятьсот веселом»</vt:lpstr>
      <vt:lpstr>Прибытие.</vt:lpstr>
      <vt:lpstr>Первые впечатления.</vt:lpstr>
      <vt:lpstr>Первые встречи с местным населением.</vt:lpstr>
      <vt:lpstr>Первое пристанище.Жилье.Быт.</vt:lpstr>
      <vt:lpstr>Одна судьба.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Первым переселенцам посвящается.</dc:title>
  <dc:creator>Admin</dc:creator>
  <cp:lastModifiedBy>Admin</cp:lastModifiedBy>
  <cp:revision>24</cp:revision>
  <dcterms:created xsi:type="dcterms:W3CDTF">2021-05-22T08:17:14Z</dcterms:created>
  <dcterms:modified xsi:type="dcterms:W3CDTF">2021-05-22T11:52:31Z</dcterms:modified>
</cp:coreProperties>
</file>