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75" r:id="rId4"/>
    <p:sldId id="276" r:id="rId5"/>
    <p:sldId id="277" r:id="rId6"/>
    <p:sldId id="278" r:id="rId7"/>
    <p:sldId id="279" r:id="rId8"/>
    <p:sldId id="280" r:id="rId9"/>
    <p:sldId id="282" r:id="rId10"/>
    <p:sldId id="281" r:id="rId11"/>
    <p:sldId id="287" r:id="rId12"/>
    <p:sldId id="286" r:id="rId13"/>
    <p:sldId id="285" r:id="rId14"/>
    <p:sldId id="29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3816"/>
    <a:srgbClr val="E67816"/>
    <a:srgbClr val="F6C303"/>
    <a:srgbClr val="14B9EC"/>
    <a:srgbClr val="4CD7F4"/>
    <a:srgbClr val="3ECBF2"/>
    <a:srgbClr val="D69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-84" y="-7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скругленным углом 13"/>
          <p:cNvSpPr/>
          <p:nvPr userDrawn="1"/>
        </p:nvSpPr>
        <p:spPr>
          <a:xfrm>
            <a:off x="392394" y="365125"/>
            <a:ext cx="11407211" cy="6206591"/>
          </a:xfrm>
          <a:prstGeom prst="round1Rect">
            <a:avLst/>
          </a:prstGeom>
          <a:solidFill>
            <a:schemeClr val="lt1">
              <a:alpha val="77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4400341"/>
            <a:ext cx="2846798" cy="1963137"/>
          </a:xfrm>
          <a:prstGeom prst="rect">
            <a:avLst/>
          </a:prstGeom>
        </p:spPr>
      </p:pic>
      <p:pic>
        <p:nvPicPr>
          <p:cNvPr id="22" name="Picture 4" descr="https://multiurok.ru/img/254474/image_5915e88347fca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41" y="536842"/>
            <a:ext cx="2732962" cy="242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437" y="4395650"/>
            <a:ext cx="1832937" cy="181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390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308" y="289719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51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48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44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3364" y="5727517"/>
            <a:ext cx="911888" cy="628833"/>
          </a:xfrm>
          <a:prstGeom prst="rect">
            <a:avLst/>
          </a:prstGeom>
        </p:spPr>
      </p:pic>
      <p:pic>
        <p:nvPicPr>
          <p:cNvPr id="11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308" y="289719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145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 userDrawn="1"/>
        </p:nvSpPr>
        <p:spPr>
          <a:xfrm>
            <a:off x="11404605" y="6642556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8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9" name="Прямоугольник с двумя скругленными противолежащими углами 8"/>
          <p:cNvSpPr/>
          <p:nvPr userDrawn="1"/>
        </p:nvSpPr>
        <p:spPr>
          <a:xfrm>
            <a:off x="392394" y="365125"/>
            <a:ext cx="11407211" cy="6206591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" name="Picture 4" descr="https://multiurok.ru/img/254474/image_5915e88347fca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429" y="429146"/>
            <a:ext cx="912975" cy="80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99" y="5800725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093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4400341"/>
            <a:ext cx="2846798" cy="19631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8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 userDrawn="1"/>
        </p:nvSpPr>
        <p:spPr>
          <a:xfrm>
            <a:off x="11379810" y="6642556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8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392394" y="365125"/>
            <a:ext cx="11407211" cy="6206591"/>
          </a:xfrm>
          <a:prstGeom prst="rect">
            <a:avLst/>
          </a:prstGeom>
          <a:solidFill>
            <a:schemeClr val="lt1">
              <a:alpha val="90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0586" y="5862546"/>
            <a:ext cx="911888" cy="628833"/>
          </a:xfrm>
          <a:prstGeom prst="rect">
            <a:avLst/>
          </a:prstGeom>
        </p:spPr>
      </p:pic>
      <p:pic>
        <p:nvPicPr>
          <p:cNvPr id="18" name="Picture 4" descr="https://multiurok.ru/img/254474/image_5915e88347fca.jpg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081" y="372657"/>
            <a:ext cx="1140898" cy="10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99" y="5800725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8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308" y="289719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2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308" y="289719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308" y="289719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618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http://finalnedorogo.ru/8485-1-large_default/%D0%9D%D0%B0%D0%BA%D0%BB%D0%B5%D0%B9%D0%BA%D0%B0-%C2%AB%D1%80%D1%83%D0%BA%D0%B0-%D0%B2-%D1%80%D1%83%D0%BA%D0%B5%C2%BB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9308" y="289719"/>
            <a:ext cx="747153" cy="73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2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11404605" y="6642556"/>
            <a:ext cx="7873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Bickham Script Two" panose="03000207080000090004" pitchFamily="66" charset="0"/>
              </a:rPr>
              <a:t>В. Полшкова</a:t>
            </a:r>
            <a:endParaRPr lang="ru-RU" sz="800" b="0" dirty="0">
              <a:solidFill>
                <a:schemeClr val="tx1">
                  <a:lumMod val="50000"/>
                  <a:lumOff val="50000"/>
                </a:schemeClr>
              </a:solidFill>
              <a:latin typeface="ChinaCyr" panose="04030505020802020C04" pitchFamily="82" charset="-52"/>
            </a:endParaRPr>
          </a:p>
        </p:txBody>
      </p:sp>
      <p:sp>
        <p:nvSpPr>
          <p:cNvPr id="9" name="Прямоугольник с одним вырезанным углом 8"/>
          <p:cNvSpPr/>
          <p:nvPr userDrawn="1"/>
        </p:nvSpPr>
        <p:spPr>
          <a:xfrm>
            <a:off x="392394" y="365125"/>
            <a:ext cx="11407211" cy="6206591"/>
          </a:xfrm>
          <a:prstGeom prst="snip1Rect">
            <a:avLst/>
          </a:prstGeom>
          <a:solidFill>
            <a:schemeClr val="lt1">
              <a:alpha val="90000"/>
            </a:schemeClr>
          </a:solidFill>
          <a:ln>
            <a:solidFill>
              <a:srgbClr val="E5381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E53816"/>
              </a:solidFill>
            </a:endParaRPr>
          </a:p>
        </p:txBody>
      </p:sp>
      <p:pic>
        <p:nvPicPr>
          <p:cNvPr id="10" name="Picture 4" descr="https://multiurok.ru/img/254474/image_5915e88347fca.jpg"/>
          <p:cNvPicPr>
            <a:picLocks noChangeAspect="1" noChangeArrowheads="1"/>
          </p:cNvPicPr>
          <p:nvPr userDrawn="1"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78" y="5460273"/>
            <a:ext cx="1140898" cy="101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F060D-2084-4F0F-BCF2-9D8D168619D3}" type="datetimeFigureOut">
              <a:rPr lang="ru-RU" smtClean="0"/>
              <a:t>23.06.2023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1F8C3-87A9-4385-A7F7-F005887D0B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5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AGReveranc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C00000"/>
          </a:solidFill>
          <a:latin typeface="AGReveranc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1514248"/>
            <a:ext cx="9048996" cy="2387600"/>
          </a:xfrm>
        </p:spPr>
        <p:txBody>
          <a:bodyPr/>
          <a:lstStyle/>
          <a:p>
            <a:r>
              <a:rPr lang="ru-RU" b="1" dirty="0" smtClean="0">
                <a:ln>
                  <a:noFill/>
                </a:ln>
                <a:solidFill>
                  <a:srgbClr val="C00000"/>
                </a:solidFill>
              </a:rPr>
              <a:t> </a:t>
            </a:r>
            <a:r>
              <a:rPr lang="ru-RU" sz="4800" b="1" dirty="0" smtClean="0">
                <a:ln>
                  <a:noFill/>
                </a:ln>
                <a:solidFill>
                  <a:srgbClr val="C00000"/>
                </a:solidFill>
              </a:rPr>
              <a:t> МБУ ДО «</a:t>
            </a:r>
            <a:r>
              <a:rPr lang="ru-RU" sz="4800" b="1" dirty="0" err="1" smtClean="0">
                <a:ln>
                  <a:noFill/>
                </a:ln>
                <a:solidFill>
                  <a:srgbClr val="C00000"/>
                </a:solidFill>
              </a:rPr>
              <a:t>Пестяковский</a:t>
            </a:r>
            <a:r>
              <a:rPr lang="ru-RU" sz="4800" b="1" dirty="0" smtClean="0">
                <a:ln>
                  <a:noFill/>
                </a:ln>
                <a:solidFill>
                  <a:srgbClr val="C00000"/>
                </a:solidFill>
              </a:rPr>
              <a:t> ДДТ»</a:t>
            </a:r>
            <a:r>
              <a:rPr lang="ru-RU" sz="4800" b="1" dirty="0" smtClean="0">
                <a:ln>
                  <a:noFill/>
                </a:ln>
                <a:solidFill>
                  <a:srgbClr val="C00000"/>
                </a:solidFill>
              </a:rPr>
              <a:t/>
            </a:r>
            <a:br>
              <a:rPr lang="ru-RU" sz="4800" b="1" dirty="0" smtClean="0">
                <a:ln>
                  <a:noFill/>
                </a:ln>
                <a:solidFill>
                  <a:srgbClr val="C00000"/>
                </a:solidFill>
              </a:rPr>
            </a:br>
            <a:r>
              <a:rPr lang="ru-RU" sz="4800" b="1" dirty="0" smtClean="0"/>
              <a:t>(волонтерская деятельность)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6489" y="4884573"/>
            <a:ext cx="9144000" cy="1655762"/>
          </a:xfrm>
        </p:spPr>
        <p:txBody>
          <a:bodyPr/>
          <a:lstStyle/>
          <a:p>
            <a:r>
              <a:rPr lang="ru-RU" dirty="0" smtClean="0">
                <a:solidFill>
                  <a:srgbClr val="E53816"/>
                </a:solidFill>
              </a:rPr>
              <a:t> </a:t>
            </a:r>
            <a:endParaRPr lang="ru-RU" dirty="0">
              <a:solidFill>
                <a:srgbClr val="E538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450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Волонтерство</a:t>
            </a:r>
            <a:r>
              <a:rPr lang="ru-RU" dirty="0" smtClean="0"/>
              <a:t> в сфере охраны здоровья</a:t>
            </a:r>
            <a:endParaRPr lang="ru-RU" dirty="0"/>
          </a:p>
        </p:txBody>
      </p:sp>
      <p:pic>
        <p:nvPicPr>
          <p:cNvPr id="5122" name="Picture 2" descr="C:\Users\ДДТ\Desktop\VtkHL1JiM2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035" y="1350612"/>
            <a:ext cx="4351338" cy="43513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ДТ\Desktop\xuM1oOPbY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949" y="1686296"/>
            <a:ext cx="5379523" cy="403464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Обучение волонтеров</a:t>
            </a:r>
            <a:endParaRPr lang="ru-RU" dirty="0"/>
          </a:p>
        </p:txBody>
      </p:sp>
      <p:pic>
        <p:nvPicPr>
          <p:cNvPr id="10242" name="Picture 2" descr="C:\Users\ДДТ\Desktop\HskSpkIK3a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50" y="1733796"/>
            <a:ext cx="5277396" cy="351689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ДТ\Desktop\ywFeNlPeGg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698" y="1531915"/>
            <a:ext cx="5860162" cy="39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59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325" y="317624"/>
            <a:ext cx="10515600" cy="1325563"/>
          </a:xfrm>
        </p:spPr>
        <p:txBody>
          <a:bodyPr/>
          <a:lstStyle/>
          <a:p>
            <a:r>
              <a:rPr lang="ru-RU" dirty="0" smtClean="0"/>
              <a:t>Конгресс добродетелей ЦФО </a:t>
            </a:r>
            <a:r>
              <a:rPr lang="ru-RU" dirty="0" err="1" smtClean="0"/>
              <a:t>г.Иваново</a:t>
            </a:r>
            <a:endParaRPr lang="ru-RU" dirty="0"/>
          </a:p>
        </p:txBody>
      </p:sp>
      <p:pic>
        <p:nvPicPr>
          <p:cNvPr id="12290" name="Picture 2" descr="C:\Users\ДДТ\Desktop\xTTVpObKMc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725" y="1413162"/>
            <a:ext cx="3263503" cy="43513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ДДТ\Desktop\xIjghB2mSL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677" y="1413162"/>
            <a:ext cx="3522519" cy="469669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ДДТ\Desktop\ilFGTQfWWz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90" y="1413162"/>
            <a:ext cx="3418980" cy="455863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72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070" y="483879"/>
            <a:ext cx="10515600" cy="1325563"/>
          </a:xfrm>
        </p:spPr>
        <p:txBody>
          <a:bodyPr>
            <a:noAutofit/>
          </a:bodyPr>
          <a:lstStyle/>
          <a:p>
            <a:r>
              <a:rPr lang="ru-RU" sz="2400" dirty="0" smtClean="0"/>
              <a:t> </a:t>
            </a:r>
            <a:r>
              <a:rPr lang="ru-RU" sz="2400" dirty="0"/>
              <a:t>Муниципальное волонтерское представительство на базе МБУ ДО «</a:t>
            </a:r>
            <a:r>
              <a:rPr lang="ru-RU" sz="2400" dirty="0" err="1"/>
              <a:t>Пестяковский</a:t>
            </a:r>
            <a:r>
              <a:rPr lang="ru-RU" sz="2400" dirty="0"/>
              <a:t> ДДТ» в результате мониторинга по активности добровольческой деятельности в течение 2 лет среди муниципальных представительств на лидирующей позиции (входит в тройку по эффективности)</a:t>
            </a:r>
            <a:endParaRPr lang="ru-RU" sz="2400" dirty="0"/>
          </a:p>
        </p:txBody>
      </p:sp>
      <p:pic>
        <p:nvPicPr>
          <p:cNvPr id="9218" name="Picture 2" descr="C:\Users\ДДТ\Desktop\YNiDloY2Hk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177" y="1932709"/>
            <a:ext cx="8059387" cy="4533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34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02525"/>
            <a:ext cx="10515600" cy="4370119"/>
          </a:xfrm>
        </p:spPr>
        <p:txBody>
          <a:bodyPr>
            <a:normAutofit/>
          </a:bodyPr>
          <a:lstStyle/>
          <a:p>
            <a:r>
              <a:rPr lang="ru-RU" dirty="0" smtClean="0"/>
              <a:t>Открытие инновационной региональной площадки по реализации проекта «Луч тепла» на базе волонтерского отряда  Дома детского творчества. </a:t>
            </a:r>
            <a:br>
              <a:rPr lang="ru-RU" dirty="0" smtClean="0"/>
            </a:br>
            <a:r>
              <a:rPr lang="ru-RU" dirty="0" smtClean="0"/>
              <a:t>Срок реализации </a:t>
            </a:r>
            <a:r>
              <a:rPr lang="ru-RU" dirty="0" smtClean="0">
                <a:latin typeface="+mn-lt"/>
              </a:rPr>
              <a:t>2023-2025</a:t>
            </a:r>
            <a:r>
              <a:rPr lang="ru-RU" dirty="0" smtClean="0"/>
              <a:t> </a:t>
            </a:r>
            <a:r>
              <a:rPr lang="ru-RU" dirty="0" err="1" smtClean="0"/>
              <a:t>г.г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731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322" y="1175657"/>
            <a:ext cx="10515600" cy="4572000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dirty="0" smtClean="0"/>
              <a:t> В </a:t>
            </a:r>
            <a:r>
              <a:rPr lang="ru-RU" dirty="0" err="1" smtClean="0"/>
              <a:t>Пестяковском</a:t>
            </a:r>
            <a:r>
              <a:rPr lang="ru-RU" dirty="0" smtClean="0"/>
              <a:t> Доме детского   </a:t>
            </a:r>
            <a:r>
              <a:rPr lang="ru-RU" dirty="0"/>
              <a:t>начал свою активную деятельность с октября </a:t>
            </a:r>
            <a:r>
              <a:rPr lang="ru-RU" dirty="0">
                <a:latin typeface="+mn-lt"/>
              </a:rPr>
              <a:t>2016 </a:t>
            </a:r>
            <a:r>
              <a:rPr lang="ru-RU" dirty="0" smtClean="0"/>
              <a:t>года волонтерский отряд «</a:t>
            </a:r>
            <a:r>
              <a:rPr lang="ru-RU" dirty="0"/>
              <a:t>Л</a:t>
            </a:r>
            <a:r>
              <a:rPr lang="ru-RU" dirty="0" smtClean="0"/>
              <a:t>уч тепла. </a:t>
            </a:r>
            <a:r>
              <a:rPr lang="ru-RU" dirty="0" smtClean="0">
                <a:latin typeface="Book Antiqua" pitchFamily="18" charset="0"/>
              </a:rPr>
              <a:t> </a:t>
            </a:r>
            <a:r>
              <a:rPr lang="ru-RU" dirty="0">
                <a:latin typeface="Book Antiqua" pitchFamily="18" charset="0"/>
              </a:rPr>
              <a:t>9.11.2016г</a:t>
            </a:r>
            <a:r>
              <a:rPr lang="ru-RU" dirty="0"/>
              <a:t>. был издан приказ «О создании на базе МКУ ДО «</a:t>
            </a:r>
            <a:r>
              <a:rPr lang="ru-RU" dirty="0" err="1"/>
              <a:t>Пестяковский</a:t>
            </a:r>
            <a:r>
              <a:rPr lang="ru-RU" dirty="0"/>
              <a:t> ДДТ» волонтерского отряда «Луч тепла»  </a:t>
            </a:r>
            <a:r>
              <a:rPr lang="ru-RU" dirty="0" smtClean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10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950" y="1151906"/>
            <a:ext cx="10515600" cy="4346369"/>
          </a:xfrm>
        </p:spPr>
        <p:txBody>
          <a:bodyPr>
            <a:normAutofit/>
          </a:bodyPr>
          <a:lstStyle/>
          <a:p>
            <a:r>
              <a:rPr lang="ru-RU" dirty="0"/>
              <a:t>В октябре 2020 года на базе Дома детского творчества открывается волонтерское муниципальное представительство ИРОО РЦОДД» Ресурсный центр организации добровольческой деятельности «Ивановский волонтерский центр».</a:t>
            </a:r>
          </a:p>
        </p:txBody>
      </p:sp>
    </p:spTree>
    <p:extLst>
      <p:ext uri="{BB962C8B-B14F-4D97-AF65-F5344CB8AC3E}">
        <p14:creationId xmlns:p14="http://schemas.microsoft.com/office/powerpoint/2010/main" val="9292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7170" name="Picture 2" descr="C:\Users\ДДТ\Desktop\луч тепла 21-22\снежный рейд\PT7ZNmK8z3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0" y="1923801"/>
            <a:ext cx="5534452" cy="311312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ДТ\Desktop\луч тепла 21-22\волорнтеры\S-RWzxRpiB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076" y="2315688"/>
            <a:ext cx="5201390" cy="3901043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Патриотическое добровольчество</a:t>
            </a:r>
            <a:endParaRPr lang="ru-RU" dirty="0"/>
          </a:p>
        </p:txBody>
      </p:sp>
      <p:pic>
        <p:nvPicPr>
          <p:cNvPr id="8194" name="Picture 2" descr="C:\Users\ДДТ\Desktop\луч тепла 21-22\волорнтеры\свеча памя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36" y="1576243"/>
            <a:ext cx="4351338" cy="435133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ДТ\Desktop\Rd4I8jI6Bu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750" y="1638795"/>
            <a:ext cx="5300351" cy="397526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4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Экологическое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9218" name="Picture 2" descr="C:\Users\ДДТ\Desktop\луч тепла 21-22\лето волонтеры\Zr_0u1P3_5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98" y="1412266"/>
            <a:ext cx="5512543" cy="413440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ДДТ\Desktop\SrqeMFXhy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95" y="1545277"/>
            <a:ext cx="5506192" cy="4129644"/>
          </a:xfrm>
          <a:prstGeom prst="rect">
            <a:avLst/>
          </a:prstGeom>
          <a:noFill/>
          <a:ln>
            <a:solidFill>
              <a:srgbClr val="E538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9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Добровольчество в сфере физической культуры и спорта</a:t>
            </a:r>
            <a:endParaRPr lang="ru-RU" dirty="0"/>
          </a:p>
        </p:txBody>
      </p:sp>
      <p:pic>
        <p:nvPicPr>
          <p:cNvPr id="3074" name="Picture 2" descr="C:\Users\ДДТ\Desktop\FEg4_TO9pT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58" y="1816925"/>
            <a:ext cx="4990029" cy="3742522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ДТ\Desktop\O6lrNVqx1f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304" y="1816925"/>
            <a:ext cx="5126181" cy="384463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44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Волонтерство</a:t>
            </a:r>
            <a:r>
              <a:rPr lang="ru-RU" dirty="0" smtClean="0"/>
              <a:t> в сфере общественной безопасности</a:t>
            </a:r>
            <a:endParaRPr lang="ru-RU" dirty="0"/>
          </a:p>
        </p:txBody>
      </p:sp>
      <p:pic>
        <p:nvPicPr>
          <p:cNvPr id="4098" name="Picture 2" descr="C:\Users\ДДТ\Desktop\vYWStfEAA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78" y="1693409"/>
            <a:ext cx="5164200" cy="38731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ДТ\Desktop\QQdpqewIhI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012" y="1674422"/>
            <a:ext cx="5072330" cy="3804248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Событийное </a:t>
            </a:r>
            <a:r>
              <a:rPr lang="ru-RU" dirty="0" err="1" smtClean="0"/>
              <a:t>волонтерство</a:t>
            </a:r>
            <a:endParaRPr lang="ru-RU" dirty="0"/>
          </a:p>
        </p:txBody>
      </p:sp>
      <p:pic>
        <p:nvPicPr>
          <p:cNvPr id="7171" name="Picture 3" descr="C:\Users\ДДТ\Desktop\uAsbpjaPRi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161" y="1377538"/>
            <a:ext cx="5553692" cy="41652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86" y="2149434"/>
            <a:ext cx="5787932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12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164</Words>
  <Application>Microsoft Office PowerPoint</Application>
  <PresentationFormat>Произвольный</PresentationFormat>
  <Paragraphs>15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 МБУ ДО «Пестяковский ДДТ» (волонтерская деятельность)</vt:lpstr>
      <vt:lpstr>  В Пестяковском Доме детского   начал свою активную деятельность с октября 2016 года волонтерский отряд «Луч тепла.  9.11.2016г. был издан приказ «О создании на базе МКУ ДО «Пестяковский ДДТ» волонтерского отряда «Луч тепла»    </vt:lpstr>
      <vt:lpstr>В октябре 2020 года на базе Дома детского творчества открывается волонтерское муниципальное представительство ИРОО РЦОДД» Ресурсный центр организации добровольческой деятельности «Ивановский волонтерский центр».</vt:lpstr>
      <vt:lpstr>Социальное волонтерство</vt:lpstr>
      <vt:lpstr>            Патриотическое добровольчество</vt:lpstr>
      <vt:lpstr>Экологическое волонтерство</vt:lpstr>
      <vt:lpstr>Добровольчество в сфере физической культуры и спорта</vt:lpstr>
      <vt:lpstr>Волонтерство в сфере общественной безопасности</vt:lpstr>
      <vt:lpstr>     Событийное волонтерство</vt:lpstr>
      <vt:lpstr>Волонтерство в сфере охраны здоровья</vt:lpstr>
      <vt:lpstr>      Обучение волонтеров</vt:lpstr>
      <vt:lpstr>Конгресс добродетелей ЦФО г.Иваново</vt:lpstr>
      <vt:lpstr> Муниципальное волонтерское представительство на базе МБУ ДО «Пестяковский ДДТ» в результате мониторинга по активности добровольческой деятельности в течение 2 лет среди муниципальных представительств на лидирующей позиции (входит в тройку по эффективности)</vt:lpstr>
      <vt:lpstr>Открытие инновационной региональной площадки по реализации проекта «Луч тепла» на базе волонтерского отряда  Дома детского творчества.  Срок реализации 2023-2025 г.г.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>Доброта, милосердие</dc:subject>
  <dc:creator>Vikusik46</dc:creator>
  <cp:keywords>Доброта;милосердие;добро</cp:keywords>
  <cp:lastModifiedBy>ДДТ</cp:lastModifiedBy>
  <cp:revision>145</cp:revision>
  <dcterms:created xsi:type="dcterms:W3CDTF">2016-08-19T10:06:37Z</dcterms:created>
  <dcterms:modified xsi:type="dcterms:W3CDTF">2023-06-23T11:31:03Z</dcterms:modified>
</cp:coreProperties>
</file>