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SkLhBGvtV4n2IdLcwD8BS0FYh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>
      <p:cViewPr varScale="1">
        <p:scale>
          <a:sx n="123" d="100"/>
          <a:sy n="123" d="100"/>
        </p:scale>
        <p:origin x="2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31836" y="883709"/>
            <a:ext cx="4705425" cy="2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ru-RU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 - 1</a:t>
            </a:r>
            <a:r>
              <a:rPr lang="en-US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ru-RU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320" b="1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апреля</a:t>
            </a:r>
            <a:r>
              <a:rPr lang="ru-RU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 2023 г., г. Екатеринбург</a:t>
            </a:r>
            <a:endParaRPr sz="1320" b="1" dirty="0">
              <a:solidFill>
                <a:srgbClr val="B2B3B3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40000" y="1481295"/>
            <a:ext cx="4032000" cy="61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Береги любовь</a:t>
            </a:r>
            <a:endParaRPr sz="3200" dirty="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40000" y="3792241"/>
            <a:ext cx="41617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A5A5A5"/>
                </a:solidFill>
                <a:latin typeface="Verdana"/>
                <a:ea typeface="Verdana"/>
                <a:sym typeface="Verdana"/>
              </a:rPr>
              <a:t>Щинов Александр Юрьевич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A5A5A5"/>
                </a:solidFill>
                <a:latin typeface="Verdana"/>
                <a:ea typeface="Verdana"/>
                <a:sym typeface="Verdana"/>
              </a:rPr>
              <a:t>руководитель проекта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540000" y="2756658"/>
            <a:ext cx="5715000" cy="6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Комплексная программа профилактики ВИЧ и Гепатита С</a:t>
            </a:r>
            <a:endParaRPr sz="1800" dirty="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3247065" y="3488411"/>
            <a:ext cx="2428058" cy="277000"/>
          </a:xfrm>
          <a:prstGeom prst="rect">
            <a:avLst/>
          </a:prstGeom>
          <a:solidFill>
            <a:srgbClr val="0391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Здравохранение</a:t>
            </a:r>
            <a:endParaRPr sz="1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-3247066" y="3930741"/>
            <a:ext cx="1921185" cy="276999"/>
          </a:xfrm>
          <a:prstGeom prst="rect">
            <a:avLst/>
          </a:prstGeom>
          <a:solidFill>
            <a:srgbClr val="FF9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Культура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-3233196" y="4357707"/>
            <a:ext cx="3133729" cy="276999"/>
          </a:xfrm>
          <a:prstGeom prst="rect">
            <a:avLst/>
          </a:prstGeom>
          <a:solidFill>
            <a:srgbClr val="FA3E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Социальная политика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-3247066" y="4800036"/>
            <a:ext cx="2222938" cy="276999"/>
          </a:xfrm>
          <a:prstGeom prst="rect">
            <a:avLst/>
          </a:prstGeom>
          <a:solidFill>
            <a:srgbClr val="19B8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Образование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9063" y="2890918"/>
            <a:ext cx="3544937" cy="226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882C06-F74F-E55E-639F-090DB1122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462" y="552078"/>
            <a:ext cx="3765670" cy="3219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7BE4D-D6B3-273F-AC7C-BB0E45A28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368" y="504715"/>
            <a:ext cx="2590325" cy="3692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40000" y="939506"/>
            <a:ext cx="4032000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РЕШАЕМЫЕ ПРОБЛЕМЫ</a:t>
            </a:r>
            <a:endParaRPr sz="1800" dirty="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06824" y="1484964"/>
            <a:ext cx="690485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Наша организация включилась в реализацию стратегии "95/95/95" принятую Правительством РФ. Целью Стратегии является искоренение СПИДа как угрозы общественному здравоохранению на территории Российской Федерации, путем максимального снижения числа новых случаев заражения ВИЧ-инфекцией. </a:t>
            </a:r>
            <a:endParaRPr dirty="0"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 amt="20000"/>
          </a:blip>
          <a:srcRect l="-49" r="-266" b="65371"/>
          <a:stretch/>
        </p:blipFill>
        <p:spPr>
          <a:xfrm>
            <a:off x="-28803" y="3876201"/>
            <a:ext cx="9172803" cy="12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7E62ED-19AE-0487-77FC-B3AC28EBB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259190"/>
            <a:ext cx="2196210" cy="3131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EF40A8-4368-87F7-4714-E66738AE1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840" y="2739731"/>
            <a:ext cx="3501229" cy="19475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 amt="20000"/>
          </a:blip>
          <a:srcRect l="20863" r="20736" b="989"/>
          <a:stretch/>
        </p:blipFill>
        <p:spPr>
          <a:xfrm rot="5400000">
            <a:off x="4995220" y="826770"/>
            <a:ext cx="5143502" cy="34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540000" y="927065"/>
            <a:ext cx="3247159" cy="36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О ПРОЕКТЕ</a:t>
            </a:r>
            <a:endParaRPr sz="180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294776" y="1484964"/>
            <a:ext cx="6904859" cy="32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ECE00"/>
                </a:solidFill>
                <a:latin typeface="Verdana"/>
                <a:ea typeface="Verdana"/>
                <a:cs typeface="Verdana"/>
                <a:sym typeface="Verdana"/>
              </a:rPr>
              <a:t>ЦЕЛИ ПРОЕКТА</a:t>
            </a:r>
            <a:endParaRPr dirty="0"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630678" y="1895808"/>
            <a:ext cx="6904859" cy="11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200"/>
              <a:buFont typeface="Arial"/>
              <a:buChar char="•"/>
            </a:pPr>
            <a:r>
              <a:rPr lang="ru-RU" sz="1400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Снизить распространение ВИЧ-инфекции и гепатита С в городе Первоуральске, городском округе Ревда и городе Дегтярск Свердловской области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200"/>
              <a:buFont typeface="Arial"/>
              <a:buChar char="•"/>
            </a:pP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Оказать меры социальной, правовой и психологической поддержки ВИЧ-инфицированным</a:t>
            </a:r>
            <a:endParaRPr dirty="0"/>
          </a:p>
        </p:txBody>
      </p:sp>
      <p:sp>
        <p:nvSpPr>
          <p:cNvPr id="117" name="Google Shape;117;p3"/>
          <p:cNvSpPr txBox="1"/>
          <p:nvPr/>
        </p:nvSpPr>
        <p:spPr>
          <a:xfrm>
            <a:off x="630676" y="3022230"/>
            <a:ext cx="6904859" cy="32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ECE00"/>
                </a:solidFill>
                <a:latin typeface="Verdana"/>
                <a:ea typeface="Verdana"/>
                <a:cs typeface="Verdana"/>
                <a:sym typeface="Verdana"/>
              </a:rPr>
              <a:t>СУТЬ ПРОЕКТА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630676" y="3384488"/>
            <a:ext cx="6904859" cy="11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В городском округе Ревда и городах Дегтярск и Первоуральск в будет открыт  немедицинский сервис по экспресс-тестированию на ВИЧ, консультированию на базе НКО. Благодаря этому, повыситься уровень знаний молодежи и населения по вопросам ВИЧ, </a:t>
            </a:r>
            <a:r>
              <a:rPr lang="ru-RU" b="0" i="0" dirty="0" err="1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здоровьесбережению</a:t>
            </a: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, профилактике рискованного поведения. 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FB9A51-1DB2-7665-79BF-473E46E1B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259190"/>
            <a:ext cx="2196210" cy="3131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40000" y="927065"/>
            <a:ext cx="5191396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МЕХАНИКА РЕАЛИЗАЦИИ ПРОЕКТА</a:t>
            </a:r>
            <a:endParaRPr sz="1800" dirty="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1331651" y="2414167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514099" y="1999017"/>
            <a:ext cx="2160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Школы 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ССУЗы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Трудовые коллективы</a:t>
            </a:r>
            <a:endParaRPr dirty="0"/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Ключевые группы</a:t>
            </a:r>
            <a:endParaRPr dirty="0"/>
          </a:p>
        </p:txBody>
      </p:sp>
      <p:sp>
        <p:nvSpPr>
          <p:cNvPr id="138" name="Google Shape;138;p5"/>
          <p:cNvSpPr txBox="1"/>
          <p:nvPr/>
        </p:nvSpPr>
        <p:spPr>
          <a:xfrm>
            <a:off x="514099" y="1466590"/>
            <a:ext cx="2160000" cy="322805"/>
          </a:xfrm>
          <a:prstGeom prst="rect">
            <a:avLst/>
          </a:prstGeom>
          <a:solidFill>
            <a:srgbClr val="FECE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1) Профилактик</a:t>
            </a:r>
            <a:r>
              <a:rPr lang="ru-RU" b="1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endParaRPr dirty="0"/>
          </a:p>
        </p:txBody>
      </p:sp>
      <p:sp>
        <p:nvSpPr>
          <p:cNvPr id="139" name="Google Shape;139;p5"/>
          <p:cNvSpPr txBox="1"/>
          <p:nvPr/>
        </p:nvSpPr>
        <p:spPr>
          <a:xfrm>
            <a:off x="5731396" y="1466590"/>
            <a:ext cx="2160000" cy="322805"/>
          </a:xfrm>
          <a:prstGeom prst="rect">
            <a:avLst/>
          </a:prstGeom>
          <a:solidFill>
            <a:srgbClr val="FECE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3) </a:t>
            </a:r>
            <a:r>
              <a:rPr lang="ru-RU" b="1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Сопровождение</a:t>
            </a:r>
            <a:endParaRPr dirty="0"/>
          </a:p>
        </p:txBody>
      </p:sp>
      <p:sp>
        <p:nvSpPr>
          <p:cNvPr id="140" name="Google Shape;140;p5"/>
          <p:cNvSpPr txBox="1"/>
          <p:nvPr/>
        </p:nvSpPr>
        <p:spPr>
          <a:xfrm>
            <a:off x="3073029" y="1466590"/>
            <a:ext cx="2160000" cy="322805"/>
          </a:xfrm>
          <a:prstGeom prst="rect">
            <a:avLst/>
          </a:prstGeom>
          <a:solidFill>
            <a:srgbClr val="FECE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2) Экспресс-тест</a:t>
            </a:r>
            <a:endParaRPr dirty="0"/>
          </a:p>
        </p:txBody>
      </p:sp>
      <p:sp>
        <p:nvSpPr>
          <p:cNvPr id="141" name="Google Shape;141;p5"/>
          <p:cNvSpPr txBox="1"/>
          <p:nvPr/>
        </p:nvSpPr>
        <p:spPr>
          <a:xfrm>
            <a:off x="3122747" y="1999017"/>
            <a:ext cx="2160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Пункты ЭТ в городах</a:t>
            </a:r>
            <a:endParaRPr dirty="0"/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ПЭТ в больницах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Аутрич выезды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5731396" y="1999017"/>
            <a:ext cx="21600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Подтверждение диагноза</a:t>
            </a:r>
            <a:endParaRPr dirty="0"/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Постановка на учет</a:t>
            </a:r>
            <a:endParaRPr dirty="0"/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Прием АРВТ</a:t>
            </a:r>
            <a:endParaRPr dirty="0"/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 amt="20000"/>
          </a:blip>
          <a:srcRect l="-49" r="-266" b="65371"/>
          <a:stretch/>
        </p:blipFill>
        <p:spPr>
          <a:xfrm>
            <a:off x="-28803" y="3894862"/>
            <a:ext cx="9172803" cy="12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D004FD-A55E-ACF3-0705-5FAA93DF1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259190"/>
            <a:ext cx="2196210" cy="3131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3E980-2B3C-25AC-709A-CBE764DB2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3836" y="3230083"/>
            <a:ext cx="2498386" cy="16803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540000" y="927065"/>
            <a:ext cx="5107990" cy="36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КЛЮЧЕВЫЕ РЕЗУЛЬТАТЫ ПРОЕКТА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540000" y="1484964"/>
            <a:ext cx="4958123" cy="356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Количество человек, принявших участие в мероприятиях проекта – более 3000 человек</a:t>
            </a:r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None/>
            </a:pP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dirty="0">
                <a:solidFill>
                  <a:srgbClr val="282828"/>
                </a:solidFill>
                <a:latin typeface="PT Sans" panose="020B0503020203020204" pitchFamily="34" charset="-52"/>
              </a:rPr>
              <a:t>К</a:t>
            </a: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оличество человек , прошедших экспресс-тестирование на ВИЧ – </a:t>
            </a:r>
            <a:r>
              <a:rPr lang="en-US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2034</a:t>
            </a: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 человека</a:t>
            </a:r>
            <a:endParaRPr dirty="0"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dirty="0">
                <a:solidFill>
                  <a:srgbClr val="282828"/>
                </a:solidFill>
                <a:latin typeface="PT Sans" panose="020B0503020203020204" pitchFamily="34" charset="-52"/>
              </a:rPr>
              <a:t>К</a:t>
            </a: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оличество человек, которым оказаны услуги в сфере образования, просвещения – более 1000 человек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dirty="0">
                <a:solidFill>
                  <a:srgbClr val="282828"/>
                </a:solidFill>
                <a:latin typeface="PT Sans" panose="020B0503020203020204" pitchFamily="34" charset="-52"/>
              </a:rPr>
              <a:t>К</a:t>
            </a: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оличество человек, которым оказаны услуги в сфере здравоохранения – 152 человека</a:t>
            </a:r>
            <a:endParaRPr dirty="0"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dirty="0">
                <a:solidFill>
                  <a:srgbClr val="282828"/>
                </a:solidFill>
                <a:latin typeface="PT Sans" panose="020B0503020203020204" pitchFamily="34" charset="-52"/>
              </a:rPr>
              <a:t>К</a:t>
            </a: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оличество подготовленных "равных" консультантов – 10 человек</a:t>
            </a:r>
            <a:endParaRPr dirty="0"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E68B8C-4FFF-0A94-5F55-75FC327EF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190" y="1051249"/>
            <a:ext cx="2403628" cy="18913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DB5E2-0AE8-EFB6-9783-5C7E01288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259190"/>
            <a:ext cx="2196210" cy="3131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 amt="20000"/>
          </a:blip>
          <a:srcRect l="20863" r="20736" b="989"/>
          <a:stretch/>
        </p:blipFill>
        <p:spPr>
          <a:xfrm rot="5400000">
            <a:off x="4827269" y="826770"/>
            <a:ext cx="5143502" cy="34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540000" y="927065"/>
            <a:ext cx="5283284" cy="36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РЕСУРСНОЕ ОБЕСПЕЧЕНИЕ ПРОЕКТА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540001" y="1484964"/>
            <a:ext cx="5028462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Свердловский областной центр профилактики и борьбы со СПИД (ГБУЗ ОЦ СПИД)</a:t>
            </a:r>
            <a:endParaRPr dirty="0"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Администрация ГО Ревда</a:t>
            </a:r>
            <a:r>
              <a:rPr lang="ru-RU" sz="1200" b="0" i="0" dirty="0">
                <a:solidFill>
                  <a:srgbClr val="4F4F4F"/>
                </a:solidFill>
                <a:effectLst/>
                <a:latin typeface="Verdana"/>
                <a:ea typeface="Verdana"/>
                <a:sym typeface="Verdana"/>
              </a:rPr>
              <a:t>, Дегтярск, Первоуральск</a:t>
            </a:r>
            <a:endParaRPr dirty="0"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ГУФСИН России по Свердловской области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Комплексный центр социального обслуживания населения ГО Ревда</a:t>
            </a:r>
            <a:endParaRPr dirty="0"/>
          </a:p>
          <a:p>
            <a:pPr marL="171450" marR="0" lvl="0" indent="-19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ООО "Единство" (телевизионная компания, газета "</a:t>
            </a:r>
            <a:r>
              <a:rPr lang="ru-RU" b="0" i="0" dirty="0" err="1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Ревдинский</a:t>
            </a:r>
            <a:r>
              <a:rPr lang="ru-RU" b="0" i="0" dirty="0">
                <a:solidFill>
                  <a:srgbClr val="282828"/>
                </a:solidFill>
                <a:effectLst/>
                <a:latin typeface="PT Sans" panose="020B0503020203020204" pitchFamily="34" charset="-52"/>
              </a:rPr>
              <a:t> рабочий", "Ударный труд")</a:t>
            </a:r>
            <a:endParaRPr dirty="0"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E7FB57-2734-5E44-DDC0-9EF835347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259190"/>
            <a:ext cx="2196210" cy="3131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1331651" y="2414167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514099" y="1556087"/>
            <a:ext cx="21600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Пандемия</a:t>
            </a:r>
            <a:endParaRPr dirty="0"/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Изменение законодательства</a:t>
            </a:r>
            <a:endParaRPr dirty="0"/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Дистанционный сервис</a:t>
            </a:r>
            <a:endParaRPr dirty="0"/>
          </a:p>
        </p:txBody>
      </p:sp>
      <p:sp>
        <p:nvSpPr>
          <p:cNvPr id="172" name="Google Shape;172;p8"/>
          <p:cNvSpPr txBox="1"/>
          <p:nvPr/>
        </p:nvSpPr>
        <p:spPr>
          <a:xfrm>
            <a:off x="514098" y="1076002"/>
            <a:ext cx="3729655" cy="362472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РИСКИ</a:t>
            </a:r>
            <a:endParaRPr sz="1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4572001" y="1556087"/>
            <a:ext cx="21600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Дальнейшее финансирование проекта</a:t>
            </a:r>
            <a:endParaRPr dirty="0"/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Социальное партнерство НКО и власти</a:t>
            </a:r>
            <a:endParaRPr dirty="0"/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Внедрение сервисов</a:t>
            </a:r>
            <a:endParaRPr dirty="0"/>
          </a:p>
        </p:txBody>
      </p:sp>
      <p:sp>
        <p:nvSpPr>
          <p:cNvPr id="174" name="Google Shape;174;p8"/>
          <p:cNvSpPr txBox="1"/>
          <p:nvPr/>
        </p:nvSpPr>
        <p:spPr>
          <a:xfrm>
            <a:off x="4572000" y="1076002"/>
            <a:ext cx="3729655" cy="362472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ОГРАНИЧЕНИЯ</a:t>
            </a:r>
            <a:endParaRPr sz="1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4">
            <a:alphaModFix amt="20000"/>
          </a:blip>
          <a:srcRect l="-49" r="-266" b="65371"/>
          <a:stretch/>
        </p:blipFill>
        <p:spPr>
          <a:xfrm>
            <a:off x="-28803" y="3876201"/>
            <a:ext cx="9172803" cy="12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8241E7-7920-9DCF-E47F-F3BF1FCFF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259190"/>
            <a:ext cx="2196210" cy="3131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540000" y="927065"/>
            <a:ext cx="5750009" cy="36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ЭФФЕКТЫ ОТ РЕАЛИЗАЦИИ ПРОЕКТА</a:t>
            </a:r>
            <a:endParaRPr sz="180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587135" y="1303092"/>
            <a:ext cx="6904859" cy="3711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Главным достижением наша организация считает выполнение результатов по экспресс-тестированию, несмотря на то, что проект был продлен, ключевая точка была достигнута, итоговый показатель 2034 теста. Вторым по значимости результатом стало выявление ВИЧ-инфицированных и доведение их до кабинета врача- инфекциониста, с последующей постановкой на учет, контроле за приемом АРВ-терапии, формирование приверженности к приему лекарств и дальнейшее сопровождение пациентов. За все время реализации проекта было выявлено 42 человека с подтвержденным диагнозом ВИЧ, что составляет 2.06% от общего числа прошедших тестирование, из этой категории, доведено до врача, поставлено на учет и начали принимать терапию 28 человек (67%). Данная категория при приеме терапии будет иметь "нулевую" вирусную нагрузку и будет безопасна для своих партнеров и </a:t>
            </a:r>
            <a:r>
              <a:rPr lang="ru-RU" dirty="0" err="1"/>
              <a:t>соупотребителей</a:t>
            </a:r>
            <a:r>
              <a:rPr lang="ru-RU" dirty="0"/>
              <a:t> наркотических веществ. Данный показатель заметно снизит распространение ВИЧ-инфекции в ГО Ревда и г. Дегтярск.</a:t>
            </a:r>
            <a:endParaRPr dirty="0"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4">
            <a:alphaModFix amt="20000"/>
          </a:blip>
          <a:srcRect l="-49" r="-266" b="65371"/>
          <a:stretch/>
        </p:blipFill>
        <p:spPr>
          <a:xfrm>
            <a:off x="-28803" y="3876201"/>
            <a:ext cx="9172803" cy="12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8795CA-FFA8-29A9-9C15-68555D679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259190"/>
            <a:ext cx="2196210" cy="3131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/>
        </p:nvSpPr>
        <p:spPr>
          <a:xfrm>
            <a:off x="2796077" y="3263191"/>
            <a:ext cx="41617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+7 922 180 44 06</a:t>
            </a:r>
            <a:endParaRPr sz="1200" dirty="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schinov</a:t>
            </a:r>
            <a:r>
              <a:rPr lang="ru-RU" sz="1200" dirty="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@mail.ru</a:t>
            </a:r>
            <a:endParaRPr sz="1200" dirty="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540000" y="1395209"/>
            <a:ext cx="6252686" cy="57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СПАСИБО ЗА ВНИМАНИЕ!</a:t>
            </a:r>
            <a:endParaRPr sz="320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2796076" y="2693552"/>
            <a:ext cx="416173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A5A5A5"/>
                </a:solidFill>
                <a:latin typeface="Verdana"/>
                <a:ea typeface="Verdana"/>
                <a:sym typeface="Verdana"/>
              </a:rPr>
              <a:t>Щинов Александр Юрьевич</a:t>
            </a:r>
            <a:endParaRPr dirty="0"/>
          </a:p>
        </p:txBody>
      </p:sp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9063" y="2878218"/>
            <a:ext cx="3544937" cy="226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D6616E-0BFA-D854-2997-333DB4C86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259190"/>
            <a:ext cx="2196210" cy="3131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F57242-A44B-BEAC-B0DC-490EDCE7D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26" y="2212863"/>
            <a:ext cx="1525176" cy="22877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478</Words>
  <Application>Microsoft Office PowerPoint</Application>
  <PresentationFormat>Экран (16:9)</PresentationFormat>
  <Paragraphs>75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PT Sans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 Щинов</cp:lastModifiedBy>
  <cp:revision>8</cp:revision>
  <dcterms:created xsi:type="dcterms:W3CDTF">2022-08-21T12:36:01Z</dcterms:created>
  <dcterms:modified xsi:type="dcterms:W3CDTF">2023-04-07T09:37:37Z</dcterms:modified>
</cp:coreProperties>
</file>