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  <p:sldMasterId id="2147483692" r:id="rId2"/>
    <p:sldMasterId id="2147483693" r:id="rId3"/>
  </p:sldMasterIdLst>
  <p:notesMasterIdLst>
    <p:notesMasterId r:id="rId38"/>
  </p:notesMasterIdLst>
  <p:sldIdLst>
    <p:sldId id="257" r:id="rId4"/>
    <p:sldId id="258" r:id="rId5"/>
    <p:sldId id="259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5143500" type="screen16x9"/>
  <p:notesSz cx="6858000" cy="9144000"/>
  <p:embeddedFontLst>
    <p:embeddedFont>
      <p:font typeface="Montserrat" pitchFamily="2" charset="-52"/>
      <p:regular r:id="rId39"/>
      <p:bold r:id="rId40"/>
    </p:embeddedFont>
    <p:embeddedFont>
      <p:font typeface="Montserrat SemiBold" pitchFamily="2" charset="-52"/>
      <p:bold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Montserrat Medium" pitchFamily="50" charset="-52"/>
      <p:regular r:id="rId46"/>
      <p:bold r:id="rId47"/>
      <p:italic r:id="rId48"/>
      <p:boldItalic r:id="rId49"/>
    </p:embeddedFont>
    <p:embeddedFont>
      <p:font typeface="Verdana" pitchFamily="34" charset="0"/>
      <p:regular r:id="rId50"/>
      <p:bold r:id="rId51"/>
      <p:italic r:id="rId52"/>
      <p:boldItalic r:id="rId53"/>
    </p:embeddedFont>
    <p:embeddedFont>
      <p:font typeface="Cambria" pitchFamily="18" charset="0"/>
      <p:regular r:id="rId54"/>
      <p:bold r:id="rId55"/>
      <p:italic r:id="rId56"/>
      <p:boldItalic r:id="rId57"/>
    </p:embeddedFont>
    <p:embeddedFont>
      <p:font typeface="Tahoma" pitchFamily="34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725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112f92b26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28112f92b26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8112f92b2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28112f92b2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1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8112f92b2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28112f92b2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8112f92b2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28112f92b2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804455f7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2804455f7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804455f7d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g2804455f7d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804455f7d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2804455f7d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804455f7d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2804455f7d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804455f7d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2804455f7d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804455f7d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g2804455f7d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804455f7d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2804455f7d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112f92b26_0_1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28112f92b26_0_1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804455f7d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2804455f7d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804455f7d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2804455f7d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804455f7d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2804455f7d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804455f7d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g2804455f7d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804455f7d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g2804455f7d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804455f7d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2804455f7d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804455f7d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2804455f7d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804455f7d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g2804455f7d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804455f7d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g2804455f7d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804455f7d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g2804455f7d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8112f92b26_0_1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28112f92b26_0_1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804455f7d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g2804455f7d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804455f7d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g2804455f7d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804455f7d6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g2804455f7d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804455f7d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g2804455f7d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804455f7d6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g2804455f7d6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8112f92b26_0_1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28112f92b26_0_1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8112f92b26_0_1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8112f92b26_0_1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8112f92b26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28112f92b26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8112f92b26_0_1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g28112f92b26_0_1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8112f92b26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8112f92b26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28112f92b26_0_3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830ab9e04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2830ab9e04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3600" b="0" i="0">
                <a:solidFill>
                  <a:srgbClr val="FD612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22300" y="1631999"/>
            <a:ext cx="59793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None/>
              <a:defRPr sz="2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marL="3200400" lvl="6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marL="3657600" lvl="7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marL="4114800" lvl="8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OBJECT_1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61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61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3600" b="0" i="0">
                <a:solidFill>
                  <a:srgbClr val="FD612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lvl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1pPr>
            <a:lvl2pPr marL="914400" lvl="1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1pPr>
            <a:lvl2pPr marL="914400" lvl="1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0574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 rot="5400000">
            <a:off x="2366250" y="1085769"/>
            <a:ext cx="2925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 rot="5400000">
            <a:off x="270750" y="95169"/>
            <a:ext cx="29256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/>
          <p:nvPr/>
        </p:nvSpPr>
        <p:spPr>
          <a:xfrm>
            <a:off x="0" y="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61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508000" y="273759"/>
            <a:ext cx="81282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 b="0" i="0">
                <a:solidFill>
                  <a:srgbClr val="FD612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1"/>
          </p:nvPr>
        </p:nvSpPr>
        <p:spPr>
          <a:xfrm>
            <a:off x="698500" y="1587463"/>
            <a:ext cx="7747200" cy="3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OBJECT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1">
  <p:cSld name="OBJECT_2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2">
  <p:cSld name="OBJECT_3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4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3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4.jpeg"/><Relationship Id="rId5" Type="http://schemas.openxmlformats.org/officeDocument/2006/relationships/image" Target="../media/image22.jpeg"/><Relationship Id="rId10" Type="http://schemas.openxmlformats.org/officeDocument/2006/relationships/image" Target="../media/image43.jpeg"/><Relationship Id="rId4" Type="http://schemas.openxmlformats.org/officeDocument/2006/relationships/image" Target="../media/image21.jpe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dobro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8"/>
          <p:cNvSpPr/>
          <p:nvPr/>
        </p:nvSpPr>
        <p:spPr>
          <a:xfrm>
            <a:off x="6553263" y="38036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8"/>
          <p:cNvSpPr/>
          <p:nvPr/>
        </p:nvSpPr>
        <p:spPr>
          <a:xfrm>
            <a:off x="4503884" y="38036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8"/>
          <p:cNvSpPr/>
          <p:nvPr/>
        </p:nvSpPr>
        <p:spPr>
          <a:xfrm>
            <a:off x="2463328" y="38036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8"/>
          <p:cNvSpPr txBox="1"/>
          <p:nvPr/>
        </p:nvSpPr>
        <p:spPr>
          <a:xfrm>
            <a:off x="413150" y="895888"/>
            <a:ext cx="860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Крупнейшая платформа добрых дел. Гибкий поиск и алгоритмы поисковой выдачи помогают найти волонтерские организации, проекты, обучающие курсы, а также принимать участие в стажировках и конкурсах.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8"/>
          <p:cNvSpPr txBox="1"/>
          <p:nvPr/>
        </p:nvSpPr>
        <p:spPr>
          <a:xfrm>
            <a:off x="413147" y="1804358"/>
            <a:ext cx="3003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Возможности для волонтеров:</a:t>
            </a:r>
            <a:endParaRPr sz="1400" b="1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8"/>
          <p:cNvSpPr txBox="1"/>
          <p:nvPr/>
        </p:nvSpPr>
        <p:spPr>
          <a:xfrm>
            <a:off x="413150" y="2197425"/>
            <a:ext cx="4036200" cy="1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Поиск  и поддержка инициатив в любом регионе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Путешествия со смыслом</a:t>
            </a: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участие в масштабных событиях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Онлайн-образование и уникальный практический опыт, который фиксируется в электронной волонтерской книжке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Привилегии за волонтерскую деятельность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8"/>
          <p:cNvSpPr txBox="1"/>
          <p:nvPr/>
        </p:nvSpPr>
        <p:spPr>
          <a:xfrm>
            <a:off x="4750345" y="1804358"/>
            <a:ext cx="3761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Возможности для организаторов:</a:t>
            </a:r>
            <a:endParaRPr sz="1400" b="1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8"/>
          <p:cNvSpPr txBox="1"/>
          <p:nvPr/>
        </p:nvSpPr>
        <p:spPr>
          <a:xfrm>
            <a:off x="4754165" y="2197423"/>
            <a:ext cx="3757800" cy="1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59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Привлечение, обучение и удержание добровольцев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CRM-система для работы с волонтерским сообществом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Поиск партнеров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Продвижение своих социальных проектов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Информационная и грантовая поддержка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8"/>
          <p:cNvSpPr/>
          <p:nvPr/>
        </p:nvSpPr>
        <p:spPr>
          <a:xfrm>
            <a:off x="413147" y="38036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48"/>
          <p:cNvSpPr txBox="1"/>
          <p:nvPr/>
        </p:nvSpPr>
        <p:spPr>
          <a:xfrm>
            <a:off x="692050" y="3886242"/>
            <a:ext cx="1970400" cy="45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56 145</a:t>
            </a:r>
            <a:endParaRPr sz="2400" b="1" i="0" u="none" strike="noStrike" cap="none" dirty="0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48"/>
          <p:cNvSpPr txBox="1"/>
          <p:nvPr/>
        </p:nvSpPr>
        <p:spPr>
          <a:xfrm>
            <a:off x="692050" y="4246375"/>
            <a:ext cx="106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волонтеров</a:t>
            </a:r>
            <a:endParaRPr sz="1200" b="0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48"/>
          <p:cNvSpPr txBox="1"/>
          <p:nvPr/>
        </p:nvSpPr>
        <p:spPr>
          <a:xfrm>
            <a:off x="2756776" y="3886242"/>
            <a:ext cx="1879200" cy="45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ru-RU" sz="2400" b="1" dirty="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468</a:t>
            </a:r>
            <a:endParaRPr sz="2400" b="1" i="0" u="none" strike="noStrike" cap="none" dirty="0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8"/>
          <p:cNvSpPr txBox="1"/>
          <p:nvPr/>
        </p:nvSpPr>
        <p:spPr>
          <a:xfrm>
            <a:off x="2756775" y="4246375"/>
            <a:ext cx="1215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организаторов</a:t>
            </a:r>
            <a:endParaRPr sz="1200" b="0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48"/>
          <p:cNvSpPr txBox="1"/>
          <p:nvPr/>
        </p:nvSpPr>
        <p:spPr>
          <a:xfrm>
            <a:off x="4837596" y="3886242"/>
            <a:ext cx="1659900" cy="45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ru-RU" sz="2400" b="1" i="0" u="none" strike="noStrike" cap="none" dirty="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 500</a:t>
            </a:r>
            <a:endParaRPr sz="2400" b="1" i="0" u="none" strike="noStrike" cap="none" dirty="0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48"/>
          <p:cNvSpPr txBox="1"/>
          <p:nvPr/>
        </p:nvSpPr>
        <p:spPr>
          <a:xfrm>
            <a:off x="4837595" y="4246375"/>
            <a:ext cx="1073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добрых дел</a:t>
            </a:r>
            <a:endParaRPr sz="1200" b="0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8"/>
          <p:cNvSpPr txBox="1"/>
          <p:nvPr/>
        </p:nvSpPr>
        <p:spPr>
          <a:xfrm>
            <a:off x="6676974" y="3886242"/>
            <a:ext cx="1659900" cy="45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758</a:t>
            </a:r>
            <a:r>
              <a:rPr lang="ru-RU" sz="2400" b="1" i="0" u="none" strike="noStrike" cap="none" dirty="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 150</a:t>
            </a:r>
            <a:endParaRPr sz="2400" b="1" i="0" u="none" strike="noStrike" cap="none" dirty="0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8"/>
          <p:cNvSpPr txBox="1"/>
          <p:nvPr/>
        </p:nvSpPr>
        <p:spPr>
          <a:xfrm>
            <a:off x="6676968" y="4246367"/>
            <a:ext cx="164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волонтерских часов </a:t>
            </a:r>
            <a:endParaRPr sz="1200" b="0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147" y="309407"/>
            <a:ext cx="836493" cy="35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63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60"/>
          <p:cNvGrpSpPr/>
          <p:nvPr/>
        </p:nvGrpSpPr>
        <p:grpSpPr>
          <a:xfrm>
            <a:off x="325875" y="325875"/>
            <a:ext cx="8494176" cy="4492769"/>
            <a:chOff x="0" y="0"/>
            <a:chExt cx="22651137" cy="11980717"/>
          </a:xfrm>
        </p:grpSpPr>
        <p:sp>
          <p:nvSpPr>
            <p:cNvPr id="466" name="Google Shape;466;p60"/>
            <p:cNvSpPr/>
            <p:nvPr/>
          </p:nvSpPr>
          <p:spPr>
            <a:xfrm>
              <a:off x="0" y="0"/>
              <a:ext cx="22651137" cy="11980717"/>
            </a:xfrm>
            <a:custGeom>
              <a:avLst/>
              <a:gdLst/>
              <a:ahLst/>
              <a:cxnLst/>
              <a:rect l="l" t="t" r="r" b="b"/>
              <a:pathLst>
                <a:path w="5745374" h="3038863" extrusionOk="0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7" name="Google Shape;467;p60"/>
            <p:cNvCxnSpPr/>
            <p:nvPr/>
          </p:nvCxnSpPr>
          <p:spPr>
            <a:xfrm>
              <a:off x="0" y="1266422"/>
              <a:ext cx="2264610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8" name="Google Shape;468;p60"/>
            <p:cNvSpPr/>
            <p:nvPr/>
          </p:nvSpPr>
          <p:spPr>
            <a:xfrm rot="10800000">
              <a:off x="1390735" y="50655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0"/>
            <p:cNvSpPr/>
            <p:nvPr/>
          </p:nvSpPr>
          <p:spPr>
            <a:xfrm rot="10800000">
              <a:off x="1043894" y="50655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0"/>
            <p:cNvSpPr/>
            <p:nvPr/>
          </p:nvSpPr>
          <p:spPr>
            <a:xfrm rot="10800000">
              <a:off x="697054" y="50655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60"/>
          <p:cNvGrpSpPr/>
          <p:nvPr/>
        </p:nvGrpSpPr>
        <p:grpSpPr>
          <a:xfrm>
            <a:off x="2662396" y="2571750"/>
            <a:ext cx="3540429" cy="1360242"/>
            <a:chOff x="0" y="0"/>
            <a:chExt cx="9441144" cy="3627311"/>
          </a:xfrm>
        </p:grpSpPr>
        <p:sp>
          <p:nvSpPr>
            <p:cNvPr id="472" name="Google Shape;472;p60"/>
            <p:cNvSpPr/>
            <p:nvPr/>
          </p:nvSpPr>
          <p:spPr>
            <a:xfrm>
              <a:off x="0" y="0"/>
              <a:ext cx="9441144" cy="3627311"/>
            </a:xfrm>
            <a:custGeom>
              <a:avLst/>
              <a:gdLst/>
              <a:ahLst/>
              <a:cxnLst/>
              <a:rect l="l" t="t" r="r" b="b"/>
              <a:pathLst>
                <a:path w="6231778" h="2394265" extrusionOk="0">
                  <a:moveTo>
                    <a:pt x="5678058" y="2394265"/>
                  </a:moveTo>
                  <a:lnTo>
                    <a:pt x="553720" y="2394265"/>
                  </a:lnTo>
                  <a:cubicBezTo>
                    <a:pt x="247650" y="2394265"/>
                    <a:pt x="0" y="1858419"/>
                    <a:pt x="0" y="1198625"/>
                  </a:cubicBezTo>
                  <a:cubicBezTo>
                    <a:pt x="0" y="536082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536083"/>
                    <a:pt x="6231778" y="1198625"/>
                  </a:cubicBezTo>
                  <a:cubicBezTo>
                    <a:pt x="6230508" y="1858419"/>
                    <a:pt x="5982858" y="2394265"/>
                    <a:pt x="5678058" y="2394265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0"/>
            <p:cNvSpPr txBox="1"/>
            <p:nvPr/>
          </p:nvSpPr>
          <p:spPr>
            <a:xfrm>
              <a:off x="713111" y="498534"/>
              <a:ext cx="8013300" cy="27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Это — добровольное и безвозмездное участие в работе или деятельности, направленных на решение экологических проблем</a:t>
              </a:r>
              <a:endParaRPr sz="600"/>
            </a:p>
          </p:txBody>
        </p:sp>
      </p:grpSp>
      <p:sp>
        <p:nvSpPr>
          <p:cNvPr id="474" name="Google Shape;474;p60"/>
          <p:cNvSpPr txBox="1"/>
          <p:nvPr/>
        </p:nvSpPr>
        <p:spPr>
          <a:xfrm>
            <a:off x="1488725" y="1385756"/>
            <a:ext cx="62388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Эковолонтерство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1" descr="C:\Users\79107\Desktop\преза\X-qYrOGjQ0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282" y="1"/>
            <a:ext cx="577622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1" descr="C:\Users\79107\Desktop\преза\0265e65863c0d910bf1553816c43227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96" y="2012719"/>
            <a:ext cx="3780421" cy="311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1" descr="C:\Users\79107\Desktop\преза\69dd0b39-0d29-47ad-b413-b4ab98b30cbb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2688" y="4396376"/>
            <a:ext cx="1268760" cy="74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1" descr="C:\Users\79107\Desktop\преза\K9RwLQ24j4U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0352" y="4353948"/>
            <a:ext cx="1403700" cy="78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3" name="Google Shape;483;p61"/>
          <p:cNvSpPr/>
          <p:nvPr/>
        </p:nvSpPr>
        <p:spPr>
          <a:xfrm>
            <a:off x="107504" y="141480"/>
            <a:ext cx="61932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Зооволонтерство</a:t>
            </a:r>
            <a:endParaRPr sz="4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61" descr="C:\Users\79107\Desktop\преза\EYxzqFFqIbpyqUgWsySnF07WM2eSM54ATIVEDtseOEhiICjDkUH9YOkktJCqCnmdeFexTPQD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5679" y="17915"/>
            <a:ext cx="609619" cy="60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1" descr="C:\Users\79107\Desktop\преза\5ghdjp4t8h8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8064" y="4353948"/>
            <a:ext cx="810090" cy="81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 descr="C:\Users\79107\Desktop\преза\X-qYrOGjQ0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3360" y="0"/>
            <a:ext cx="5760641" cy="512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3" descr="C:\Users\79107\Desktop\преза\EYxzqFFqIbpyqUgWsySnF07WM2eSM54ATIVEDtseOEhiICjDkUH9YOkktJCqCnmdeFexTPQ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5679" y="17915"/>
            <a:ext cx="609619" cy="60961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3"/>
          <p:cNvSpPr/>
          <p:nvPr/>
        </p:nvSpPr>
        <p:spPr>
          <a:xfrm>
            <a:off x="144016" y="87474"/>
            <a:ext cx="8892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направления работы</a:t>
            </a:r>
            <a:endParaRPr sz="2800" b="1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«В добрые лапы» - ежегодная акция по сбору пожертвований для собак находящихся в приютах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7" name="Google Shape;507;p63" descr="C:\Users\79107\Desktop\Лого\MLRiz9gjGxQ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20" y="1167214"/>
            <a:ext cx="2025400" cy="135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3" descr="C:\Users\79107\Desktop\Лого\e5U1r_1nqV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1840" y="1149282"/>
            <a:ext cx="2052292" cy="136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63"/>
          <p:cNvSpPr/>
          <p:nvPr/>
        </p:nvSpPr>
        <p:spPr>
          <a:xfrm>
            <a:off x="107504" y="2681068"/>
            <a:ext cx="8640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Поездки в приюты с целью оказанию посильной помощи (уборка вольеров, ремонт  или строительство будок, выгул собак)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63" descr="C:\Users\79107\Desktop\Лого\S_NjSgxL27I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4168" y="1150661"/>
            <a:ext cx="2052228" cy="136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3" descr="C:\Users\79107\Desktop\Лого\6vABvtSty38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094" y="3327834"/>
            <a:ext cx="2267811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3" descr="C:\Users\79107\Desktop\Лого\ywMI0jCgAeM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12160" y="3327539"/>
            <a:ext cx="2268252" cy="15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63" descr="C:\Users\79107\Desktop\преза\JetJy_jpdeo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27851" y="3314332"/>
            <a:ext cx="2034226" cy="1525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65"/>
          <p:cNvGrpSpPr/>
          <p:nvPr/>
        </p:nvGrpSpPr>
        <p:grpSpPr>
          <a:xfrm>
            <a:off x="7948048" y="0"/>
            <a:ext cx="1195390" cy="1195394"/>
            <a:chOff x="15896095" y="0"/>
            <a:chExt cx="2390781" cy="2390787"/>
          </a:xfrm>
        </p:grpSpPr>
        <p:sp>
          <p:nvSpPr>
            <p:cNvPr id="533" name="Google Shape;533;p65"/>
            <p:cNvSpPr/>
            <p:nvPr/>
          </p:nvSpPr>
          <p:spPr>
            <a:xfrm>
              <a:off x="15896101" y="0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4" name="Google Shape;534;p65"/>
            <p:cNvSpPr/>
            <p:nvPr/>
          </p:nvSpPr>
          <p:spPr>
            <a:xfrm>
              <a:off x="15896101" y="0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5" name="Google Shape;535;p65"/>
            <p:cNvSpPr/>
            <p:nvPr/>
          </p:nvSpPr>
          <p:spPr>
            <a:xfrm>
              <a:off x="15896095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12"/>
                  </a:moveTo>
                  <a:lnTo>
                    <a:pt x="0" y="796912"/>
                  </a:lnTo>
                  <a:lnTo>
                    <a:pt x="796925" y="1593850"/>
                  </a:lnTo>
                  <a:lnTo>
                    <a:pt x="796925" y="796912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12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12"/>
                  </a:moveTo>
                  <a:lnTo>
                    <a:pt x="796925" y="796912"/>
                  </a:lnTo>
                  <a:lnTo>
                    <a:pt x="1593850" y="1593850"/>
                  </a:lnTo>
                  <a:lnTo>
                    <a:pt x="1593850" y="796912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536" name="Google Shape;536;p65"/>
          <p:cNvSpPr txBox="1"/>
          <p:nvPr/>
        </p:nvSpPr>
        <p:spPr>
          <a:xfrm>
            <a:off x="358588" y="1376075"/>
            <a:ext cx="7420500" cy="3012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2700" lvl="0" indent="0" algn="l" rtl="0">
              <a:lnSpc>
                <a:spcPct val="1197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300">
                <a:solidFill>
                  <a:srgbClr val="FD6120"/>
                </a:solidFill>
                <a:latin typeface="Verdana"/>
                <a:ea typeface="Verdana"/>
                <a:cs typeface="Verdana"/>
                <a:sym typeface="Verdana"/>
              </a:rPr>
              <a:t>#МЫВМЕСТЕ:</a:t>
            </a:r>
            <a:endParaRPr sz="6300">
              <a:solidFill>
                <a:srgbClr val="FD61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marR="139700" lvl="0" indent="0" algn="l" rtl="0">
              <a:lnSpc>
                <a:spcPct val="119531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5100">
                <a:solidFill>
                  <a:srgbClr val="FD6120"/>
                </a:solidFill>
                <a:latin typeface="Verdana"/>
                <a:ea typeface="Verdana"/>
                <a:cs typeface="Verdana"/>
                <a:sym typeface="Verdana"/>
              </a:rPr>
              <a:t>основные направления работы</a:t>
            </a:r>
            <a:endParaRPr sz="5100">
              <a:solidFill>
                <a:srgbClr val="FD61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6"/>
          <p:cNvSpPr txBox="1">
            <a:spLocks noGrp="1"/>
          </p:cNvSpPr>
          <p:nvPr>
            <p:ph type="title"/>
          </p:nvPr>
        </p:nvSpPr>
        <p:spPr>
          <a:xfrm>
            <a:off x="679449" y="736965"/>
            <a:ext cx="49515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5" rIns="0" bIns="0" anchor="t" anchorCtr="0">
            <a:spAutoFit/>
          </a:bodyPr>
          <a:lstStyle/>
          <a:p>
            <a:pPr marL="12700" marR="0" lvl="0" indent="0" algn="l" rtl="0">
              <a:lnSpc>
                <a:spcPct val="119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#МЫВМЕСТЕ во время пандемии</a:t>
            </a:r>
            <a:endParaRPr/>
          </a:p>
        </p:txBody>
      </p:sp>
      <p:sp>
        <p:nvSpPr>
          <p:cNvPr id="542" name="Google Shape;542;p66"/>
          <p:cNvSpPr txBox="1"/>
          <p:nvPr/>
        </p:nvSpPr>
        <p:spPr>
          <a:xfrm>
            <a:off x="679450" y="2191109"/>
            <a:ext cx="6546600" cy="2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marR="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Verdana"/>
                <a:ea typeface="Verdana"/>
                <a:cs typeface="Verdana"/>
                <a:sym typeface="Verdana"/>
              </a:rPr>
              <a:t>Общероссийская акция взаимопомощи #МЫВМЕСТЕ зародилась как стихийная реакция в ответ на пандемию коронавируса.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12700" marR="1270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Verdana"/>
                <a:ea typeface="Verdana"/>
                <a:cs typeface="Verdana"/>
                <a:sym typeface="Verdana"/>
              </a:rPr>
              <a:t>В настоящее время #МЫВМЕСТЕ успешно проявляет себя в рамках проведения специальной военной операции.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43" name="Google Shape;543;p66"/>
          <p:cNvGrpSpPr/>
          <p:nvPr/>
        </p:nvGrpSpPr>
        <p:grpSpPr>
          <a:xfrm>
            <a:off x="7948048" y="0"/>
            <a:ext cx="1195390" cy="1195394"/>
            <a:chOff x="15896095" y="0"/>
            <a:chExt cx="2390781" cy="2390787"/>
          </a:xfrm>
        </p:grpSpPr>
        <p:sp>
          <p:nvSpPr>
            <p:cNvPr id="544" name="Google Shape;544;p66"/>
            <p:cNvSpPr/>
            <p:nvPr/>
          </p:nvSpPr>
          <p:spPr>
            <a:xfrm>
              <a:off x="15896101" y="0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5" name="Google Shape;545;p66"/>
            <p:cNvSpPr/>
            <p:nvPr/>
          </p:nvSpPr>
          <p:spPr>
            <a:xfrm>
              <a:off x="15896101" y="0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6" name="Google Shape;546;p66"/>
            <p:cNvSpPr/>
            <p:nvPr/>
          </p:nvSpPr>
          <p:spPr>
            <a:xfrm>
              <a:off x="15896095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12"/>
                  </a:moveTo>
                  <a:lnTo>
                    <a:pt x="0" y="796912"/>
                  </a:lnTo>
                  <a:lnTo>
                    <a:pt x="796925" y="1593850"/>
                  </a:lnTo>
                  <a:lnTo>
                    <a:pt x="796925" y="796912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12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12"/>
                  </a:moveTo>
                  <a:lnTo>
                    <a:pt x="796925" y="796912"/>
                  </a:lnTo>
                  <a:lnTo>
                    <a:pt x="1593850" y="1593850"/>
                  </a:lnTo>
                  <a:lnTo>
                    <a:pt x="1593850" y="796912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67"/>
          <p:cNvGrpSpPr/>
          <p:nvPr/>
        </p:nvGrpSpPr>
        <p:grpSpPr>
          <a:xfrm>
            <a:off x="7951521" y="1"/>
            <a:ext cx="1192533" cy="1195393"/>
            <a:chOff x="15903042" y="1"/>
            <a:chExt cx="2385066" cy="2390786"/>
          </a:xfrm>
        </p:grpSpPr>
        <p:sp>
          <p:nvSpPr>
            <p:cNvPr id="552" name="Google Shape;552;p67"/>
            <p:cNvSpPr/>
            <p:nvPr/>
          </p:nvSpPr>
          <p:spPr>
            <a:xfrm>
              <a:off x="15903049" y="1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0" y="0"/>
                  </a:moveTo>
                  <a:lnTo>
                    <a:pt x="2384949" y="0"/>
                  </a:lnTo>
                  <a:lnTo>
                    <a:pt x="2384949" y="2390774"/>
                  </a:lnTo>
                  <a:lnTo>
                    <a:pt x="0" y="2390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3" name="Google Shape;553;p67"/>
            <p:cNvSpPr/>
            <p:nvPr/>
          </p:nvSpPr>
          <p:spPr>
            <a:xfrm>
              <a:off x="15903049" y="1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2384949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84949" y="2384949"/>
                  </a:lnTo>
                  <a:lnTo>
                    <a:pt x="2384949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4" name="Google Shape;554;p67"/>
            <p:cNvSpPr/>
            <p:nvPr/>
          </p:nvSpPr>
          <p:spPr>
            <a:xfrm>
              <a:off x="15903042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25"/>
                  </a:moveTo>
                  <a:lnTo>
                    <a:pt x="0" y="796925"/>
                  </a:lnTo>
                  <a:lnTo>
                    <a:pt x="796925" y="1593850"/>
                  </a:lnTo>
                  <a:lnTo>
                    <a:pt x="796925" y="796925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25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25"/>
                  </a:moveTo>
                  <a:lnTo>
                    <a:pt x="796925" y="796925"/>
                  </a:lnTo>
                  <a:lnTo>
                    <a:pt x="1593850" y="1593850"/>
                  </a:lnTo>
                  <a:lnTo>
                    <a:pt x="1593850" y="796925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555" name="Google Shape;555;p67"/>
          <p:cNvSpPr/>
          <p:nvPr/>
        </p:nvSpPr>
        <p:spPr>
          <a:xfrm>
            <a:off x="514350" y="3092451"/>
            <a:ext cx="2411095" cy="1536700"/>
          </a:xfrm>
          <a:custGeom>
            <a:avLst/>
            <a:gdLst/>
            <a:ahLst/>
            <a:cxnLst/>
            <a:rect l="l" t="t" r="r" b="b"/>
            <a:pathLst>
              <a:path w="4822190" h="3073400" extrusionOk="0">
                <a:moveTo>
                  <a:pt x="2764596" y="12700"/>
                </a:moveTo>
                <a:lnTo>
                  <a:pt x="2070664" y="12700"/>
                </a:lnTo>
                <a:lnTo>
                  <a:pt x="2127526" y="0"/>
                </a:lnTo>
                <a:lnTo>
                  <a:pt x="2707734" y="0"/>
                </a:lnTo>
                <a:lnTo>
                  <a:pt x="2764596" y="12700"/>
                </a:lnTo>
                <a:close/>
              </a:path>
              <a:path w="4822190" h="3073400" extrusionOk="0">
                <a:moveTo>
                  <a:pt x="2877036" y="25400"/>
                </a:moveTo>
                <a:lnTo>
                  <a:pt x="1958224" y="25400"/>
                </a:lnTo>
                <a:lnTo>
                  <a:pt x="2014224" y="12700"/>
                </a:lnTo>
                <a:lnTo>
                  <a:pt x="2821035" y="12700"/>
                </a:lnTo>
                <a:lnTo>
                  <a:pt x="2877036" y="25400"/>
                </a:lnTo>
                <a:close/>
              </a:path>
              <a:path w="4822190" h="3073400" extrusionOk="0">
                <a:moveTo>
                  <a:pt x="3042246" y="50800"/>
                </a:moveTo>
                <a:lnTo>
                  <a:pt x="1793014" y="50800"/>
                </a:lnTo>
                <a:lnTo>
                  <a:pt x="1902678" y="25400"/>
                </a:lnTo>
                <a:lnTo>
                  <a:pt x="2932582" y="25400"/>
                </a:lnTo>
                <a:lnTo>
                  <a:pt x="3042246" y="50800"/>
                </a:lnTo>
                <a:close/>
              </a:path>
              <a:path w="4822190" h="3073400" extrusionOk="0">
                <a:moveTo>
                  <a:pt x="3096333" y="3022600"/>
                </a:moveTo>
                <a:lnTo>
                  <a:pt x="1738927" y="3022600"/>
                </a:lnTo>
                <a:lnTo>
                  <a:pt x="1375709" y="2933700"/>
                </a:lnTo>
                <a:lnTo>
                  <a:pt x="1326210" y="2908300"/>
                </a:lnTo>
                <a:lnTo>
                  <a:pt x="1229160" y="2882900"/>
                </a:lnTo>
                <a:lnTo>
                  <a:pt x="1181642" y="2857500"/>
                </a:lnTo>
                <a:lnTo>
                  <a:pt x="1088698" y="2832100"/>
                </a:lnTo>
                <a:lnTo>
                  <a:pt x="998650" y="2781300"/>
                </a:lnTo>
                <a:lnTo>
                  <a:pt x="954751" y="2768600"/>
                </a:lnTo>
                <a:lnTo>
                  <a:pt x="911623" y="2743200"/>
                </a:lnTo>
                <a:lnTo>
                  <a:pt x="869282" y="2717800"/>
                </a:lnTo>
                <a:lnTo>
                  <a:pt x="827744" y="2705100"/>
                </a:lnTo>
                <a:lnTo>
                  <a:pt x="787025" y="2679700"/>
                </a:lnTo>
                <a:lnTo>
                  <a:pt x="747141" y="2654300"/>
                </a:lnTo>
                <a:lnTo>
                  <a:pt x="708107" y="2628900"/>
                </a:lnTo>
                <a:lnTo>
                  <a:pt x="669940" y="2603500"/>
                </a:lnTo>
                <a:lnTo>
                  <a:pt x="632654" y="2578100"/>
                </a:lnTo>
                <a:lnTo>
                  <a:pt x="596266" y="2552700"/>
                </a:lnTo>
                <a:lnTo>
                  <a:pt x="560793" y="2527300"/>
                </a:lnTo>
                <a:lnTo>
                  <a:pt x="526248" y="2501900"/>
                </a:lnTo>
                <a:lnTo>
                  <a:pt x="492650" y="2476500"/>
                </a:lnTo>
                <a:lnTo>
                  <a:pt x="460012" y="2438400"/>
                </a:lnTo>
                <a:lnTo>
                  <a:pt x="428352" y="2413000"/>
                </a:lnTo>
                <a:lnTo>
                  <a:pt x="397684" y="2387600"/>
                </a:lnTo>
                <a:lnTo>
                  <a:pt x="368025" y="2349500"/>
                </a:lnTo>
                <a:lnTo>
                  <a:pt x="339391" y="2324100"/>
                </a:lnTo>
                <a:lnTo>
                  <a:pt x="311798" y="2298700"/>
                </a:lnTo>
                <a:lnTo>
                  <a:pt x="285260" y="2260600"/>
                </a:lnTo>
                <a:lnTo>
                  <a:pt x="259795" y="2235200"/>
                </a:lnTo>
                <a:lnTo>
                  <a:pt x="235417" y="2197100"/>
                </a:lnTo>
                <a:lnTo>
                  <a:pt x="212143" y="2171700"/>
                </a:lnTo>
                <a:lnTo>
                  <a:pt x="189989" y="2133600"/>
                </a:lnTo>
                <a:lnTo>
                  <a:pt x="168970" y="2108200"/>
                </a:lnTo>
                <a:lnTo>
                  <a:pt x="149102" y="2070100"/>
                </a:lnTo>
                <a:lnTo>
                  <a:pt x="130402" y="2032000"/>
                </a:lnTo>
                <a:lnTo>
                  <a:pt x="112884" y="2006600"/>
                </a:lnTo>
                <a:lnTo>
                  <a:pt x="96565" y="1968500"/>
                </a:lnTo>
                <a:lnTo>
                  <a:pt x="81461" y="1930400"/>
                </a:lnTo>
                <a:lnTo>
                  <a:pt x="67587" y="1905000"/>
                </a:lnTo>
                <a:lnTo>
                  <a:pt x="54959" y="1866900"/>
                </a:lnTo>
                <a:lnTo>
                  <a:pt x="43593" y="1828800"/>
                </a:lnTo>
                <a:lnTo>
                  <a:pt x="33505" y="1790700"/>
                </a:lnTo>
                <a:lnTo>
                  <a:pt x="24711" y="1752600"/>
                </a:lnTo>
                <a:lnTo>
                  <a:pt x="17226" y="1727200"/>
                </a:lnTo>
                <a:lnTo>
                  <a:pt x="11067" y="1689100"/>
                </a:lnTo>
                <a:lnTo>
                  <a:pt x="6249" y="1651000"/>
                </a:lnTo>
                <a:lnTo>
                  <a:pt x="2787" y="1612900"/>
                </a:lnTo>
                <a:lnTo>
                  <a:pt x="699" y="1574800"/>
                </a:lnTo>
                <a:lnTo>
                  <a:pt x="0" y="1536700"/>
                </a:lnTo>
                <a:lnTo>
                  <a:pt x="699" y="1498600"/>
                </a:lnTo>
                <a:lnTo>
                  <a:pt x="2787" y="1460500"/>
                </a:lnTo>
                <a:lnTo>
                  <a:pt x="6249" y="1422400"/>
                </a:lnTo>
                <a:lnTo>
                  <a:pt x="11067" y="1384300"/>
                </a:lnTo>
                <a:lnTo>
                  <a:pt x="17226" y="1346200"/>
                </a:lnTo>
                <a:lnTo>
                  <a:pt x="24711" y="1320800"/>
                </a:lnTo>
                <a:lnTo>
                  <a:pt x="33505" y="1282700"/>
                </a:lnTo>
                <a:lnTo>
                  <a:pt x="43593" y="1244600"/>
                </a:lnTo>
                <a:lnTo>
                  <a:pt x="54959" y="1206500"/>
                </a:lnTo>
                <a:lnTo>
                  <a:pt x="67587" y="1168400"/>
                </a:lnTo>
                <a:lnTo>
                  <a:pt x="81461" y="1143000"/>
                </a:lnTo>
                <a:lnTo>
                  <a:pt x="96565" y="1104900"/>
                </a:lnTo>
                <a:lnTo>
                  <a:pt x="112884" y="1066800"/>
                </a:lnTo>
                <a:lnTo>
                  <a:pt x="130402" y="1041400"/>
                </a:lnTo>
                <a:lnTo>
                  <a:pt x="149102" y="1003300"/>
                </a:lnTo>
                <a:lnTo>
                  <a:pt x="168970" y="965200"/>
                </a:lnTo>
                <a:lnTo>
                  <a:pt x="189989" y="939800"/>
                </a:lnTo>
                <a:lnTo>
                  <a:pt x="212143" y="901700"/>
                </a:lnTo>
                <a:lnTo>
                  <a:pt x="235417" y="876300"/>
                </a:lnTo>
                <a:lnTo>
                  <a:pt x="259795" y="838200"/>
                </a:lnTo>
                <a:lnTo>
                  <a:pt x="285260" y="812800"/>
                </a:lnTo>
                <a:lnTo>
                  <a:pt x="311798" y="774700"/>
                </a:lnTo>
                <a:lnTo>
                  <a:pt x="339391" y="749300"/>
                </a:lnTo>
                <a:lnTo>
                  <a:pt x="368025" y="723900"/>
                </a:lnTo>
                <a:lnTo>
                  <a:pt x="397684" y="685800"/>
                </a:lnTo>
                <a:lnTo>
                  <a:pt x="428352" y="660400"/>
                </a:lnTo>
                <a:lnTo>
                  <a:pt x="460012" y="635000"/>
                </a:lnTo>
                <a:lnTo>
                  <a:pt x="492650" y="596900"/>
                </a:lnTo>
                <a:lnTo>
                  <a:pt x="526248" y="571500"/>
                </a:lnTo>
                <a:lnTo>
                  <a:pt x="560793" y="546100"/>
                </a:lnTo>
                <a:lnTo>
                  <a:pt x="596266" y="520700"/>
                </a:lnTo>
                <a:lnTo>
                  <a:pt x="632654" y="495300"/>
                </a:lnTo>
                <a:lnTo>
                  <a:pt x="669940" y="469900"/>
                </a:lnTo>
                <a:lnTo>
                  <a:pt x="708107" y="444500"/>
                </a:lnTo>
                <a:lnTo>
                  <a:pt x="747141" y="419100"/>
                </a:lnTo>
                <a:lnTo>
                  <a:pt x="787025" y="393700"/>
                </a:lnTo>
                <a:lnTo>
                  <a:pt x="827744" y="368300"/>
                </a:lnTo>
                <a:lnTo>
                  <a:pt x="869282" y="355600"/>
                </a:lnTo>
                <a:lnTo>
                  <a:pt x="911623" y="330200"/>
                </a:lnTo>
                <a:lnTo>
                  <a:pt x="954751" y="304800"/>
                </a:lnTo>
                <a:lnTo>
                  <a:pt x="998650" y="292100"/>
                </a:lnTo>
                <a:lnTo>
                  <a:pt x="1088698" y="241300"/>
                </a:lnTo>
                <a:lnTo>
                  <a:pt x="1181642" y="215900"/>
                </a:lnTo>
                <a:lnTo>
                  <a:pt x="1229160" y="190500"/>
                </a:lnTo>
                <a:lnTo>
                  <a:pt x="1326210" y="165100"/>
                </a:lnTo>
                <a:lnTo>
                  <a:pt x="1375709" y="139700"/>
                </a:lnTo>
                <a:lnTo>
                  <a:pt x="1738927" y="50800"/>
                </a:lnTo>
                <a:lnTo>
                  <a:pt x="3096333" y="50800"/>
                </a:lnTo>
                <a:lnTo>
                  <a:pt x="3459551" y="139700"/>
                </a:lnTo>
                <a:lnTo>
                  <a:pt x="3509050" y="165100"/>
                </a:lnTo>
                <a:lnTo>
                  <a:pt x="3606100" y="190500"/>
                </a:lnTo>
                <a:lnTo>
                  <a:pt x="3653618" y="215900"/>
                </a:lnTo>
                <a:lnTo>
                  <a:pt x="3746562" y="241300"/>
                </a:lnTo>
                <a:lnTo>
                  <a:pt x="3836610" y="292100"/>
                </a:lnTo>
                <a:lnTo>
                  <a:pt x="3880510" y="304800"/>
                </a:lnTo>
                <a:lnTo>
                  <a:pt x="3923637" y="330200"/>
                </a:lnTo>
                <a:lnTo>
                  <a:pt x="3965978" y="355600"/>
                </a:lnTo>
                <a:lnTo>
                  <a:pt x="4007516" y="368300"/>
                </a:lnTo>
                <a:lnTo>
                  <a:pt x="4048235" y="393700"/>
                </a:lnTo>
                <a:lnTo>
                  <a:pt x="4088119" y="419100"/>
                </a:lnTo>
                <a:lnTo>
                  <a:pt x="4127153" y="444500"/>
                </a:lnTo>
                <a:lnTo>
                  <a:pt x="4165321" y="469900"/>
                </a:lnTo>
                <a:lnTo>
                  <a:pt x="4202606" y="495300"/>
                </a:lnTo>
                <a:lnTo>
                  <a:pt x="4238994" y="520700"/>
                </a:lnTo>
                <a:lnTo>
                  <a:pt x="4274467" y="546100"/>
                </a:lnTo>
                <a:lnTo>
                  <a:pt x="4309012" y="571500"/>
                </a:lnTo>
                <a:lnTo>
                  <a:pt x="4342610" y="596900"/>
                </a:lnTo>
                <a:lnTo>
                  <a:pt x="4375248" y="635000"/>
                </a:lnTo>
                <a:lnTo>
                  <a:pt x="4406908" y="660400"/>
                </a:lnTo>
                <a:lnTo>
                  <a:pt x="4437576" y="685800"/>
                </a:lnTo>
                <a:lnTo>
                  <a:pt x="4467235" y="723900"/>
                </a:lnTo>
                <a:lnTo>
                  <a:pt x="4495869" y="749300"/>
                </a:lnTo>
                <a:lnTo>
                  <a:pt x="4523463" y="774700"/>
                </a:lnTo>
                <a:lnTo>
                  <a:pt x="4550000" y="812800"/>
                </a:lnTo>
                <a:lnTo>
                  <a:pt x="4575466" y="838200"/>
                </a:lnTo>
                <a:lnTo>
                  <a:pt x="4599843" y="876300"/>
                </a:lnTo>
                <a:lnTo>
                  <a:pt x="4623117" y="901700"/>
                </a:lnTo>
                <a:lnTo>
                  <a:pt x="4645271" y="939800"/>
                </a:lnTo>
                <a:lnTo>
                  <a:pt x="4666290" y="965200"/>
                </a:lnTo>
                <a:lnTo>
                  <a:pt x="4686158" y="1003300"/>
                </a:lnTo>
                <a:lnTo>
                  <a:pt x="4704858" y="1041400"/>
                </a:lnTo>
                <a:lnTo>
                  <a:pt x="4722376" y="1066800"/>
                </a:lnTo>
                <a:lnTo>
                  <a:pt x="4738695" y="1104900"/>
                </a:lnTo>
                <a:lnTo>
                  <a:pt x="4753799" y="1143000"/>
                </a:lnTo>
                <a:lnTo>
                  <a:pt x="4767673" y="1168400"/>
                </a:lnTo>
                <a:lnTo>
                  <a:pt x="4780301" y="1206500"/>
                </a:lnTo>
                <a:lnTo>
                  <a:pt x="4791667" y="1244600"/>
                </a:lnTo>
                <a:lnTo>
                  <a:pt x="4801755" y="1282700"/>
                </a:lnTo>
                <a:lnTo>
                  <a:pt x="4810549" y="1320800"/>
                </a:lnTo>
                <a:lnTo>
                  <a:pt x="4818034" y="1346200"/>
                </a:lnTo>
                <a:lnTo>
                  <a:pt x="4822031" y="1370921"/>
                </a:lnTo>
                <a:lnTo>
                  <a:pt x="4822031" y="1702478"/>
                </a:lnTo>
                <a:lnTo>
                  <a:pt x="4818034" y="1727200"/>
                </a:lnTo>
                <a:lnTo>
                  <a:pt x="4810549" y="1752600"/>
                </a:lnTo>
                <a:lnTo>
                  <a:pt x="4801755" y="1790700"/>
                </a:lnTo>
                <a:lnTo>
                  <a:pt x="4791667" y="1828800"/>
                </a:lnTo>
                <a:lnTo>
                  <a:pt x="4780301" y="1866900"/>
                </a:lnTo>
                <a:lnTo>
                  <a:pt x="4767673" y="1905000"/>
                </a:lnTo>
                <a:lnTo>
                  <a:pt x="4753799" y="1930400"/>
                </a:lnTo>
                <a:lnTo>
                  <a:pt x="4738695" y="1968500"/>
                </a:lnTo>
                <a:lnTo>
                  <a:pt x="4722376" y="2006600"/>
                </a:lnTo>
                <a:lnTo>
                  <a:pt x="4704858" y="2032000"/>
                </a:lnTo>
                <a:lnTo>
                  <a:pt x="4686158" y="2070100"/>
                </a:lnTo>
                <a:lnTo>
                  <a:pt x="4666290" y="2108200"/>
                </a:lnTo>
                <a:lnTo>
                  <a:pt x="4645271" y="2133600"/>
                </a:lnTo>
                <a:lnTo>
                  <a:pt x="4623117" y="2171700"/>
                </a:lnTo>
                <a:lnTo>
                  <a:pt x="4599843" y="2197100"/>
                </a:lnTo>
                <a:lnTo>
                  <a:pt x="4575466" y="2235200"/>
                </a:lnTo>
                <a:lnTo>
                  <a:pt x="4550000" y="2260600"/>
                </a:lnTo>
                <a:lnTo>
                  <a:pt x="4523463" y="2298700"/>
                </a:lnTo>
                <a:lnTo>
                  <a:pt x="4495869" y="2324100"/>
                </a:lnTo>
                <a:lnTo>
                  <a:pt x="4467235" y="2349500"/>
                </a:lnTo>
                <a:lnTo>
                  <a:pt x="4437576" y="2387600"/>
                </a:lnTo>
                <a:lnTo>
                  <a:pt x="4406908" y="2413000"/>
                </a:lnTo>
                <a:lnTo>
                  <a:pt x="4375248" y="2438400"/>
                </a:lnTo>
                <a:lnTo>
                  <a:pt x="4342610" y="2476500"/>
                </a:lnTo>
                <a:lnTo>
                  <a:pt x="4309012" y="2501900"/>
                </a:lnTo>
                <a:lnTo>
                  <a:pt x="4274467" y="2527300"/>
                </a:lnTo>
                <a:lnTo>
                  <a:pt x="4238994" y="2552700"/>
                </a:lnTo>
                <a:lnTo>
                  <a:pt x="4202606" y="2578100"/>
                </a:lnTo>
                <a:lnTo>
                  <a:pt x="4165321" y="2603500"/>
                </a:lnTo>
                <a:lnTo>
                  <a:pt x="4127153" y="2628900"/>
                </a:lnTo>
                <a:lnTo>
                  <a:pt x="4088119" y="2654300"/>
                </a:lnTo>
                <a:lnTo>
                  <a:pt x="4048235" y="2679700"/>
                </a:lnTo>
                <a:lnTo>
                  <a:pt x="4007516" y="2705100"/>
                </a:lnTo>
                <a:lnTo>
                  <a:pt x="3965978" y="2717800"/>
                </a:lnTo>
                <a:lnTo>
                  <a:pt x="3923637" y="2743200"/>
                </a:lnTo>
                <a:lnTo>
                  <a:pt x="3880510" y="2768600"/>
                </a:lnTo>
                <a:lnTo>
                  <a:pt x="3836610" y="2781300"/>
                </a:lnTo>
                <a:lnTo>
                  <a:pt x="3746562" y="2832100"/>
                </a:lnTo>
                <a:lnTo>
                  <a:pt x="3653618" y="2857500"/>
                </a:lnTo>
                <a:lnTo>
                  <a:pt x="3606100" y="2882900"/>
                </a:lnTo>
                <a:lnTo>
                  <a:pt x="3509050" y="2908300"/>
                </a:lnTo>
                <a:lnTo>
                  <a:pt x="3459551" y="2933700"/>
                </a:lnTo>
                <a:lnTo>
                  <a:pt x="3096333" y="3022600"/>
                </a:lnTo>
                <a:close/>
              </a:path>
              <a:path w="4822190" h="3073400" extrusionOk="0">
                <a:moveTo>
                  <a:pt x="2932582" y="3048000"/>
                </a:moveTo>
                <a:lnTo>
                  <a:pt x="1902678" y="3048000"/>
                </a:lnTo>
                <a:lnTo>
                  <a:pt x="1793014" y="3022600"/>
                </a:lnTo>
                <a:lnTo>
                  <a:pt x="3042246" y="3022600"/>
                </a:lnTo>
                <a:lnTo>
                  <a:pt x="2932582" y="3048000"/>
                </a:lnTo>
                <a:close/>
              </a:path>
              <a:path w="4822190" h="3073400" extrusionOk="0">
                <a:moveTo>
                  <a:pt x="2821035" y="3060700"/>
                </a:moveTo>
                <a:lnTo>
                  <a:pt x="2014224" y="3060700"/>
                </a:lnTo>
                <a:lnTo>
                  <a:pt x="1958224" y="3048000"/>
                </a:lnTo>
                <a:lnTo>
                  <a:pt x="2877036" y="3048000"/>
                </a:lnTo>
                <a:lnTo>
                  <a:pt x="2821035" y="3060700"/>
                </a:lnTo>
                <a:close/>
              </a:path>
              <a:path w="4822190" h="3073400" extrusionOk="0">
                <a:moveTo>
                  <a:pt x="2707736" y="3073399"/>
                </a:moveTo>
                <a:lnTo>
                  <a:pt x="2127524" y="3073399"/>
                </a:lnTo>
                <a:lnTo>
                  <a:pt x="2070664" y="3060700"/>
                </a:lnTo>
                <a:lnTo>
                  <a:pt x="2764596" y="3060700"/>
                </a:lnTo>
                <a:lnTo>
                  <a:pt x="2707736" y="3073399"/>
                </a:lnTo>
                <a:close/>
              </a:path>
            </a:pathLst>
          </a:custGeom>
          <a:solidFill>
            <a:srgbClr val="FD61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56" name="Google Shape;556;p67"/>
          <p:cNvSpPr txBox="1"/>
          <p:nvPr/>
        </p:nvSpPr>
        <p:spPr>
          <a:xfrm>
            <a:off x="1018778" y="3509957"/>
            <a:ext cx="14088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75" rIns="0" bIns="0" anchor="t" anchorCtr="0">
            <a:spAutoFit/>
          </a:bodyPr>
          <a:lstStyle/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Verdana"/>
                <a:ea typeface="Verdana"/>
                <a:cs typeface="Verdana"/>
                <a:sym typeface="Verdana"/>
              </a:rPr>
              <a:t>250 000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>
                <a:latin typeface="Verdana"/>
                <a:ea typeface="Verdana"/>
                <a:cs typeface="Verdana"/>
                <a:sym typeface="Verdana"/>
              </a:rPr>
              <a:t>волонтеров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7" name="Google Shape;557;p67"/>
          <p:cNvSpPr/>
          <p:nvPr/>
        </p:nvSpPr>
        <p:spPr>
          <a:xfrm>
            <a:off x="3800475" y="3092451"/>
            <a:ext cx="2411095" cy="1536700"/>
          </a:xfrm>
          <a:custGeom>
            <a:avLst/>
            <a:gdLst/>
            <a:ahLst/>
            <a:cxnLst/>
            <a:rect l="l" t="t" r="r" b="b"/>
            <a:pathLst>
              <a:path w="4822190" h="3073400" extrusionOk="0">
                <a:moveTo>
                  <a:pt x="2764784" y="12700"/>
                </a:moveTo>
                <a:lnTo>
                  <a:pt x="2070805" y="12700"/>
                </a:lnTo>
                <a:lnTo>
                  <a:pt x="2127671" y="0"/>
                </a:lnTo>
                <a:lnTo>
                  <a:pt x="2707918" y="0"/>
                </a:lnTo>
                <a:lnTo>
                  <a:pt x="2764784" y="12700"/>
                </a:lnTo>
                <a:close/>
              </a:path>
              <a:path w="4822190" h="3073400" extrusionOk="0">
                <a:moveTo>
                  <a:pt x="2877232" y="25400"/>
                </a:moveTo>
                <a:lnTo>
                  <a:pt x="1958357" y="25400"/>
                </a:lnTo>
                <a:lnTo>
                  <a:pt x="2014361" y="12700"/>
                </a:lnTo>
                <a:lnTo>
                  <a:pt x="2821227" y="12700"/>
                </a:lnTo>
                <a:lnTo>
                  <a:pt x="2877232" y="25400"/>
                </a:lnTo>
                <a:close/>
              </a:path>
              <a:path w="4822190" h="3073400" extrusionOk="0">
                <a:moveTo>
                  <a:pt x="3042453" y="50800"/>
                </a:moveTo>
                <a:lnTo>
                  <a:pt x="1793135" y="50800"/>
                </a:lnTo>
                <a:lnTo>
                  <a:pt x="1902807" y="25400"/>
                </a:lnTo>
                <a:lnTo>
                  <a:pt x="2932781" y="25400"/>
                </a:lnTo>
                <a:lnTo>
                  <a:pt x="3042453" y="50800"/>
                </a:lnTo>
                <a:close/>
              </a:path>
              <a:path w="4822190" h="3073400" extrusionOk="0">
                <a:moveTo>
                  <a:pt x="3096544" y="3022600"/>
                </a:moveTo>
                <a:lnTo>
                  <a:pt x="1739045" y="3022600"/>
                </a:lnTo>
                <a:lnTo>
                  <a:pt x="1375803" y="2933700"/>
                </a:lnTo>
                <a:lnTo>
                  <a:pt x="1326300" y="2908300"/>
                </a:lnTo>
                <a:lnTo>
                  <a:pt x="1229244" y="2882900"/>
                </a:lnTo>
                <a:lnTo>
                  <a:pt x="1181723" y="2857500"/>
                </a:lnTo>
                <a:lnTo>
                  <a:pt x="1088772" y="2832100"/>
                </a:lnTo>
                <a:lnTo>
                  <a:pt x="998717" y="2781300"/>
                </a:lnTo>
                <a:lnTo>
                  <a:pt x="954815" y="2768600"/>
                </a:lnTo>
                <a:lnTo>
                  <a:pt x="911685" y="2743200"/>
                </a:lnTo>
                <a:lnTo>
                  <a:pt x="869341" y="2717800"/>
                </a:lnTo>
                <a:lnTo>
                  <a:pt x="827800" y="2705100"/>
                </a:lnTo>
                <a:lnTo>
                  <a:pt x="787079" y="2679700"/>
                </a:lnTo>
                <a:lnTo>
                  <a:pt x="747192" y="2654300"/>
                </a:lnTo>
                <a:lnTo>
                  <a:pt x="708155" y="2628900"/>
                </a:lnTo>
                <a:lnTo>
                  <a:pt x="669985" y="2603500"/>
                </a:lnTo>
                <a:lnTo>
                  <a:pt x="632697" y="2578100"/>
                </a:lnTo>
                <a:lnTo>
                  <a:pt x="596307" y="2552700"/>
                </a:lnTo>
                <a:lnTo>
                  <a:pt x="560831" y="2527300"/>
                </a:lnTo>
                <a:lnTo>
                  <a:pt x="526284" y="2501900"/>
                </a:lnTo>
                <a:lnTo>
                  <a:pt x="492683" y="2476500"/>
                </a:lnTo>
                <a:lnTo>
                  <a:pt x="460043" y="2438400"/>
                </a:lnTo>
                <a:lnTo>
                  <a:pt x="428381" y="2413000"/>
                </a:lnTo>
                <a:lnTo>
                  <a:pt x="397711" y="2387600"/>
                </a:lnTo>
                <a:lnTo>
                  <a:pt x="368050" y="2349500"/>
                </a:lnTo>
                <a:lnTo>
                  <a:pt x="339414" y="2324100"/>
                </a:lnTo>
                <a:lnTo>
                  <a:pt x="311819" y="2298700"/>
                </a:lnTo>
                <a:lnTo>
                  <a:pt x="285279" y="2260600"/>
                </a:lnTo>
                <a:lnTo>
                  <a:pt x="259812" y="2235200"/>
                </a:lnTo>
                <a:lnTo>
                  <a:pt x="235433" y="2197100"/>
                </a:lnTo>
                <a:lnTo>
                  <a:pt x="212158" y="2171700"/>
                </a:lnTo>
                <a:lnTo>
                  <a:pt x="190002" y="2133600"/>
                </a:lnTo>
                <a:lnTo>
                  <a:pt x="168981" y="2108200"/>
                </a:lnTo>
                <a:lnTo>
                  <a:pt x="149113" y="2070100"/>
                </a:lnTo>
                <a:lnTo>
                  <a:pt x="130411" y="2032000"/>
                </a:lnTo>
                <a:lnTo>
                  <a:pt x="112892" y="2006600"/>
                </a:lnTo>
                <a:lnTo>
                  <a:pt x="96572" y="1968500"/>
                </a:lnTo>
                <a:lnTo>
                  <a:pt x="81466" y="1930400"/>
                </a:lnTo>
                <a:lnTo>
                  <a:pt x="67591" y="1905000"/>
                </a:lnTo>
                <a:lnTo>
                  <a:pt x="54963" y="1866900"/>
                </a:lnTo>
                <a:lnTo>
                  <a:pt x="43596" y="1828800"/>
                </a:lnTo>
                <a:lnTo>
                  <a:pt x="33507" y="1790700"/>
                </a:lnTo>
                <a:lnTo>
                  <a:pt x="24712" y="1752600"/>
                </a:lnTo>
                <a:lnTo>
                  <a:pt x="17227" y="1727200"/>
                </a:lnTo>
                <a:lnTo>
                  <a:pt x="11067" y="1689100"/>
                </a:lnTo>
                <a:lnTo>
                  <a:pt x="6249" y="1651000"/>
                </a:lnTo>
                <a:lnTo>
                  <a:pt x="2788" y="1612900"/>
                </a:lnTo>
                <a:lnTo>
                  <a:pt x="699" y="1574800"/>
                </a:lnTo>
                <a:lnTo>
                  <a:pt x="0" y="1536700"/>
                </a:lnTo>
                <a:lnTo>
                  <a:pt x="699" y="1498600"/>
                </a:lnTo>
                <a:lnTo>
                  <a:pt x="2788" y="1460500"/>
                </a:lnTo>
                <a:lnTo>
                  <a:pt x="6249" y="1422400"/>
                </a:lnTo>
                <a:lnTo>
                  <a:pt x="11067" y="1384300"/>
                </a:lnTo>
                <a:lnTo>
                  <a:pt x="17227" y="1346200"/>
                </a:lnTo>
                <a:lnTo>
                  <a:pt x="24712" y="1320800"/>
                </a:lnTo>
                <a:lnTo>
                  <a:pt x="33507" y="1282700"/>
                </a:lnTo>
                <a:lnTo>
                  <a:pt x="43596" y="1244600"/>
                </a:lnTo>
                <a:lnTo>
                  <a:pt x="54963" y="1206500"/>
                </a:lnTo>
                <a:lnTo>
                  <a:pt x="67591" y="1168400"/>
                </a:lnTo>
                <a:lnTo>
                  <a:pt x="81466" y="1143000"/>
                </a:lnTo>
                <a:lnTo>
                  <a:pt x="96572" y="1104900"/>
                </a:lnTo>
                <a:lnTo>
                  <a:pt x="112892" y="1066800"/>
                </a:lnTo>
                <a:lnTo>
                  <a:pt x="130411" y="1041400"/>
                </a:lnTo>
                <a:lnTo>
                  <a:pt x="149113" y="1003300"/>
                </a:lnTo>
                <a:lnTo>
                  <a:pt x="168981" y="965200"/>
                </a:lnTo>
                <a:lnTo>
                  <a:pt x="190002" y="939800"/>
                </a:lnTo>
                <a:lnTo>
                  <a:pt x="212158" y="901700"/>
                </a:lnTo>
                <a:lnTo>
                  <a:pt x="235433" y="876300"/>
                </a:lnTo>
                <a:lnTo>
                  <a:pt x="259812" y="838200"/>
                </a:lnTo>
                <a:lnTo>
                  <a:pt x="285279" y="812800"/>
                </a:lnTo>
                <a:lnTo>
                  <a:pt x="311819" y="774700"/>
                </a:lnTo>
                <a:lnTo>
                  <a:pt x="339414" y="749300"/>
                </a:lnTo>
                <a:lnTo>
                  <a:pt x="368050" y="723900"/>
                </a:lnTo>
                <a:lnTo>
                  <a:pt x="397711" y="685800"/>
                </a:lnTo>
                <a:lnTo>
                  <a:pt x="428381" y="660400"/>
                </a:lnTo>
                <a:lnTo>
                  <a:pt x="460043" y="635000"/>
                </a:lnTo>
                <a:lnTo>
                  <a:pt x="492683" y="596900"/>
                </a:lnTo>
                <a:lnTo>
                  <a:pt x="526284" y="571500"/>
                </a:lnTo>
                <a:lnTo>
                  <a:pt x="560831" y="546100"/>
                </a:lnTo>
                <a:lnTo>
                  <a:pt x="596307" y="520700"/>
                </a:lnTo>
                <a:lnTo>
                  <a:pt x="632697" y="495300"/>
                </a:lnTo>
                <a:lnTo>
                  <a:pt x="669985" y="469900"/>
                </a:lnTo>
                <a:lnTo>
                  <a:pt x="708155" y="444500"/>
                </a:lnTo>
                <a:lnTo>
                  <a:pt x="747192" y="419100"/>
                </a:lnTo>
                <a:lnTo>
                  <a:pt x="787079" y="393700"/>
                </a:lnTo>
                <a:lnTo>
                  <a:pt x="827800" y="368300"/>
                </a:lnTo>
                <a:lnTo>
                  <a:pt x="869341" y="355600"/>
                </a:lnTo>
                <a:lnTo>
                  <a:pt x="911685" y="330200"/>
                </a:lnTo>
                <a:lnTo>
                  <a:pt x="954815" y="304800"/>
                </a:lnTo>
                <a:lnTo>
                  <a:pt x="998717" y="292100"/>
                </a:lnTo>
                <a:lnTo>
                  <a:pt x="1088772" y="241300"/>
                </a:lnTo>
                <a:lnTo>
                  <a:pt x="1181723" y="215900"/>
                </a:lnTo>
                <a:lnTo>
                  <a:pt x="1229244" y="190500"/>
                </a:lnTo>
                <a:lnTo>
                  <a:pt x="1326300" y="165100"/>
                </a:lnTo>
                <a:lnTo>
                  <a:pt x="1375803" y="139700"/>
                </a:lnTo>
                <a:lnTo>
                  <a:pt x="1739045" y="50800"/>
                </a:lnTo>
                <a:lnTo>
                  <a:pt x="3096544" y="50800"/>
                </a:lnTo>
                <a:lnTo>
                  <a:pt x="3459786" y="139700"/>
                </a:lnTo>
                <a:lnTo>
                  <a:pt x="3509289" y="165100"/>
                </a:lnTo>
                <a:lnTo>
                  <a:pt x="3606345" y="190500"/>
                </a:lnTo>
                <a:lnTo>
                  <a:pt x="3653866" y="215900"/>
                </a:lnTo>
                <a:lnTo>
                  <a:pt x="3746816" y="241300"/>
                </a:lnTo>
                <a:lnTo>
                  <a:pt x="3836871" y="292100"/>
                </a:lnTo>
                <a:lnTo>
                  <a:pt x="3880773" y="304800"/>
                </a:lnTo>
                <a:lnTo>
                  <a:pt x="3923904" y="330200"/>
                </a:lnTo>
                <a:lnTo>
                  <a:pt x="3966248" y="355600"/>
                </a:lnTo>
                <a:lnTo>
                  <a:pt x="4007788" y="368300"/>
                </a:lnTo>
                <a:lnTo>
                  <a:pt x="4048510" y="393700"/>
                </a:lnTo>
                <a:lnTo>
                  <a:pt x="4088397" y="419100"/>
                </a:lnTo>
                <a:lnTo>
                  <a:pt x="4127433" y="444500"/>
                </a:lnTo>
                <a:lnTo>
                  <a:pt x="4165604" y="469900"/>
                </a:lnTo>
                <a:lnTo>
                  <a:pt x="4202892" y="495300"/>
                </a:lnTo>
                <a:lnTo>
                  <a:pt x="4239282" y="520700"/>
                </a:lnTo>
                <a:lnTo>
                  <a:pt x="4274758" y="546100"/>
                </a:lnTo>
                <a:lnTo>
                  <a:pt x="4309304" y="571500"/>
                </a:lnTo>
                <a:lnTo>
                  <a:pt x="4342906" y="596900"/>
                </a:lnTo>
                <a:lnTo>
                  <a:pt x="4375545" y="635000"/>
                </a:lnTo>
                <a:lnTo>
                  <a:pt x="4407208" y="660400"/>
                </a:lnTo>
                <a:lnTo>
                  <a:pt x="4437877" y="685800"/>
                </a:lnTo>
                <a:lnTo>
                  <a:pt x="4467538" y="723900"/>
                </a:lnTo>
                <a:lnTo>
                  <a:pt x="4496174" y="749300"/>
                </a:lnTo>
                <a:lnTo>
                  <a:pt x="4523770" y="774700"/>
                </a:lnTo>
                <a:lnTo>
                  <a:pt x="4550309" y="812800"/>
                </a:lnTo>
                <a:lnTo>
                  <a:pt x="4575776" y="838200"/>
                </a:lnTo>
                <a:lnTo>
                  <a:pt x="4600156" y="876300"/>
                </a:lnTo>
                <a:lnTo>
                  <a:pt x="4623431" y="901700"/>
                </a:lnTo>
                <a:lnTo>
                  <a:pt x="4645587" y="939800"/>
                </a:lnTo>
                <a:lnTo>
                  <a:pt x="4666607" y="965200"/>
                </a:lnTo>
                <a:lnTo>
                  <a:pt x="4686476" y="1003300"/>
                </a:lnTo>
                <a:lnTo>
                  <a:pt x="4705178" y="1041400"/>
                </a:lnTo>
                <a:lnTo>
                  <a:pt x="4722697" y="1066800"/>
                </a:lnTo>
                <a:lnTo>
                  <a:pt x="4739017" y="1104900"/>
                </a:lnTo>
                <a:lnTo>
                  <a:pt x="4754122" y="1143000"/>
                </a:lnTo>
                <a:lnTo>
                  <a:pt x="4767997" y="1168400"/>
                </a:lnTo>
                <a:lnTo>
                  <a:pt x="4780626" y="1206500"/>
                </a:lnTo>
                <a:lnTo>
                  <a:pt x="4791993" y="1244600"/>
                </a:lnTo>
                <a:lnTo>
                  <a:pt x="4802081" y="1282700"/>
                </a:lnTo>
                <a:lnTo>
                  <a:pt x="4810876" y="1320800"/>
                </a:lnTo>
                <a:lnTo>
                  <a:pt x="4818361" y="1346200"/>
                </a:lnTo>
                <a:lnTo>
                  <a:pt x="4822030" y="1368893"/>
                </a:lnTo>
                <a:lnTo>
                  <a:pt x="4822030" y="1704506"/>
                </a:lnTo>
                <a:lnTo>
                  <a:pt x="4818361" y="1727200"/>
                </a:lnTo>
                <a:lnTo>
                  <a:pt x="4810876" y="1752600"/>
                </a:lnTo>
                <a:lnTo>
                  <a:pt x="4802081" y="1790700"/>
                </a:lnTo>
                <a:lnTo>
                  <a:pt x="4791993" y="1828800"/>
                </a:lnTo>
                <a:lnTo>
                  <a:pt x="4780626" y="1866900"/>
                </a:lnTo>
                <a:lnTo>
                  <a:pt x="4767997" y="1905000"/>
                </a:lnTo>
                <a:lnTo>
                  <a:pt x="4754122" y="1930400"/>
                </a:lnTo>
                <a:lnTo>
                  <a:pt x="4739017" y="1968500"/>
                </a:lnTo>
                <a:lnTo>
                  <a:pt x="4722697" y="2006600"/>
                </a:lnTo>
                <a:lnTo>
                  <a:pt x="4705178" y="2032000"/>
                </a:lnTo>
                <a:lnTo>
                  <a:pt x="4686476" y="2070100"/>
                </a:lnTo>
                <a:lnTo>
                  <a:pt x="4666607" y="2108200"/>
                </a:lnTo>
                <a:lnTo>
                  <a:pt x="4645587" y="2133600"/>
                </a:lnTo>
                <a:lnTo>
                  <a:pt x="4623431" y="2171700"/>
                </a:lnTo>
                <a:lnTo>
                  <a:pt x="4600156" y="2197100"/>
                </a:lnTo>
                <a:lnTo>
                  <a:pt x="4575776" y="2235200"/>
                </a:lnTo>
                <a:lnTo>
                  <a:pt x="4550309" y="2260600"/>
                </a:lnTo>
                <a:lnTo>
                  <a:pt x="4523770" y="2298700"/>
                </a:lnTo>
                <a:lnTo>
                  <a:pt x="4496174" y="2324100"/>
                </a:lnTo>
                <a:lnTo>
                  <a:pt x="4467538" y="2349500"/>
                </a:lnTo>
                <a:lnTo>
                  <a:pt x="4437877" y="2387600"/>
                </a:lnTo>
                <a:lnTo>
                  <a:pt x="4407208" y="2413000"/>
                </a:lnTo>
                <a:lnTo>
                  <a:pt x="4375545" y="2438400"/>
                </a:lnTo>
                <a:lnTo>
                  <a:pt x="4342906" y="2476500"/>
                </a:lnTo>
                <a:lnTo>
                  <a:pt x="4309304" y="2501900"/>
                </a:lnTo>
                <a:lnTo>
                  <a:pt x="4274758" y="2527300"/>
                </a:lnTo>
                <a:lnTo>
                  <a:pt x="4239282" y="2552700"/>
                </a:lnTo>
                <a:lnTo>
                  <a:pt x="4202892" y="2578100"/>
                </a:lnTo>
                <a:lnTo>
                  <a:pt x="4165604" y="2603500"/>
                </a:lnTo>
                <a:lnTo>
                  <a:pt x="4127433" y="2628900"/>
                </a:lnTo>
                <a:lnTo>
                  <a:pt x="4088397" y="2654300"/>
                </a:lnTo>
                <a:lnTo>
                  <a:pt x="4048510" y="2679700"/>
                </a:lnTo>
                <a:lnTo>
                  <a:pt x="4007788" y="2705100"/>
                </a:lnTo>
                <a:lnTo>
                  <a:pt x="3966248" y="2717800"/>
                </a:lnTo>
                <a:lnTo>
                  <a:pt x="3923904" y="2743200"/>
                </a:lnTo>
                <a:lnTo>
                  <a:pt x="3880773" y="2768600"/>
                </a:lnTo>
                <a:lnTo>
                  <a:pt x="3836871" y="2781300"/>
                </a:lnTo>
                <a:lnTo>
                  <a:pt x="3746816" y="2832100"/>
                </a:lnTo>
                <a:lnTo>
                  <a:pt x="3653866" y="2857500"/>
                </a:lnTo>
                <a:lnTo>
                  <a:pt x="3606345" y="2882900"/>
                </a:lnTo>
                <a:lnTo>
                  <a:pt x="3509289" y="2908300"/>
                </a:lnTo>
                <a:lnTo>
                  <a:pt x="3459786" y="2933700"/>
                </a:lnTo>
                <a:lnTo>
                  <a:pt x="3096544" y="3022600"/>
                </a:lnTo>
                <a:close/>
              </a:path>
              <a:path w="4822190" h="3073400" extrusionOk="0">
                <a:moveTo>
                  <a:pt x="2932781" y="3048000"/>
                </a:moveTo>
                <a:lnTo>
                  <a:pt x="1902807" y="3048000"/>
                </a:lnTo>
                <a:lnTo>
                  <a:pt x="1793135" y="3022600"/>
                </a:lnTo>
                <a:lnTo>
                  <a:pt x="3042453" y="3022600"/>
                </a:lnTo>
                <a:lnTo>
                  <a:pt x="2932781" y="3048000"/>
                </a:lnTo>
                <a:close/>
              </a:path>
              <a:path w="4822190" h="3073400" extrusionOk="0">
                <a:moveTo>
                  <a:pt x="2821227" y="3060700"/>
                </a:moveTo>
                <a:lnTo>
                  <a:pt x="2014361" y="3060700"/>
                </a:lnTo>
                <a:lnTo>
                  <a:pt x="1958357" y="3048000"/>
                </a:lnTo>
                <a:lnTo>
                  <a:pt x="2877232" y="3048000"/>
                </a:lnTo>
                <a:lnTo>
                  <a:pt x="2821227" y="3060700"/>
                </a:lnTo>
                <a:close/>
              </a:path>
              <a:path w="4822190" h="3073400" extrusionOk="0">
                <a:moveTo>
                  <a:pt x="2707920" y="3073399"/>
                </a:moveTo>
                <a:lnTo>
                  <a:pt x="2127668" y="3073399"/>
                </a:lnTo>
                <a:lnTo>
                  <a:pt x="2070805" y="3060700"/>
                </a:lnTo>
                <a:lnTo>
                  <a:pt x="2764784" y="3060700"/>
                </a:lnTo>
                <a:lnTo>
                  <a:pt x="2707920" y="3073399"/>
                </a:lnTo>
                <a:close/>
              </a:path>
            </a:pathLst>
          </a:custGeom>
          <a:solidFill>
            <a:srgbClr val="FD61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58" name="Google Shape;558;p67"/>
          <p:cNvSpPr txBox="1"/>
          <p:nvPr/>
        </p:nvSpPr>
        <p:spPr>
          <a:xfrm>
            <a:off x="4110980" y="3557620"/>
            <a:ext cx="1797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latin typeface="Verdana"/>
                <a:ea typeface="Verdana"/>
                <a:cs typeface="Verdana"/>
                <a:sym typeface="Verdana"/>
              </a:rPr>
              <a:t>9 754 партнера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9" name="Google Shape;559;p67"/>
          <p:cNvSpPr/>
          <p:nvPr/>
        </p:nvSpPr>
        <p:spPr>
          <a:xfrm>
            <a:off x="6759051" y="3155951"/>
            <a:ext cx="2378710" cy="1473200"/>
          </a:xfrm>
          <a:custGeom>
            <a:avLst/>
            <a:gdLst/>
            <a:ahLst/>
            <a:cxnLst/>
            <a:rect l="l" t="t" r="r" b="b"/>
            <a:pathLst>
              <a:path w="4757419" h="2946400" extrusionOk="0">
                <a:moveTo>
                  <a:pt x="2675331" y="12699"/>
                </a:moveTo>
                <a:lnTo>
                  <a:pt x="2094566" y="12699"/>
                </a:lnTo>
                <a:lnTo>
                  <a:pt x="2151878" y="0"/>
                </a:lnTo>
                <a:lnTo>
                  <a:pt x="2618019" y="0"/>
                </a:lnTo>
                <a:lnTo>
                  <a:pt x="2675331" y="12699"/>
                </a:lnTo>
                <a:close/>
              </a:path>
              <a:path w="4757419" h="2946400" extrusionOk="0">
                <a:moveTo>
                  <a:pt x="2844711" y="25399"/>
                </a:moveTo>
                <a:lnTo>
                  <a:pt x="1925186" y="25399"/>
                </a:lnTo>
                <a:lnTo>
                  <a:pt x="1981204" y="12699"/>
                </a:lnTo>
                <a:lnTo>
                  <a:pt x="2788693" y="12699"/>
                </a:lnTo>
                <a:lnTo>
                  <a:pt x="2844711" y="25399"/>
                </a:lnTo>
                <a:close/>
              </a:path>
              <a:path w="4757419" h="2946400" extrusionOk="0">
                <a:moveTo>
                  <a:pt x="3063980" y="63499"/>
                </a:moveTo>
                <a:lnTo>
                  <a:pt x="1705917" y="63499"/>
                </a:lnTo>
                <a:lnTo>
                  <a:pt x="1869632" y="25399"/>
                </a:lnTo>
                <a:lnTo>
                  <a:pt x="2900265" y="25399"/>
                </a:lnTo>
                <a:lnTo>
                  <a:pt x="3063980" y="63499"/>
                </a:lnTo>
                <a:close/>
              </a:path>
              <a:path w="4757419" h="2946400" extrusionOk="0">
                <a:moveTo>
                  <a:pt x="3063980" y="2895599"/>
                </a:moveTo>
                <a:lnTo>
                  <a:pt x="1705917" y="2895599"/>
                </a:lnTo>
                <a:lnTo>
                  <a:pt x="1393217" y="2819399"/>
                </a:lnTo>
                <a:lnTo>
                  <a:pt x="1293828" y="2793999"/>
                </a:lnTo>
                <a:lnTo>
                  <a:pt x="1245115" y="2768599"/>
                </a:lnTo>
                <a:lnTo>
                  <a:pt x="1149733" y="2743199"/>
                </a:lnTo>
                <a:lnTo>
                  <a:pt x="1103098" y="2717799"/>
                </a:lnTo>
                <a:lnTo>
                  <a:pt x="1057187" y="2705099"/>
                </a:lnTo>
                <a:lnTo>
                  <a:pt x="1012018" y="2679699"/>
                </a:lnTo>
                <a:lnTo>
                  <a:pt x="967607" y="2666999"/>
                </a:lnTo>
                <a:lnTo>
                  <a:pt x="923970" y="2641599"/>
                </a:lnTo>
                <a:lnTo>
                  <a:pt x="881124" y="2616199"/>
                </a:lnTo>
                <a:lnTo>
                  <a:pt x="839084" y="2603499"/>
                </a:lnTo>
                <a:lnTo>
                  <a:pt x="797867" y="2578099"/>
                </a:lnTo>
                <a:lnTo>
                  <a:pt x="757490" y="2552699"/>
                </a:lnTo>
                <a:lnTo>
                  <a:pt x="717969" y="2527299"/>
                </a:lnTo>
                <a:lnTo>
                  <a:pt x="679320" y="2501899"/>
                </a:lnTo>
                <a:lnTo>
                  <a:pt x="641559" y="2489199"/>
                </a:lnTo>
                <a:lnTo>
                  <a:pt x="604703" y="2463799"/>
                </a:lnTo>
                <a:lnTo>
                  <a:pt x="568768" y="2438399"/>
                </a:lnTo>
                <a:lnTo>
                  <a:pt x="533770" y="2412999"/>
                </a:lnTo>
                <a:lnTo>
                  <a:pt x="499726" y="2374899"/>
                </a:lnTo>
                <a:lnTo>
                  <a:pt x="466653" y="2349499"/>
                </a:lnTo>
                <a:lnTo>
                  <a:pt x="434565" y="2324099"/>
                </a:lnTo>
                <a:lnTo>
                  <a:pt x="403481" y="2298699"/>
                </a:lnTo>
                <a:lnTo>
                  <a:pt x="373415" y="2273299"/>
                </a:lnTo>
                <a:lnTo>
                  <a:pt x="344385" y="2235199"/>
                </a:lnTo>
                <a:lnTo>
                  <a:pt x="316406" y="2209799"/>
                </a:lnTo>
                <a:lnTo>
                  <a:pt x="289495" y="2184399"/>
                </a:lnTo>
                <a:lnTo>
                  <a:pt x="263669" y="2146299"/>
                </a:lnTo>
                <a:lnTo>
                  <a:pt x="238944" y="2120899"/>
                </a:lnTo>
                <a:lnTo>
                  <a:pt x="215335" y="2095499"/>
                </a:lnTo>
                <a:lnTo>
                  <a:pt x="192860" y="2057399"/>
                </a:lnTo>
                <a:lnTo>
                  <a:pt x="171534" y="2031999"/>
                </a:lnTo>
                <a:lnTo>
                  <a:pt x="151375" y="1993899"/>
                </a:lnTo>
                <a:lnTo>
                  <a:pt x="132397" y="1955799"/>
                </a:lnTo>
                <a:lnTo>
                  <a:pt x="114619" y="1930399"/>
                </a:lnTo>
                <a:lnTo>
                  <a:pt x="98055" y="1892299"/>
                </a:lnTo>
                <a:lnTo>
                  <a:pt x="82722" y="1866899"/>
                </a:lnTo>
                <a:lnTo>
                  <a:pt x="68638" y="1828799"/>
                </a:lnTo>
                <a:lnTo>
                  <a:pt x="55817" y="1790699"/>
                </a:lnTo>
                <a:lnTo>
                  <a:pt x="44276" y="1765299"/>
                </a:lnTo>
                <a:lnTo>
                  <a:pt x="34032" y="1727199"/>
                </a:lnTo>
                <a:lnTo>
                  <a:pt x="25101" y="1689099"/>
                </a:lnTo>
                <a:lnTo>
                  <a:pt x="17499" y="1650999"/>
                </a:lnTo>
                <a:lnTo>
                  <a:pt x="11242" y="1625599"/>
                </a:lnTo>
                <a:lnTo>
                  <a:pt x="6348" y="1587499"/>
                </a:lnTo>
                <a:lnTo>
                  <a:pt x="2832" y="1549399"/>
                </a:lnTo>
                <a:lnTo>
                  <a:pt x="710" y="1511299"/>
                </a:lnTo>
                <a:lnTo>
                  <a:pt x="0" y="1473229"/>
                </a:lnTo>
                <a:lnTo>
                  <a:pt x="710" y="1435099"/>
                </a:lnTo>
                <a:lnTo>
                  <a:pt x="2832" y="1396999"/>
                </a:lnTo>
                <a:lnTo>
                  <a:pt x="6348" y="1371599"/>
                </a:lnTo>
                <a:lnTo>
                  <a:pt x="11242" y="1333499"/>
                </a:lnTo>
                <a:lnTo>
                  <a:pt x="17499" y="1295399"/>
                </a:lnTo>
                <a:lnTo>
                  <a:pt x="25101" y="1257299"/>
                </a:lnTo>
                <a:lnTo>
                  <a:pt x="34032" y="1219199"/>
                </a:lnTo>
                <a:lnTo>
                  <a:pt x="44276" y="1193799"/>
                </a:lnTo>
                <a:lnTo>
                  <a:pt x="55817" y="1155699"/>
                </a:lnTo>
                <a:lnTo>
                  <a:pt x="68638" y="1117599"/>
                </a:lnTo>
                <a:lnTo>
                  <a:pt x="82722" y="1092199"/>
                </a:lnTo>
                <a:lnTo>
                  <a:pt x="98055" y="1054099"/>
                </a:lnTo>
                <a:lnTo>
                  <a:pt x="114619" y="1015999"/>
                </a:lnTo>
                <a:lnTo>
                  <a:pt x="132397" y="990599"/>
                </a:lnTo>
                <a:lnTo>
                  <a:pt x="151375" y="952499"/>
                </a:lnTo>
                <a:lnTo>
                  <a:pt x="171534" y="927099"/>
                </a:lnTo>
                <a:lnTo>
                  <a:pt x="192860" y="888999"/>
                </a:lnTo>
                <a:lnTo>
                  <a:pt x="215335" y="863599"/>
                </a:lnTo>
                <a:lnTo>
                  <a:pt x="238944" y="825499"/>
                </a:lnTo>
                <a:lnTo>
                  <a:pt x="263669" y="800099"/>
                </a:lnTo>
                <a:lnTo>
                  <a:pt x="289495" y="774699"/>
                </a:lnTo>
                <a:lnTo>
                  <a:pt x="316406" y="736599"/>
                </a:lnTo>
                <a:lnTo>
                  <a:pt x="344385" y="711199"/>
                </a:lnTo>
                <a:lnTo>
                  <a:pt x="373415" y="685799"/>
                </a:lnTo>
                <a:lnTo>
                  <a:pt x="403481" y="647699"/>
                </a:lnTo>
                <a:lnTo>
                  <a:pt x="434565" y="622299"/>
                </a:lnTo>
                <a:lnTo>
                  <a:pt x="466653" y="596899"/>
                </a:lnTo>
                <a:lnTo>
                  <a:pt x="499726" y="571499"/>
                </a:lnTo>
                <a:lnTo>
                  <a:pt x="533770" y="546099"/>
                </a:lnTo>
                <a:lnTo>
                  <a:pt x="568768" y="520699"/>
                </a:lnTo>
                <a:lnTo>
                  <a:pt x="604703" y="495299"/>
                </a:lnTo>
                <a:lnTo>
                  <a:pt x="641559" y="469899"/>
                </a:lnTo>
                <a:lnTo>
                  <a:pt x="679320" y="444499"/>
                </a:lnTo>
                <a:lnTo>
                  <a:pt x="717969" y="419099"/>
                </a:lnTo>
                <a:lnTo>
                  <a:pt x="757490" y="393699"/>
                </a:lnTo>
                <a:lnTo>
                  <a:pt x="797867" y="368299"/>
                </a:lnTo>
                <a:lnTo>
                  <a:pt x="839084" y="355599"/>
                </a:lnTo>
                <a:lnTo>
                  <a:pt x="881124" y="330199"/>
                </a:lnTo>
                <a:lnTo>
                  <a:pt x="923970" y="304799"/>
                </a:lnTo>
                <a:lnTo>
                  <a:pt x="967607" y="292099"/>
                </a:lnTo>
                <a:lnTo>
                  <a:pt x="1057187" y="241299"/>
                </a:lnTo>
                <a:lnTo>
                  <a:pt x="1149733" y="215899"/>
                </a:lnTo>
                <a:lnTo>
                  <a:pt x="1197078" y="190499"/>
                </a:lnTo>
                <a:lnTo>
                  <a:pt x="1293828" y="165099"/>
                </a:lnTo>
                <a:lnTo>
                  <a:pt x="1343201" y="139699"/>
                </a:lnTo>
                <a:lnTo>
                  <a:pt x="1652382" y="63499"/>
                </a:lnTo>
                <a:lnTo>
                  <a:pt x="3117514" y="63499"/>
                </a:lnTo>
                <a:lnTo>
                  <a:pt x="3426695" y="139699"/>
                </a:lnTo>
                <a:lnTo>
                  <a:pt x="3476068" y="165099"/>
                </a:lnTo>
                <a:lnTo>
                  <a:pt x="3572818" y="190499"/>
                </a:lnTo>
                <a:lnTo>
                  <a:pt x="3620163" y="215899"/>
                </a:lnTo>
                <a:lnTo>
                  <a:pt x="3712709" y="241299"/>
                </a:lnTo>
                <a:lnTo>
                  <a:pt x="3802289" y="292099"/>
                </a:lnTo>
                <a:lnTo>
                  <a:pt x="3845926" y="304799"/>
                </a:lnTo>
                <a:lnTo>
                  <a:pt x="3888772" y="330199"/>
                </a:lnTo>
                <a:lnTo>
                  <a:pt x="3930812" y="355599"/>
                </a:lnTo>
                <a:lnTo>
                  <a:pt x="3972028" y="368299"/>
                </a:lnTo>
                <a:lnTo>
                  <a:pt x="4012406" y="393699"/>
                </a:lnTo>
                <a:lnTo>
                  <a:pt x="4051927" y="419099"/>
                </a:lnTo>
                <a:lnTo>
                  <a:pt x="4090576" y="444499"/>
                </a:lnTo>
                <a:lnTo>
                  <a:pt x="4128337" y="469899"/>
                </a:lnTo>
                <a:lnTo>
                  <a:pt x="4165193" y="495299"/>
                </a:lnTo>
                <a:lnTo>
                  <a:pt x="4201128" y="520699"/>
                </a:lnTo>
                <a:lnTo>
                  <a:pt x="4236126" y="546099"/>
                </a:lnTo>
                <a:lnTo>
                  <a:pt x="4270169" y="571499"/>
                </a:lnTo>
                <a:lnTo>
                  <a:pt x="4303243" y="596899"/>
                </a:lnTo>
                <a:lnTo>
                  <a:pt x="4335331" y="622299"/>
                </a:lnTo>
                <a:lnTo>
                  <a:pt x="4366415" y="647699"/>
                </a:lnTo>
                <a:lnTo>
                  <a:pt x="4396481" y="685799"/>
                </a:lnTo>
                <a:lnTo>
                  <a:pt x="4425511" y="711199"/>
                </a:lnTo>
                <a:lnTo>
                  <a:pt x="4453490" y="736599"/>
                </a:lnTo>
                <a:lnTo>
                  <a:pt x="4480400" y="774699"/>
                </a:lnTo>
                <a:lnTo>
                  <a:pt x="4506226" y="800099"/>
                </a:lnTo>
                <a:lnTo>
                  <a:pt x="4530952" y="825499"/>
                </a:lnTo>
                <a:lnTo>
                  <a:pt x="4554561" y="863599"/>
                </a:lnTo>
                <a:lnTo>
                  <a:pt x="4577036" y="888999"/>
                </a:lnTo>
                <a:lnTo>
                  <a:pt x="4598361" y="927099"/>
                </a:lnTo>
                <a:lnTo>
                  <a:pt x="4618521" y="952499"/>
                </a:lnTo>
                <a:lnTo>
                  <a:pt x="4637498" y="990599"/>
                </a:lnTo>
                <a:lnTo>
                  <a:pt x="4655277" y="1015999"/>
                </a:lnTo>
                <a:lnTo>
                  <a:pt x="4671841" y="1054099"/>
                </a:lnTo>
                <a:lnTo>
                  <a:pt x="4687173" y="1092199"/>
                </a:lnTo>
                <a:lnTo>
                  <a:pt x="4701258" y="1117599"/>
                </a:lnTo>
                <a:lnTo>
                  <a:pt x="4714079" y="1155699"/>
                </a:lnTo>
                <a:lnTo>
                  <a:pt x="4725620" y="1193799"/>
                </a:lnTo>
                <a:lnTo>
                  <a:pt x="4735864" y="1219199"/>
                </a:lnTo>
                <a:lnTo>
                  <a:pt x="4744795" y="1257299"/>
                </a:lnTo>
                <a:lnTo>
                  <a:pt x="4752397" y="1295399"/>
                </a:lnTo>
                <a:lnTo>
                  <a:pt x="4756983" y="1323329"/>
                </a:lnTo>
                <a:lnTo>
                  <a:pt x="4756983" y="1632380"/>
                </a:lnTo>
                <a:lnTo>
                  <a:pt x="4752397" y="1650999"/>
                </a:lnTo>
                <a:lnTo>
                  <a:pt x="4744795" y="1689099"/>
                </a:lnTo>
                <a:lnTo>
                  <a:pt x="4735864" y="1727199"/>
                </a:lnTo>
                <a:lnTo>
                  <a:pt x="4725620" y="1765299"/>
                </a:lnTo>
                <a:lnTo>
                  <a:pt x="4714079" y="1790699"/>
                </a:lnTo>
                <a:lnTo>
                  <a:pt x="4701258" y="1828799"/>
                </a:lnTo>
                <a:lnTo>
                  <a:pt x="4687173" y="1866899"/>
                </a:lnTo>
                <a:lnTo>
                  <a:pt x="4671841" y="1892299"/>
                </a:lnTo>
                <a:lnTo>
                  <a:pt x="4655277" y="1930399"/>
                </a:lnTo>
                <a:lnTo>
                  <a:pt x="4637498" y="1955799"/>
                </a:lnTo>
                <a:lnTo>
                  <a:pt x="4618521" y="1993899"/>
                </a:lnTo>
                <a:lnTo>
                  <a:pt x="4598361" y="2031999"/>
                </a:lnTo>
                <a:lnTo>
                  <a:pt x="4577036" y="2057399"/>
                </a:lnTo>
                <a:lnTo>
                  <a:pt x="4554561" y="2095499"/>
                </a:lnTo>
                <a:lnTo>
                  <a:pt x="4530952" y="2120899"/>
                </a:lnTo>
                <a:lnTo>
                  <a:pt x="4506226" y="2146299"/>
                </a:lnTo>
                <a:lnTo>
                  <a:pt x="4480400" y="2184399"/>
                </a:lnTo>
                <a:lnTo>
                  <a:pt x="4453490" y="2209799"/>
                </a:lnTo>
                <a:lnTo>
                  <a:pt x="4425511" y="2235199"/>
                </a:lnTo>
                <a:lnTo>
                  <a:pt x="4396481" y="2273299"/>
                </a:lnTo>
                <a:lnTo>
                  <a:pt x="4366415" y="2298699"/>
                </a:lnTo>
                <a:lnTo>
                  <a:pt x="4335331" y="2324099"/>
                </a:lnTo>
                <a:lnTo>
                  <a:pt x="4303243" y="2349499"/>
                </a:lnTo>
                <a:lnTo>
                  <a:pt x="4270169" y="2374899"/>
                </a:lnTo>
                <a:lnTo>
                  <a:pt x="4236126" y="2412999"/>
                </a:lnTo>
                <a:lnTo>
                  <a:pt x="4201128" y="2438399"/>
                </a:lnTo>
                <a:lnTo>
                  <a:pt x="4165193" y="2463799"/>
                </a:lnTo>
                <a:lnTo>
                  <a:pt x="4128337" y="2489199"/>
                </a:lnTo>
                <a:lnTo>
                  <a:pt x="4090576" y="2501899"/>
                </a:lnTo>
                <a:lnTo>
                  <a:pt x="4051927" y="2527299"/>
                </a:lnTo>
                <a:lnTo>
                  <a:pt x="4012406" y="2552699"/>
                </a:lnTo>
                <a:lnTo>
                  <a:pt x="3972028" y="2578099"/>
                </a:lnTo>
                <a:lnTo>
                  <a:pt x="3930812" y="2603499"/>
                </a:lnTo>
                <a:lnTo>
                  <a:pt x="3888772" y="2616199"/>
                </a:lnTo>
                <a:lnTo>
                  <a:pt x="3845926" y="2641599"/>
                </a:lnTo>
                <a:lnTo>
                  <a:pt x="3802289" y="2666999"/>
                </a:lnTo>
                <a:lnTo>
                  <a:pt x="3757878" y="2679699"/>
                </a:lnTo>
                <a:lnTo>
                  <a:pt x="3712709" y="2705099"/>
                </a:lnTo>
                <a:lnTo>
                  <a:pt x="3666798" y="2717799"/>
                </a:lnTo>
                <a:lnTo>
                  <a:pt x="3620163" y="2743199"/>
                </a:lnTo>
                <a:lnTo>
                  <a:pt x="3524781" y="2768599"/>
                </a:lnTo>
                <a:lnTo>
                  <a:pt x="3476068" y="2793999"/>
                </a:lnTo>
                <a:lnTo>
                  <a:pt x="3376679" y="2819399"/>
                </a:lnTo>
                <a:lnTo>
                  <a:pt x="3063980" y="2895599"/>
                </a:lnTo>
                <a:close/>
              </a:path>
              <a:path w="4757419" h="2946400" extrusionOk="0">
                <a:moveTo>
                  <a:pt x="2900265" y="2920999"/>
                </a:moveTo>
                <a:lnTo>
                  <a:pt x="1869632" y="2920999"/>
                </a:lnTo>
                <a:lnTo>
                  <a:pt x="1759981" y="2895599"/>
                </a:lnTo>
                <a:lnTo>
                  <a:pt x="3009915" y="2895599"/>
                </a:lnTo>
                <a:lnTo>
                  <a:pt x="2900265" y="2920999"/>
                </a:lnTo>
                <a:close/>
              </a:path>
              <a:path w="4757419" h="2946400" extrusionOk="0">
                <a:moveTo>
                  <a:pt x="2788693" y="2933699"/>
                </a:moveTo>
                <a:lnTo>
                  <a:pt x="1981204" y="2933699"/>
                </a:lnTo>
                <a:lnTo>
                  <a:pt x="1925186" y="2920999"/>
                </a:lnTo>
                <a:lnTo>
                  <a:pt x="2844711" y="2920999"/>
                </a:lnTo>
                <a:lnTo>
                  <a:pt x="2788693" y="2933699"/>
                </a:lnTo>
                <a:close/>
              </a:path>
              <a:path w="4757419" h="2946400" extrusionOk="0">
                <a:moveTo>
                  <a:pt x="2675331" y="2946399"/>
                </a:moveTo>
                <a:lnTo>
                  <a:pt x="2094566" y="2946399"/>
                </a:lnTo>
                <a:lnTo>
                  <a:pt x="2037669" y="2933699"/>
                </a:lnTo>
                <a:lnTo>
                  <a:pt x="2732227" y="2933699"/>
                </a:lnTo>
                <a:lnTo>
                  <a:pt x="2675331" y="2946399"/>
                </a:lnTo>
                <a:close/>
              </a:path>
            </a:pathLst>
          </a:custGeom>
          <a:solidFill>
            <a:srgbClr val="FD61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60" name="Google Shape;560;p67"/>
          <p:cNvSpPr txBox="1"/>
          <p:nvPr/>
        </p:nvSpPr>
        <p:spPr>
          <a:xfrm>
            <a:off x="7020591" y="3463981"/>
            <a:ext cx="18618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marR="0" lvl="0" indent="0" algn="ctr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Verdana"/>
                <a:ea typeface="Verdana"/>
                <a:cs typeface="Verdana"/>
                <a:sym typeface="Verdana"/>
              </a:rPr>
              <a:t>6, 7 млн человек получили помощь и поддержку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p67"/>
          <p:cNvSpPr txBox="1">
            <a:spLocks noGrp="1"/>
          </p:cNvSpPr>
          <p:nvPr>
            <p:ph type="title"/>
          </p:nvPr>
        </p:nvSpPr>
        <p:spPr>
          <a:xfrm>
            <a:off x="508000" y="506429"/>
            <a:ext cx="5757900" cy="2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800" rIns="0" bIns="0" anchor="t" anchorCtr="0">
            <a:spAutoFit/>
          </a:bodyPr>
          <a:lstStyle/>
          <a:p>
            <a:pPr marL="12700" marR="3848100" lvl="0" indent="0" algn="l" rtl="0">
              <a:lnSpc>
                <a:spcPct val="119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/>
              <a:t>Немного о цифрах</a:t>
            </a:r>
            <a:endParaRPr sz="3100"/>
          </a:p>
          <a:p>
            <a:pPr marL="12700" marR="0" lvl="0" indent="0" algn="l" rtl="0">
              <a:lnSpc>
                <a:spcPct val="1163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</a:rPr>
              <a:t>С 2020 года движение #МЫВМЕСТЕ является ярким проявлением способности российского общества сплотиться в самые кризисные ситуации</a:t>
            </a:r>
            <a:endParaRPr sz="1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8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9925" rIns="0" bIns="0" anchor="t" anchorCtr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Время помогать!</a:t>
            </a:r>
            <a:endParaRPr/>
          </a:p>
        </p:txBody>
      </p:sp>
      <p:sp>
        <p:nvSpPr>
          <p:cNvPr id="567" name="Google Shape;567;p68"/>
          <p:cNvSpPr txBox="1">
            <a:spLocks noGrp="1"/>
          </p:cNvSpPr>
          <p:nvPr>
            <p:ph type="body" idx="1"/>
          </p:nvPr>
        </p:nvSpPr>
        <p:spPr>
          <a:xfrm>
            <a:off x="622300" y="1631999"/>
            <a:ext cx="5979300" cy="25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5" rIns="0" bIns="0" anchor="t" anchorCtr="0">
            <a:spAutoFit/>
          </a:bodyPr>
          <a:lstStyle/>
          <a:p>
            <a:pPr marL="12700" marR="0" lvl="0" indent="0" algn="l" rtl="0">
              <a:lnSpc>
                <a:spcPct val="1193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С февраля 2022 года на территории Белгородской области реализуется проект «Время помогать!», направленный на оказание помощи беженцам и вынужденным переселенцам</a:t>
            </a:r>
            <a:endParaRPr sz="2400"/>
          </a:p>
        </p:txBody>
      </p:sp>
      <p:grpSp>
        <p:nvGrpSpPr>
          <p:cNvPr id="568" name="Google Shape;568;p68"/>
          <p:cNvGrpSpPr/>
          <p:nvPr/>
        </p:nvGrpSpPr>
        <p:grpSpPr>
          <a:xfrm>
            <a:off x="7948048" y="0"/>
            <a:ext cx="1195390" cy="1195394"/>
            <a:chOff x="15896095" y="0"/>
            <a:chExt cx="2390781" cy="2390787"/>
          </a:xfrm>
        </p:grpSpPr>
        <p:sp>
          <p:nvSpPr>
            <p:cNvPr id="569" name="Google Shape;569;p68"/>
            <p:cNvSpPr/>
            <p:nvPr/>
          </p:nvSpPr>
          <p:spPr>
            <a:xfrm>
              <a:off x="15896101" y="0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0" name="Google Shape;570;p68"/>
            <p:cNvSpPr/>
            <p:nvPr/>
          </p:nvSpPr>
          <p:spPr>
            <a:xfrm>
              <a:off x="15896101" y="0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1" name="Google Shape;571;p68"/>
            <p:cNvSpPr/>
            <p:nvPr/>
          </p:nvSpPr>
          <p:spPr>
            <a:xfrm>
              <a:off x="15896095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12"/>
                  </a:moveTo>
                  <a:lnTo>
                    <a:pt x="0" y="796912"/>
                  </a:lnTo>
                  <a:lnTo>
                    <a:pt x="796925" y="1593850"/>
                  </a:lnTo>
                  <a:lnTo>
                    <a:pt x="796925" y="796912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12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12"/>
                  </a:moveTo>
                  <a:lnTo>
                    <a:pt x="796925" y="796912"/>
                  </a:lnTo>
                  <a:lnTo>
                    <a:pt x="1593850" y="1593850"/>
                  </a:lnTo>
                  <a:lnTo>
                    <a:pt x="1593850" y="796912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9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Время помогать!</a:t>
            </a:r>
            <a:endParaRPr/>
          </a:p>
        </p:txBody>
      </p:sp>
      <p:grpSp>
        <p:nvGrpSpPr>
          <p:cNvPr id="577" name="Google Shape;577;p69"/>
          <p:cNvGrpSpPr/>
          <p:nvPr/>
        </p:nvGrpSpPr>
        <p:grpSpPr>
          <a:xfrm>
            <a:off x="7881373" y="2"/>
            <a:ext cx="1262065" cy="1262067"/>
            <a:chOff x="15762745" y="3"/>
            <a:chExt cx="2524131" cy="2524134"/>
          </a:xfrm>
        </p:grpSpPr>
        <p:sp>
          <p:nvSpPr>
            <p:cNvPr id="578" name="Google Shape;578;p69"/>
            <p:cNvSpPr/>
            <p:nvPr/>
          </p:nvSpPr>
          <p:spPr>
            <a:xfrm>
              <a:off x="15762751" y="3"/>
              <a:ext cx="2524125" cy="2524125"/>
            </a:xfrm>
            <a:custGeom>
              <a:avLst/>
              <a:gdLst/>
              <a:ahLst/>
              <a:cxnLst/>
              <a:rect l="l" t="t" r="r" b="b"/>
              <a:pathLst>
                <a:path w="2524125" h="2524125" extrusionOk="0">
                  <a:moveTo>
                    <a:pt x="2524124" y="2524124"/>
                  </a:moveTo>
                  <a:lnTo>
                    <a:pt x="0" y="2524124"/>
                  </a:lnTo>
                  <a:lnTo>
                    <a:pt x="0" y="0"/>
                  </a:lnTo>
                  <a:lnTo>
                    <a:pt x="2524124" y="0"/>
                  </a:lnTo>
                  <a:lnTo>
                    <a:pt x="2524124" y="2524124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9" name="Google Shape;579;p69"/>
            <p:cNvSpPr/>
            <p:nvPr/>
          </p:nvSpPr>
          <p:spPr>
            <a:xfrm>
              <a:off x="15762751" y="3"/>
              <a:ext cx="2524125" cy="2524125"/>
            </a:xfrm>
            <a:custGeom>
              <a:avLst/>
              <a:gdLst/>
              <a:ahLst/>
              <a:cxnLst/>
              <a:rect l="l" t="t" r="r" b="b"/>
              <a:pathLst>
                <a:path w="2524125" h="2524125" extrusionOk="0">
                  <a:moveTo>
                    <a:pt x="2524124" y="2524124"/>
                  </a:moveTo>
                  <a:lnTo>
                    <a:pt x="0" y="2524124"/>
                  </a:lnTo>
                  <a:lnTo>
                    <a:pt x="0" y="0"/>
                  </a:lnTo>
                  <a:lnTo>
                    <a:pt x="2524124" y="2524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0" name="Google Shape;580;p69"/>
            <p:cNvSpPr/>
            <p:nvPr/>
          </p:nvSpPr>
          <p:spPr>
            <a:xfrm>
              <a:off x="15762745" y="841387"/>
              <a:ext cx="1682750" cy="1682750"/>
            </a:xfrm>
            <a:custGeom>
              <a:avLst/>
              <a:gdLst/>
              <a:ahLst/>
              <a:cxnLst/>
              <a:rect l="l" t="t" r="r" b="b"/>
              <a:pathLst>
                <a:path w="1682750" h="1682750" extrusionOk="0">
                  <a:moveTo>
                    <a:pt x="841375" y="841375"/>
                  </a:moveTo>
                  <a:lnTo>
                    <a:pt x="0" y="841375"/>
                  </a:lnTo>
                  <a:lnTo>
                    <a:pt x="841375" y="1682750"/>
                  </a:lnTo>
                  <a:lnTo>
                    <a:pt x="841375" y="841375"/>
                  </a:lnTo>
                  <a:close/>
                </a:path>
                <a:path w="1682750" h="1682750" extrusionOk="0">
                  <a:moveTo>
                    <a:pt x="841375" y="0"/>
                  </a:moveTo>
                  <a:lnTo>
                    <a:pt x="0" y="0"/>
                  </a:lnTo>
                  <a:lnTo>
                    <a:pt x="841375" y="841375"/>
                  </a:lnTo>
                  <a:lnTo>
                    <a:pt x="841375" y="0"/>
                  </a:lnTo>
                  <a:close/>
                </a:path>
                <a:path w="1682750" h="1682750" extrusionOk="0">
                  <a:moveTo>
                    <a:pt x="1682750" y="841375"/>
                  </a:moveTo>
                  <a:lnTo>
                    <a:pt x="841375" y="841375"/>
                  </a:lnTo>
                  <a:lnTo>
                    <a:pt x="1682750" y="1682750"/>
                  </a:lnTo>
                  <a:lnTo>
                    <a:pt x="1682750" y="841375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581" name="Google Shape;581;p69"/>
          <p:cNvSpPr txBox="1">
            <a:spLocks noGrp="1"/>
          </p:cNvSpPr>
          <p:nvPr>
            <p:ph type="body" idx="1"/>
          </p:nvPr>
        </p:nvSpPr>
        <p:spPr>
          <a:xfrm>
            <a:off x="622300" y="1631999"/>
            <a:ext cx="5979300" cy="30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/>
              <a:t>В рамках проекта волонтеры: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203200" marR="1003300" lvl="0" indent="-171450" algn="l" rtl="0">
              <a:lnSpc>
                <a:spcPct val="118888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–"/>
            </a:pPr>
            <a:r>
              <a:rPr lang="ru-RU" sz="1700"/>
              <a:t>помогают в организации работы пункта временного размещения;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</a:pPr>
            <a:endParaRPr sz="1600"/>
          </a:p>
          <a:p>
            <a:pPr marL="203200" marR="342900" lvl="0" indent="-171450" algn="l" rtl="0">
              <a:lnSpc>
                <a:spcPct val="118888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–"/>
            </a:pPr>
            <a:r>
              <a:rPr lang="ru-RU" sz="1700"/>
              <a:t>занимаются сбором, сортировкой и выдачей гуманитарной помощи;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</a:pPr>
            <a:endParaRPr sz="1600"/>
          </a:p>
          <a:p>
            <a:pPr marL="203200" marR="0" lvl="0" indent="-171450" algn="l" rtl="0">
              <a:lnSpc>
                <a:spcPct val="118888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–"/>
            </a:pPr>
            <a:r>
              <a:rPr lang="ru-RU" sz="1700"/>
              <a:t>помогают в организации переезда беженцам в другие регионы Российской Федерации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0"/>
          <p:cNvSpPr txBox="1"/>
          <p:nvPr/>
        </p:nvSpPr>
        <p:spPr>
          <a:xfrm>
            <a:off x="1559551" y="1662632"/>
            <a:ext cx="6024900" cy="24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50" rIns="0" bIns="0" anchor="t" anchorCtr="0">
            <a:spAutoFit/>
          </a:bodyPr>
          <a:lstStyle/>
          <a:p>
            <a:pPr marL="0" marR="152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#МЫВМЕСТЕ</a:t>
            </a:r>
            <a:endParaRPr sz="460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 оказанию помощи военнослужащим</a:t>
            </a:r>
            <a:endParaRPr sz="37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и их семьям</a:t>
            </a:r>
            <a:endParaRPr sz="3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1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700"/>
              <a:t>Актуальность</a:t>
            </a:r>
            <a:endParaRPr sz="4700"/>
          </a:p>
        </p:txBody>
      </p:sp>
      <p:sp>
        <p:nvSpPr>
          <p:cNvPr id="592" name="Google Shape;592;p71"/>
          <p:cNvSpPr txBox="1"/>
          <p:nvPr/>
        </p:nvSpPr>
        <p:spPr>
          <a:xfrm>
            <a:off x="1194869" y="1457635"/>
            <a:ext cx="6616800" cy="3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marR="0" lvl="0" indent="0" algn="l" rtl="0">
              <a:lnSpc>
                <a:spcPct val="115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latin typeface="Verdana"/>
                <a:ea typeface="Verdana"/>
                <a:cs typeface="Verdana"/>
                <a:sym typeface="Verdana"/>
              </a:rPr>
              <a:t>В этот непростой для страны период наша задача – консолидировать усилия и поддержать всех нуждающихся в этом граждан – действующих военнослужащих, мобилизованных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2600">
                <a:latin typeface="Verdana"/>
                <a:ea typeface="Verdana"/>
                <a:cs typeface="Verdana"/>
                <a:sym typeface="Verdana"/>
              </a:rPr>
              <a:t>и членов их семей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lang="ru-RU" sz="15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93" name="Google Shape;593;p71"/>
          <p:cNvGrpSpPr/>
          <p:nvPr/>
        </p:nvGrpSpPr>
        <p:grpSpPr>
          <a:xfrm>
            <a:off x="7942777" y="2"/>
            <a:ext cx="1195390" cy="1195392"/>
            <a:chOff x="15885554" y="3"/>
            <a:chExt cx="2390781" cy="2390784"/>
          </a:xfrm>
        </p:grpSpPr>
        <p:sp>
          <p:nvSpPr>
            <p:cNvPr id="594" name="Google Shape;594;p71"/>
            <p:cNvSpPr/>
            <p:nvPr/>
          </p:nvSpPr>
          <p:spPr>
            <a:xfrm>
              <a:off x="15885560" y="3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5" name="Google Shape;595;p71"/>
            <p:cNvSpPr/>
            <p:nvPr/>
          </p:nvSpPr>
          <p:spPr>
            <a:xfrm>
              <a:off x="15885560" y="3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6" name="Google Shape;596;p71"/>
            <p:cNvSpPr/>
            <p:nvPr/>
          </p:nvSpPr>
          <p:spPr>
            <a:xfrm>
              <a:off x="15885554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25"/>
                  </a:moveTo>
                  <a:lnTo>
                    <a:pt x="0" y="796925"/>
                  </a:lnTo>
                  <a:lnTo>
                    <a:pt x="796925" y="1593850"/>
                  </a:lnTo>
                  <a:lnTo>
                    <a:pt x="796925" y="796925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25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25"/>
                  </a:moveTo>
                  <a:lnTo>
                    <a:pt x="796925" y="796925"/>
                  </a:lnTo>
                  <a:lnTo>
                    <a:pt x="1593850" y="1593850"/>
                  </a:lnTo>
                  <a:lnTo>
                    <a:pt x="1593850" y="796925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9"/>
          <p:cNvSpPr txBox="1"/>
          <p:nvPr/>
        </p:nvSpPr>
        <p:spPr>
          <a:xfrm>
            <a:off x="397401" y="294100"/>
            <a:ext cx="381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200" b="1" i="0" u="none" strike="noStrike" cap="none">
                <a:solidFill>
                  <a:srgbClr val="224BC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Экосистема платформы</a:t>
            </a:r>
            <a:endParaRPr sz="2200" b="1" i="0" u="none" strike="noStrike" cap="none">
              <a:solidFill>
                <a:srgbClr val="224BC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1" name="Google Shape;301;p49"/>
          <p:cNvSpPr/>
          <p:nvPr/>
        </p:nvSpPr>
        <p:spPr>
          <a:xfrm>
            <a:off x="193425" y="1256850"/>
            <a:ext cx="2856300" cy="1191600"/>
          </a:xfrm>
          <a:prstGeom prst="roundRect">
            <a:avLst>
              <a:gd name="adj" fmla="val 11509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607" y="1328525"/>
            <a:ext cx="461338" cy="1972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9"/>
          <p:cNvSpPr txBox="1"/>
          <p:nvPr/>
        </p:nvSpPr>
        <p:spPr>
          <a:xfrm>
            <a:off x="422606" y="1679373"/>
            <a:ext cx="25182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Площадка для взаимодействия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волонтеров и организаторов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 актуальными вакансиями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добрых дел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49"/>
          <p:cNvSpPr/>
          <p:nvPr/>
        </p:nvSpPr>
        <p:spPr>
          <a:xfrm>
            <a:off x="193425" y="2523754"/>
            <a:ext cx="2856300" cy="1191600"/>
          </a:xfrm>
          <a:prstGeom prst="roundRect">
            <a:avLst>
              <a:gd name="adj" fmla="val 11509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607" y="2590463"/>
            <a:ext cx="794688" cy="21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9"/>
          <p:cNvSpPr txBox="1"/>
          <p:nvPr/>
        </p:nvSpPr>
        <p:spPr>
          <a:xfrm>
            <a:off x="415981" y="2935497"/>
            <a:ext cx="25182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Открытые данные о развитии волонтерства как в целом 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 стране, так и по конкретному региону и даже муниципалитету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9"/>
          <p:cNvSpPr/>
          <p:nvPr/>
        </p:nvSpPr>
        <p:spPr>
          <a:xfrm>
            <a:off x="3100753" y="1256850"/>
            <a:ext cx="2856300" cy="1191600"/>
          </a:xfrm>
          <a:prstGeom prst="roundRect">
            <a:avLst>
              <a:gd name="adj" fmla="val 11509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9"/>
          <p:cNvSpPr txBox="1"/>
          <p:nvPr/>
        </p:nvSpPr>
        <p:spPr>
          <a:xfrm>
            <a:off x="3308720" y="1679380"/>
            <a:ext cx="23382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СМИ, которое рассказывает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вдохновляющие истории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 решении проблем и участии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социальной жизни общества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9"/>
          <p:cNvSpPr/>
          <p:nvPr/>
        </p:nvSpPr>
        <p:spPr>
          <a:xfrm>
            <a:off x="3100753" y="2523754"/>
            <a:ext cx="2856300" cy="1191600"/>
          </a:xfrm>
          <a:prstGeom prst="roundRect">
            <a:avLst>
              <a:gd name="adj" fmla="val 11509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9"/>
          <p:cNvSpPr txBox="1"/>
          <p:nvPr/>
        </p:nvSpPr>
        <p:spPr>
          <a:xfrm>
            <a:off x="3308991" y="2935497"/>
            <a:ext cx="2460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Онлайн-курсы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 волонтеров и организаторов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волонтерской деятельности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49"/>
          <p:cNvSpPr/>
          <p:nvPr/>
        </p:nvSpPr>
        <p:spPr>
          <a:xfrm>
            <a:off x="6014847" y="1256850"/>
            <a:ext cx="2856300" cy="1191600"/>
          </a:xfrm>
          <a:prstGeom prst="roundRect">
            <a:avLst>
              <a:gd name="adj" fmla="val 11509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9"/>
          <p:cNvSpPr txBox="1"/>
          <p:nvPr/>
        </p:nvSpPr>
        <p:spPr>
          <a:xfrm>
            <a:off x="6230300" y="1679373"/>
            <a:ext cx="2571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Каталог конкурсов, который поможет заявить о своей инициативе, найти ресурсы 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партнеров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0300" y="1331538"/>
            <a:ext cx="929500" cy="2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9"/>
          <p:cNvSpPr/>
          <p:nvPr/>
        </p:nvSpPr>
        <p:spPr>
          <a:xfrm>
            <a:off x="6018075" y="2523754"/>
            <a:ext cx="2856300" cy="1191600"/>
          </a:xfrm>
          <a:prstGeom prst="roundRect">
            <a:avLst>
              <a:gd name="adj" fmla="val 11509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/>
        </p:nvSpPr>
        <p:spPr>
          <a:xfrm>
            <a:off x="6230300" y="2935348"/>
            <a:ext cx="257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Все меры поддержки СО НКО 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социальных инициатив — 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одной платформе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49"/>
          <p:cNvSpPr txBox="1"/>
          <p:nvPr/>
        </p:nvSpPr>
        <p:spPr>
          <a:xfrm>
            <a:off x="309850" y="653075"/>
            <a:ext cx="6663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DOBRO ID</a:t>
            </a:r>
            <a:r>
              <a:rPr lang="ru-RU"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— единый личный кабинет для всех сервисов экосистемы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9"/>
          <p:cNvSpPr/>
          <p:nvPr/>
        </p:nvSpPr>
        <p:spPr>
          <a:xfrm>
            <a:off x="193425" y="3790661"/>
            <a:ext cx="2856300" cy="1191600"/>
          </a:xfrm>
          <a:prstGeom prst="roundRect">
            <a:avLst>
              <a:gd name="adj" fmla="val 11509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422606" y="4197722"/>
            <a:ext cx="25182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Франшиза для развития социальных 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гражданских инициатив 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регионах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9"/>
          <p:cNvSpPr/>
          <p:nvPr/>
        </p:nvSpPr>
        <p:spPr>
          <a:xfrm>
            <a:off x="3100753" y="3790661"/>
            <a:ext cx="2856300" cy="1191600"/>
          </a:xfrm>
          <a:prstGeom prst="roundRect">
            <a:avLst>
              <a:gd name="adj" fmla="val 11509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9"/>
          <p:cNvSpPr txBox="1"/>
          <p:nvPr/>
        </p:nvSpPr>
        <p:spPr>
          <a:xfrm>
            <a:off x="3315616" y="4197722"/>
            <a:ext cx="2460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 для бесплатного обмена ресурсами и возможностями.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1" name="Google Shape;321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2600" y="3854336"/>
            <a:ext cx="591798" cy="21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15625" y="2595450"/>
            <a:ext cx="847446" cy="21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15624" y="1314199"/>
            <a:ext cx="658482" cy="21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30300" y="2598913"/>
            <a:ext cx="767646" cy="2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9"/>
          <p:cNvSpPr/>
          <p:nvPr/>
        </p:nvSpPr>
        <p:spPr>
          <a:xfrm>
            <a:off x="6008078" y="3790661"/>
            <a:ext cx="2856300" cy="1191600"/>
          </a:xfrm>
          <a:prstGeom prst="roundRect">
            <a:avLst>
              <a:gd name="adj" fmla="val 11509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9"/>
          <p:cNvSpPr txBox="1"/>
          <p:nvPr/>
        </p:nvSpPr>
        <p:spPr>
          <a:xfrm>
            <a:off x="6216066" y="4197722"/>
            <a:ext cx="246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Удобный поиск вакансий 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рядом с домом, функционал для организаторов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6220225" y="3932600"/>
            <a:ext cx="2626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000" b="1" i="0" u="none" strike="noStrike" cap="non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Мобильное приложение ДОБРО.РФ </a:t>
            </a:r>
            <a:endParaRPr sz="1000" b="1" i="0" u="none" strike="noStrike" cap="non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Google Shape;328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15621" y="3890096"/>
            <a:ext cx="630984" cy="1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72"/>
          <p:cNvGrpSpPr/>
          <p:nvPr/>
        </p:nvGrpSpPr>
        <p:grpSpPr>
          <a:xfrm>
            <a:off x="0" y="520"/>
            <a:ext cx="1404938" cy="1404944"/>
            <a:chOff x="0" y="1041"/>
            <a:chExt cx="2809875" cy="2809887"/>
          </a:xfrm>
        </p:grpSpPr>
        <p:sp>
          <p:nvSpPr>
            <p:cNvPr id="602" name="Google Shape;602;p72"/>
            <p:cNvSpPr/>
            <p:nvPr/>
          </p:nvSpPr>
          <p:spPr>
            <a:xfrm>
              <a:off x="0" y="1041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 extrusionOk="0">
                  <a:moveTo>
                    <a:pt x="2809874" y="0"/>
                  </a:moveTo>
                  <a:lnTo>
                    <a:pt x="2809874" y="2809874"/>
                  </a:lnTo>
                  <a:lnTo>
                    <a:pt x="0" y="2809874"/>
                  </a:lnTo>
                  <a:lnTo>
                    <a:pt x="0" y="0"/>
                  </a:lnTo>
                  <a:lnTo>
                    <a:pt x="2809874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03" name="Google Shape;603;p72"/>
            <p:cNvSpPr/>
            <p:nvPr/>
          </p:nvSpPr>
          <p:spPr>
            <a:xfrm>
              <a:off x="0" y="1041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 extrusionOk="0">
                  <a:moveTo>
                    <a:pt x="2809874" y="0"/>
                  </a:moveTo>
                  <a:lnTo>
                    <a:pt x="2809874" y="2809874"/>
                  </a:lnTo>
                  <a:lnTo>
                    <a:pt x="0" y="2809874"/>
                  </a:lnTo>
                  <a:lnTo>
                    <a:pt x="28098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04" name="Google Shape;604;p72"/>
            <p:cNvSpPr/>
            <p:nvPr/>
          </p:nvSpPr>
          <p:spPr>
            <a:xfrm>
              <a:off x="936625" y="937678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 extrusionOk="0">
                  <a:moveTo>
                    <a:pt x="936612" y="936612"/>
                  </a:moveTo>
                  <a:lnTo>
                    <a:pt x="0" y="936612"/>
                  </a:lnTo>
                  <a:lnTo>
                    <a:pt x="0" y="1873250"/>
                  </a:lnTo>
                  <a:lnTo>
                    <a:pt x="936612" y="936612"/>
                  </a:lnTo>
                  <a:close/>
                </a:path>
                <a:path w="1873250" h="1873250" extrusionOk="0">
                  <a:moveTo>
                    <a:pt x="1873237" y="936612"/>
                  </a:moveTo>
                  <a:lnTo>
                    <a:pt x="936612" y="936612"/>
                  </a:lnTo>
                  <a:lnTo>
                    <a:pt x="936612" y="1873250"/>
                  </a:lnTo>
                  <a:lnTo>
                    <a:pt x="1873237" y="936612"/>
                  </a:lnTo>
                  <a:close/>
                </a:path>
                <a:path w="1873250" h="1873250" extrusionOk="0">
                  <a:moveTo>
                    <a:pt x="1873237" y="0"/>
                  </a:moveTo>
                  <a:lnTo>
                    <a:pt x="936612" y="0"/>
                  </a:lnTo>
                  <a:lnTo>
                    <a:pt x="936612" y="936612"/>
                  </a:lnTo>
                  <a:lnTo>
                    <a:pt x="1873237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pic>
        <p:nvPicPr>
          <p:cNvPr id="605" name="Google Shape;60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91" y="1551968"/>
            <a:ext cx="5154215" cy="230743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2"/>
          <p:cNvSpPr txBox="1">
            <a:spLocks noGrp="1"/>
          </p:cNvSpPr>
          <p:nvPr>
            <p:ph type="title"/>
          </p:nvPr>
        </p:nvSpPr>
        <p:spPr>
          <a:xfrm>
            <a:off x="1800401" y="236235"/>
            <a:ext cx="57711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50" rIns="0" bIns="0" anchor="t" anchorCtr="0">
            <a:spAutoFit/>
          </a:bodyPr>
          <a:lstStyle/>
          <a:p>
            <a:pPr marL="101600" marR="0" lvl="0" indent="-88900" algn="l" rtl="0">
              <a:lnSpc>
                <a:spcPct val="1198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Tahoma"/>
                <a:ea typeface="Tahoma"/>
                <a:cs typeface="Tahoma"/>
                <a:sym typeface="Tahoma"/>
              </a:rPr>
              <a:t>Обновление сайта #МЫВМЕСТЕ, интегрированного с ДОБРО.РФ</a:t>
            </a:r>
            <a:endParaRPr sz="29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3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Tahoma"/>
                <a:ea typeface="Tahoma"/>
                <a:cs typeface="Tahoma"/>
                <a:sym typeface="Tahoma"/>
              </a:rPr>
              <a:t>На сайте можно:</a:t>
            </a:r>
            <a:endParaRPr sz="3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12" name="Google Shape;612;p73"/>
          <p:cNvGrpSpPr/>
          <p:nvPr/>
        </p:nvGrpSpPr>
        <p:grpSpPr>
          <a:xfrm>
            <a:off x="7738498" y="23531"/>
            <a:ext cx="1404940" cy="1404939"/>
            <a:chOff x="15476995" y="47063"/>
            <a:chExt cx="2809881" cy="2809877"/>
          </a:xfrm>
        </p:grpSpPr>
        <p:sp>
          <p:nvSpPr>
            <p:cNvPr id="613" name="Google Shape;613;p73"/>
            <p:cNvSpPr/>
            <p:nvPr/>
          </p:nvSpPr>
          <p:spPr>
            <a:xfrm>
              <a:off x="15477001" y="47063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 extrusionOk="0">
                  <a:moveTo>
                    <a:pt x="2809874" y="2809874"/>
                  </a:moveTo>
                  <a:lnTo>
                    <a:pt x="0" y="2809874"/>
                  </a:lnTo>
                  <a:lnTo>
                    <a:pt x="0" y="0"/>
                  </a:lnTo>
                  <a:lnTo>
                    <a:pt x="2809874" y="0"/>
                  </a:lnTo>
                  <a:lnTo>
                    <a:pt x="2809874" y="2809874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14" name="Google Shape;614;p73"/>
            <p:cNvSpPr/>
            <p:nvPr/>
          </p:nvSpPr>
          <p:spPr>
            <a:xfrm>
              <a:off x="15477001" y="47063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 extrusionOk="0">
                  <a:moveTo>
                    <a:pt x="2809874" y="2809874"/>
                  </a:moveTo>
                  <a:lnTo>
                    <a:pt x="0" y="2809874"/>
                  </a:lnTo>
                  <a:lnTo>
                    <a:pt x="0" y="0"/>
                  </a:lnTo>
                  <a:lnTo>
                    <a:pt x="2809874" y="28098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15" name="Google Shape;615;p73"/>
            <p:cNvSpPr/>
            <p:nvPr/>
          </p:nvSpPr>
          <p:spPr>
            <a:xfrm>
              <a:off x="15476995" y="983690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 extrusionOk="0">
                  <a:moveTo>
                    <a:pt x="936625" y="936625"/>
                  </a:moveTo>
                  <a:lnTo>
                    <a:pt x="0" y="936625"/>
                  </a:lnTo>
                  <a:lnTo>
                    <a:pt x="936625" y="1873250"/>
                  </a:lnTo>
                  <a:lnTo>
                    <a:pt x="936625" y="936625"/>
                  </a:lnTo>
                  <a:close/>
                </a:path>
                <a:path w="1873250" h="1873250" extrusionOk="0">
                  <a:moveTo>
                    <a:pt x="936625" y="0"/>
                  </a:moveTo>
                  <a:lnTo>
                    <a:pt x="0" y="0"/>
                  </a:lnTo>
                  <a:lnTo>
                    <a:pt x="936625" y="936625"/>
                  </a:lnTo>
                  <a:lnTo>
                    <a:pt x="936625" y="0"/>
                  </a:lnTo>
                  <a:close/>
                </a:path>
                <a:path w="1873250" h="1873250" extrusionOk="0">
                  <a:moveTo>
                    <a:pt x="1873250" y="936625"/>
                  </a:moveTo>
                  <a:lnTo>
                    <a:pt x="936625" y="936625"/>
                  </a:lnTo>
                  <a:lnTo>
                    <a:pt x="1873250" y="1873250"/>
                  </a:lnTo>
                  <a:lnTo>
                    <a:pt x="1873250" y="936625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16" name="Google Shape;616;p73"/>
          <p:cNvSpPr txBox="1"/>
          <p:nvPr/>
        </p:nvSpPr>
        <p:spPr>
          <a:xfrm>
            <a:off x="205861" y="1351650"/>
            <a:ext cx="7961700" cy="3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00" rIns="0" bIns="0" anchor="t" anchorCtr="0">
            <a:spAutoFit/>
          </a:bodyPr>
          <a:lstStyle/>
          <a:p>
            <a:pPr marL="215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–"/>
            </a:pPr>
            <a:r>
              <a:rPr lang="ru-RU" sz="2200">
                <a:latin typeface="Tahoma"/>
                <a:ea typeface="Tahoma"/>
                <a:cs typeface="Tahoma"/>
                <a:sym typeface="Tahoma"/>
              </a:rPr>
              <a:t>внести пожертвования для оказания помощи;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ahoma"/>
              <a:buNone/>
            </a:pPr>
            <a:endParaRPr sz="2900">
              <a:latin typeface="Tahoma"/>
              <a:ea typeface="Tahoma"/>
              <a:cs typeface="Tahoma"/>
              <a:sym typeface="Tahoma"/>
            </a:endParaRPr>
          </a:p>
          <a:p>
            <a:pPr marL="215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–"/>
            </a:pPr>
            <a:r>
              <a:rPr lang="ru-RU" sz="2200">
                <a:latin typeface="Tahoma"/>
                <a:ea typeface="Tahoma"/>
                <a:cs typeface="Tahoma"/>
                <a:sym typeface="Tahoma"/>
              </a:rPr>
              <a:t>предложить свою помощь;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ahoma"/>
              <a:buNone/>
            </a:pP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marL="228600" marR="1181100" lvl="0" indent="-215900" algn="l" rtl="0">
              <a:lnSpc>
                <a:spcPct val="117100"/>
              </a:lnSpc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–"/>
            </a:pPr>
            <a:r>
              <a:rPr lang="ru-RU" sz="2200">
                <a:latin typeface="Tahoma"/>
                <a:ea typeface="Tahoma"/>
                <a:cs typeface="Tahoma"/>
                <a:sym typeface="Tahoma"/>
              </a:rPr>
              <a:t>рассказать о своем проекте по оказанию помощи военнослужащим и их семьям;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ahoma"/>
              <a:buNone/>
            </a:pPr>
            <a:endParaRPr sz="2900">
              <a:latin typeface="Tahoma"/>
              <a:ea typeface="Tahoma"/>
              <a:cs typeface="Tahoma"/>
              <a:sym typeface="Tahoma"/>
            </a:endParaRPr>
          </a:p>
          <a:p>
            <a:pPr marL="215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–"/>
            </a:pPr>
            <a:r>
              <a:rPr lang="ru-RU" sz="2200">
                <a:latin typeface="Tahoma"/>
                <a:ea typeface="Tahoma"/>
                <a:cs typeface="Tahoma"/>
                <a:sym typeface="Tahoma"/>
              </a:rPr>
              <a:t>получить консультационную и психологическую помощь;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ahoma"/>
              <a:buNone/>
            </a:pPr>
            <a:endParaRPr sz="2900">
              <a:latin typeface="Tahoma"/>
              <a:ea typeface="Tahoma"/>
              <a:cs typeface="Tahoma"/>
              <a:sym typeface="Tahoma"/>
            </a:endParaRPr>
          </a:p>
          <a:p>
            <a:pPr marL="215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ahoma"/>
              <a:buChar char="–"/>
            </a:pPr>
            <a:r>
              <a:rPr lang="ru-RU" sz="2200">
                <a:latin typeface="Tahoma"/>
                <a:ea typeface="Tahoma"/>
                <a:cs typeface="Tahoma"/>
                <a:sym typeface="Tahoma"/>
              </a:rPr>
              <a:t>узнать адреса пунктов сбора гуманитарной помощи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4"/>
          <p:cNvSpPr txBox="1">
            <a:spLocks noGrp="1"/>
          </p:cNvSpPr>
          <p:nvPr>
            <p:ph type="title"/>
          </p:nvPr>
        </p:nvSpPr>
        <p:spPr>
          <a:xfrm>
            <a:off x="1138640" y="1896644"/>
            <a:ext cx="68667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#МЫВМЕСТЕ:</a:t>
            </a:r>
            <a:endParaRPr sz="53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направления работы</a:t>
            </a:r>
            <a:endParaRPr sz="5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5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9925" rIns="0" bIns="0" anchor="t" anchorCtr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Адресная помощь семьям</a:t>
            </a:r>
            <a:endParaRPr/>
          </a:p>
        </p:txBody>
      </p:sp>
      <p:sp>
        <p:nvSpPr>
          <p:cNvPr id="627" name="Google Shape;627;p75"/>
          <p:cNvSpPr txBox="1"/>
          <p:nvPr/>
        </p:nvSpPr>
        <p:spPr>
          <a:xfrm>
            <a:off x="989693" y="1598660"/>
            <a:ext cx="60696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400" rIns="0" bIns="0" anchor="t" anchorCtr="0">
            <a:spAutoFit/>
          </a:bodyPr>
          <a:lstStyle/>
          <a:p>
            <a:pPr marL="203200" marR="1143000" lvl="0" indent="-190500" algn="l" rtl="0">
              <a:lnSpc>
                <a:spcPct val="118888"/>
              </a:lnSpc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–"/>
            </a:pP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оказание бытовой помощи родителям военнослужащего (доставка продуктов и лекарств, закупка дров);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ahoma"/>
              <a:buNone/>
            </a:pP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203200" marR="0" lvl="0" indent="-190500" algn="l" rtl="0">
              <a:lnSpc>
                <a:spcPct val="118888"/>
              </a:lnSpc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–"/>
            </a:pP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адресная помощь женам и детям военнослужащих (помощь в поиске репетиторов, организация посещения кружков и секций);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ahoma"/>
              <a:buNone/>
            </a:pP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marL="2032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–"/>
            </a:pPr>
            <a:r>
              <a:rPr lang="ru-RU" sz="2000">
                <a:latin typeface="Tahoma"/>
                <a:ea typeface="Tahoma"/>
                <a:cs typeface="Tahoma"/>
                <a:sym typeface="Tahoma"/>
              </a:rPr>
              <a:t>помощь с мелким ремонтом и др.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28" name="Google Shape;628;p75"/>
          <p:cNvGrpSpPr/>
          <p:nvPr/>
        </p:nvGrpSpPr>
        <p:grpSpPr>
          <a:xfrm>
            <a:off x="7948048" y="0"/>
            <a:ext cx="1195390" cy="1195394"/>
            <a:chOff x="15896095" y="0"/>
            <a:chExt cx="2390781" cy="2390787"/>
          </a:xfrm>
        </p:grpSpPr>
        <p:sp>
          <p:nvSpPr>
            <p:cNvPr id="629" name="Google Shape;629;p75"/>
            <p:cNvSpPr/>
            <p:nvPr/>
          </p:nvSpPr>
          <p:spPr>
            <a:xfrm>
              <a:off x="15896101" y="0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30" name="Google Shape;630;p75"/>
            <p:cNvSpPr/>
            <p:nvPr/>
          </p:nvSpPr>
          <p:spPr>
            <a:xfrm>
              <a:off x="15896101" y="0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2390774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90774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31" name="Google Shape;631;p75"/>
            <p:cNvSpPr/>
            <p:nvPr/>
          </p:nvSpPr>
          <p:spPr>
            <a:xfrm>
              <a:off x="15896095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12"/>
                  </a:moveTo>
                  <a:lnTo>
                    <a:pt x="0" y="796912"/>
                  </a:lnTo>
                  <a:lnTo>
                    <a:pt x="796925" y="1593850"/>
                  </a:lnTo>
                  <a:lnTo>
                    <a:pt x="796925" y="796912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12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12"/>
                  </a:moveTo>
                  <a:lnTo>
                    <a:pt x="796925" y="796912"/>
                  </a:lnTo>
                  <a:lnTo>
                    <a:pt x="1593850" y="1593850"/>
                  </a:lnTo>
                  <a:lnTo>
                    <a:pt x="1593850" y="796912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6"/>
          <p:cNvSpPr txBox="1">
            <a:spLocks noGrp="1"/>
          </p:cNvSpPr>
          <p:nvPr>
            <p:ph type="title"/>
          </p:nvPr>
        </p:nvSpPr>
        <p:spPr>
          <a:xfrm>
            <a:off x="508000" y="490571"/>
            <a:ext cx="54339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Tahoma"/>
                <a:ea typeface="Tahoma"/>
                <a:cs typeface="Tahoma"/>
                <a:sym typeface="Tahoma"/>
              </a:rPr>
              <a:t>Сбор гуманитарной помощи</a:t>
            </a:r>
            <a:endParaRPr sz="3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37" name="Google Shape;637;p76"/>
          <p:cNvGrpSpPr/>
          <p:nvPr/>
        </p:nvGrpSpPr>
        <p:grpSpPr>
          <a:xfrm>
            <a:off x="7738498" y="2"/>
            <a:ext cx="1404940" cy="1404942"/>
            <a:chOff x="15476995" y="3"/>
            <a:chExt cx="2809881" cy="2809884"/>
          </a:xfrm>
        </p:grpSpPr>
        <p:sp>
          <p:nvSpPr>
            <p:cNvPr id="638" name="Google Shape;638;p76"/>
            <p:cNvSpPr/>
            <p:nvPr/>
          </p:nvSpPr>
          <p:spPr>
            <a:xfrm>
              <a:off x="15477001" y="3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 extrusionOk="0">
                  <a:moveTo>
                    <a:pt x="2809874" y="2809874"/>
                  </a:moveTo>
                  <a:lnTo>
                    <a:pt x="0" y="2809874"/>
                  </a:lnTo>
                  <a:lnTo>
                    <a:pt x="0" y="0"/>
                  </a:lnTo>
                  <a:lnTo>
                    <a:pt x="2809874" y="0"/>
                  </a:lnTo>
                  <a:lnTo>
                    <a:pt x="2809874" y="2809874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39" name="Google Shape;639;p76"/>
            <p:cNvSpPr/>
            <p:nvPr/>
          </p:nvSpPr>
          <p:spPr>
            <a:xfrm>
              <a:off x="15477001" y="3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 extrusionOk="0">
                  <a:moveTo>
                    <a:pt x="2809874" y="2809874"/>
                  </a:moveTo>
                  <a:lnTo>
                    <a:pt x="0" y="2809874"/>
                  </a:lnTo>
                  <a:lnTo>
                    <a:pt x="0" y="0"/>
                  </a:lnTo>
                  <a:lnTo>
                    <a:pt x="2809874" y="28098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0" name="Google Shape;640;p76"/>
            <p:cNvSpPr/>
            <p:nvPr/>
          </p:nvSpPr>
          <p:spPr>
            <a:xfrm>
              <a:off x="15476995" y="936637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 extrusionOk="0">
                  <a:moveTo>
                    <a:pt x="936625" y="936625"/>
                  </a:moveTo>
                  <a:lnTo>
                    <a:pt x="0" y="936625"/>
                  </a:lnTo>
                  <a:lnTo>
                    <a:pt x="936625" y="1873250"/>
                  </a:lnTo>
                  <a:lnTo>
                    <a:pt x="936625" y="936625"/>
                  </a:lnTo>
                  <a:close/>
                </a:path>
                <a:path w="1873250" h="1873250" extrusionOk="0">
                  <a:moveTo>
                    <a:pt x="936625" y="0"/>
                  </a:moveTo>
                  <a:lnTo>
                    <a:pt x="0" y="0"/>
                  </a:lnTo>
                  <a:lnTo>
                    <a:pt x="936625" y="936625"/>
                  </a:lnTo>
                  <a:lnTo>
                    <a:pt x="936625" y="0"/>
                  </a:lnTo>
                  <a:close/>
                </a:path>
                <a:path w="1873250" h="1873250" extrusionOk="0">
                  <a:moveTo>
                    <a:pt x="1873250" y="936625"/>
                  </a:moveTo>
                  <a:lnTo>
                    <a:pt x="936625" y="936625"/>
                  </a:lnTo>
                  <a:lnTo>
                    <a:pt x="1873250" y="1873250"/>
                  </a:lnTo>
                  <a:lnTo>
                    <a:pt x="1873250" y="936625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41" name="Google Shape;641;p76"/>
          <p:cNvSpPr txBox="1"/>
          <p:nvPr/>
        </p:nvSpPr>
        <p:spPr>
          <a:xfrm>
            <a:off x="508000" y="1083224"/>
            <a:ext cx="7226700" cy="3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marR="22860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Tahoma"/>
                <a:ea typeface="Tahoma"/>
                <a:cs typeface="Tahoma"/>
                <a:sym typeface="Tahoma"/>
              </a:rPr>
              <a:t>В муниципальных районах и городских округах Белгородской области открыты муниципальные штабы #МЫВМЕСТЕ, на базе которых расположены пункты сбора гуманитарной помощи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200">
                <a:latin typeface="Tahoma"/>
                <a:ea typeface="Tahoma"/>
                <a:cs typeface="Tahoma"/>
                <a:sym typeface="Tahoma"/>
              </a:rPr>
              <a:t>для военнослужащих.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1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Tahoma"/>
                <a:ea typeface="Tahoma"/>
                <a:cs typeface="Tahoma"/>
                <a:sym typeface="Tahoma"/>
              </a:rPr>
              <a:t>Перед новогодними праздниками и Днем защитника Отечества были запущены акции по сбору подарков для военнослужащих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2200">
                <a:latin typeface="Tahoma"/>
                <a:ea typeface="Tahoma"/>
                <a:cs typeface="Tahoma"/>
                <a:sym typeface="Tahoma"/>
              </a:rPr>
              <a:t>и их их детей.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7"/>
          <p:cNvSpPr txBox="1">
            <a:spLocks noGrp="1"/>
          </p:cNvSpPr>
          <p:nvPr>
            <p:ph type="title"/>
          </p:nvPr>
        </p:nvSpPr>
        <p:spPr>
          <a:xfrm>
            <a:off x="702300" y="1891575"/>
            <a:ext cx="7739400" cy="18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12700" marR="0" lvl="0" indent="2222500" algn="l" rtl="0">
              <a:lnSpc>
                <a:spcPct val="11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300">
                <a:solidFill>
                  <a:srgbClr val="FFFFFF"/>
                </a:solidFill>
              </a:rPr>
              <a:t>ПОМОЩЬ ВОЕННОСЛУЖАЩИМ</a:t>
            </a:r>
            <a:endParaRPr sz="5300"/>
          </a:p>
        </p:txBody>
      </p:sp>
      <p:grpSp>
        <p:nvGrpSpPr>
          <p:cNvPr id="647" name="Google Shape;647;p77"/>
          <p:cNvGrpSpPr/>
          <p:nvPr/>
        </p:nvGrpSpPr>
        <p:grpSpPr>
          <a:xfrm>
            <a:off x="8446948" y="0"/>
            <a:ext cx="697231" cy="945826"/>
            <a:chOff x="16893896" y="0"/>
            <a:chExt cx="1394461" cy="1891651"/>
          </a:xfrm>
        </p:grpSpPr>
        <p:sp>
          <p:nvSpPr>
            <p:cNvPr id="648" name="Google Shape;648;p77"/>
            <p:cNvSpPr/>
            <p:nvPr/>
          </p:nvSpPr>
          <p:spPr>
            <a:xfrm>
              <a:off x="16893898" y="0"/>
              <a:ext cx="1394459" cy="1890395"/>
            </a:xfrm>
            <a:custGeom>
              <a:avLst/>
              <a:gdLst/>
              <a:ahLst/>
              <a:cxnLst/>
              <a:rect l="l" t="t" r="r" b="b"/>
              <a:pathLst>
                <a:path w="1394459" h="1890395" extrusionOk="0">
                  <a:moveTo>
                    <a:pt x="0" y="0"/>
                  </a:moveTo>
                  <a:lnTo>
                    <a:pt x="0" y="1890151"/>
                  </a:lnTo>
                  <a:lnTo>
                    <a:pt x="1394101" y="1890151"/>
                  </a:lnTo>
                  <a:lnTo>
                    <a:pt x="13941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9" name="Google Shape;649;p77"/>
            <p:cNvSpPr/>
            <p:nvPr/>
          </p:nvSpPr>
          <p:spPr>
            <a:xfrm>
              <a:off x="16893898" y="0"/>
              <a:ext cx="1394459" cy="1890395"/>
            </a:xfrm>
            <a:custGeom>
              <a:avLst/>
              <a:gdLst/>
              <a:ahLst/>
              <a:cxnLst/>
              <a:rect l="l" t="t" r="r" b="b"/>
              <a:pathLst>
                <a:path w="1394459" h="1890395" extrusionOk="0">
                  <a:moveTo>
                    <a:pt x="0" y="0"/>
                  </a:moveTo>
                  <a:lnTo>
                    <a:pt x="0" y="1890151"/>
                  </a:lnTo>
                  <a:lnTo>
                    <a:pt x="1394101" y="1890151"/>
                  </a:lnTo>
                  <a:lnTo>
                    <a:pt x="1394101" y="1161666"/>
                  </a:lnTo>
                  <a:lnTo>
                    <a:pt x="232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0" name="Google Shape;650;p77"/>
            <p:cNvSpPr/>
            <p:nvPr/>
          </p:nvSpPr>
          <p:spPr>
            <a:xfrm>
              <a:off x="16893896" y="475601"/>
              <a:ext cx="1394459" cy="1416050"/>
            </a:xfrm>
            <a:custGeom>
              <a:avLst/>
              <a:gdLst/>
              <a:ahLst/>
              <a:cxnLst/>
              <a:rect l="l" t="t" r="r" b="b"/>
              <a:pathLst>
                <a:path w="1394459" h="1416050" extrusionOk="0">
                  <a:moveTo>
                    <a:pt x="708025" y="708012"/>
                  </a:moveTo>
                  <a:lnTo>
                    <a:pt x="0" y="708012"/>
                  </a:lnTo>
                  <a:lnTo>
                    <a:pt x="708025" y="1416050"/>
                  </a:lnTo>
                  <a:lnTo>
                    <a:pt x="708025" y="708012"/>
                  </a:lnTo>
                  <a:close/>
                </a:path>
                <a:path w="1394459" h="1416050" extrusionOk="0">
                  <a:moveTo>
                    <a:pt x="708025" y="0"/>
                  </a:moveTo>
                  <a:lnTo>
                    <a:pt x="0" y="0"/>
                  </a:lnTo>
                  <a:lnTo>
                    <a:pt x="708025" y="708012"/>
                  </a:lnTo>
                  <a:lnTo>
                    <a:pt x="708025" y="0"/>
                  </a:lnTo>
                  <a:close/>
                </a:path>
                <a:path w="1394459" h="1416050" extrusionOk="0">
                  <a:moveTo>
                    <a:pt x="1394091" y="708012"/>
                  </a:moveTo>
                  <a:lnTo>
                    <a:pt x="708025" y="708012"/>
                  </a:lnTo>
                  <a:lnTo>
                    <a:pt x="1394091" y="1394091"/>
                  </a:lnTo>
                  <a:lnTo>
                    <a:pt x="1394091" y="7080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8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" rIns="0" bIns="0" anchor="t" anchorCtr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Группы и организации</a:t>
            </a:r>
            <a:endParaRPr/>
          </a:p>
        </p:txBody>
      </p:sp>
      <p:grpSp>
        <p:nvGrpSpPr>
          <p:cNvPr id="656" name="Google Shape;656;p78"/>
          <p:cNvGrpSpPr/>
          <p:nvPr/>
        </p:nvGrpSpPr>
        <p:grpSpPr>
          <a:xfrm>
            <a:off x="7951521" y="0"/>
            <a:ext cx="1192533" cy="1195394"/>
            <a:chOff x="15903042" y="0"/>
            <a:chExt cx="2385066" cy="2390787"/>
          </a:xfrm>
        </p:grpSpPr>
        <p:sp>
          <p:nvSpPr>
            <p:cNvPr id="657" name="Google Shape;657;p78"/>
            <p:cNvSpPr/>
            <p:nvPr/>
          </p:nvSpPr>
          <p:spPr>
            <a:xfrm>
              <a:off x="15903049" y="0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0" y="0"/>
                  </a:moveTo>
                  <a:lnTo>
                    <a:pt x="2384949" y="0"/>
                  </a:lnTo>
                  <a:lnTo>
                    <a:pt x="2384949" y="2390774"/>
                  </a:lnTo>
                  <a:lnTo>
                    <a:pt x="0" y="2390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8" name="Google Shape;658;p78"/>
            <p:cNvSpPr/>
            <p:nvPr/>
          </p:nvSpPr>
          <p:spPr>
            <a:xfrm>
              <a:off x="15903049" y="0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2384949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84949" y="2384949"/>
                  </a:lnTo>
                  <a:lnTo>
                    <a:pt x="2384949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9" name="Google Shape;659;p78"/>
            <p:cNvSpPr/>
            <p:nvPr/>
          </p:nvSpPr>
          <p:spPr>
            <a:xfrm>
              <a:off x="15903042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12"/>
                  </a:moveTo>
                  <a:lnTo>
                    <a:pt x="0" y="796912"/>
                  </a:lnTo>
                  <a:lnTo>
                    <a:pt x="796925" y="1593850"/>
                  </a:lnTo>
                  <a:lnTo>
                    <a:pt x="796925" y="796912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12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12"/>
                  </a:moveTo>
                  <a:lnTo>
                    <a:pt x="796925" y="796912"/>
                  </a:lnTo>
                  <a:lnTo>
                    <a:pt x="1593850" y="1593850"/>
                  </a:lnTo>
                  <a:lnTo>
                    <a:pt x="1593850" y="796912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60" name="Google Shape;660;p78"/>
          <p:cNvSpPr txBox="1"/>
          <p:nvPr/>
        </p:nvSpPr>
        <p:spPr>
          <a:xfrm>
            <a:off x="626965" y="1534197"/>
            <a:ext cx="6210600" cy="27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marR="0" lvl="0" indent="0" algn="l" rtl="0">
              <a:lnSpc>
                <a:spcPct val="115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latin typeface="Verdana"/>
                <a:ea typeface="Verdana"/>
                <a:cs typeface="Verdana"/>
                <a:sym typeface="Verdana"/>
              </a:rPr>
              <a:t>На	 территории	города	Белгорода существует несколько организаций и </a:t>
            </a:r>
            <a:r>
              <a:rPr lang="ru-RU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движений, 	оказывающих помощь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marR="317500" lvl="0" indent="0" algn="l" rtl="0">
              <a:lnSpc>
                <a:spcPct val="115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военнослужащим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различным направлениям</a:t>
            </a:r>
            <a:endParaRPr sz="2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157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1" name="Google Shape;661;p78"/>
          <p:cNvSpPr txBox="1"/>
          <p:nvPr/>
        </p:nvSpPr>
        <p:spPr>
          <a:xfrm>
            <a:off x="626965" y="2705772"/>
            <a:ext cx="47274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2" name="Google Shape;662;p78"/>
          <p:cNvSpPr txBox="1"/>
          <p:nvPr/>
        </p:nvSpPr>
        <p:spPr>
          <a:xfrm>
            <a:off x="5548793" y="2419107"/>
            <a:ext cx="1287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9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" rIns="0" bIns="0" anchor="t" anchorCtr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Группы и организации</a:t>
            </a:r>
            <a:endParaRPr/>
          </a:p>
        </p:txBody>
      </p:sp>
      <p:grpSp>
        <p:nvGrpSpPr>
          <p:cNvPr id="668" name="Google Shape;668;p79"/>
          <p:cNvGrpSpPr/>
          <p:nvPr/>
        </p:nvGrpSpPr>
        <p:grpSpPr>
          <a:xfrm>
            <a:off x="7951521" y="1"/>
            <a:ext cx="1192533" cy="1195393"/>
            <a:chOff x="15903042" y="1"/>
            <a:chExt cx="2385066" cy="2390786"/>
          </a:xfrm>
        </p:grpSpPr>
        <p:sp>
          <p:nvSpPr>
            <p:cNvPr id="669" name="Google Shape;669;p79"/>
            <p:cNvSpPr/>
            <p:nvPr/>
          </p:nvSpPr>
          <p:spPr>
            <a:xfrm>
              <a:off x="15903049" y="1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0" y="0"/>
                  </a:moveTo>
                  <a:lnTo>
                    <a:pt x="2384949" y="0"/>
                  </a:lnTo>
                  <a:lnTo>
                    <a:pt x="2384949" y="2390774"/>
                  </a:lnTo>
                  <a:lnTo>
                    <a:pt x="0" y="2390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0" name="Google Shape;670;p79"/>
            <p:cNvSpPr/>
            <p:nvPr/>
          </p:nvSpPr>
          <p:spPr>
            <a:xfrm>
              <a:off x="15903049" y="1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2384949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84949" y="2384949"/>
                  </a:lnTo>
                  <a:lnTo>
                    <a:pt x="2384949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1" name="Google Shape;671;p79"/>
            <p:cNvSpPr/>
            <p:nvPr/>
          </p:nvSpPr>
          <p:spPr>
            <a:xfrm>
              <a:off x="15903042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25"/>
                  </a:moveTo>
                  <a:lnTo>
                    <a:pt x="0" y="796925"/>
                  </a:lnTo>
                  <a:lnTo>
                    <a:pt x="796925" y="1593850"/>
                  </a:lnTo>
                  <a:lnTo>
                    <a:pt x="796925" y="796925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25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25"/>
                  </a:moveTo>
                  <a:lnTo>
                    <a:pt x="796925" y="796925"/>
                  </a:lnTo>
                  <a:lnTo>
                    <a:pt x="1593850" y="1593850"/>
                  </a:lnTo>
                  <a:lnTo>
                    <a:pt x="1593850" y="796925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72" name="Google Shape;672;p79"/>
          <p:cNvSpPr txBox="1"/>
          <p:nvPr/>
        </p:nvSpPr>
        <p:spPr>
          <a:xfrm>
            <a:off x="348823" y="1511656"/>
            <a:ext cx="62115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spAutoFit/>
          </a:bodyPr>
          <a:lstStyle/>
          <a:p>
            <a:pPr marL="12700" marR="0" lvl="0" indent="0" algn="just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Благотворительный    фонд    «Русский порядок»  –  сбор  денежных  средств  на закупку   необходимого   оборудования, сбор гуманитарной помощи.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Контакты: + 7 (915) 577 - 21 -52; </a:t>
            </a:r>
            <a:br>
              <a:rPr lang="ru-RU" sz="2400">
                <a:latin typeface="Verdana"/>
                <a:ea typeface="Verdana"/>
                <a:cs typeface="Verdana"/>
                <a:sym typeface="Verdana"/>
              </a:rPr>
            </a:b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г. Белгород,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ул. Дзгоева, д. 4, к. 1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3" name="Google Shape;673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63" y="3472892"/>
            <a:ext cx="1250353" cy="125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0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" rIns="0" bIns="0" anchor="t" anchorCtr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Группы и организации</a:t>
            </a:r>
            <a:endParaRPr/>
          </a:p>
        </p:txBody>
      </p:sp>
      <p:grpSp>
        <p:nvGrpSpPr>
          <p:cNvPr id="679" name="Google Shape;679;p80"/>
          <p:cNvGrpSpPr/>
          <p:nvPr/>
        </p:nvGrpSpPr>
        <p:grpSpPr>
          <a:xfrm>
            <a:off x="7951521" y="0"/>
            <a:ext cx="1192533" cy="1195394"/>
            <a:chOff x="15903042" y="0"/>
            <a:chExt cx="2385066" cy="2390787"/>
          </a:xfrm>
        </p:grpSpPr>
        <p:sp>
          <p:nvSpPr>
            <p:cNvPr id="680" name="Google Shape;680;p80"/>
            <p:cNvSpPr/>
            <p:nvPr/>
          </p:nvSpPr>
          <p:spPr>
            <a:xfrm>
              <a:off x="15903049" y="0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0" y="0"/>
                  </a:moveTo>
                  <a:lnTo>
                    <a:pt x="2384949" y="0"/>
                  </a:lnTo>
                  <a:lnTo>
                    <a:pt x="2384949" y="2390774"/>
                  </a:lnTo>
                  <a:lnTo>
                    <a:pt x="0" y="2390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1" name="Google Shape;681;p80"/>
            <p:cNvSpPr/>
            <p:nvPr/>
          </p:nvSpPr>
          <p:spPr>
            <a:xfrm>
              <a:off x="15903049" y="0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2384949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84949" y="2384949"/>
                  </a:lnTo>
                  <a:lnTo>
                    <a:pt x="2384949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2" name="Google Shape;682;p80"/>
            <p:cNvSpPr/>
            <p:nvPr/>
          </p:nvSpPr>
          <p:spPr>
            <a:xfrm>
              <a:off x="15903042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12"/>
                  </a:moveTo>
                  <a:lnTo>
                    <a:pt x="0" y="796912"/>
                  </a:lnTo>
                  <a:lnTo>
                    <a:pt x="796925" y="1593850"/>
                  </a:lnTo>
                  <a:lnTo>
                    <a:pt x="796925" y="796912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12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12"/>
                  </a:moveTo>
                  <a:lnTo>
                    <a:pt x="796925" y="796912"/>
                  </a:lnTo>
                  <a:lnTo>
                    <a:pt x="1593850" y="1593850"/>
                  </a:lnTo>
                  <a:lnTo>
                    <a:pt x="1593850" y="796912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83" name="Google Shape;683;p80"/>
          <p:cNvSpPr txBox="1"/>
          <p:nvPr/>
        </p:nvSpPr>
        <p:spPr>
          <a:xfrm>
            <a:off x="626965" y="1863968"/>
            <a:ext cx="6049500" cy="30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spAutoFit/>
          </a:bodyPr>
          <a:lstStyle/>
          <a:p>
            <a:pPr marL="12700" marR="1778000" lvl="0" indent="0" algn="l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Verdana"/>
                <a:ea typeface="Verdana"/>
                <a:cs typeface="Verdana"/>
                <a:sym typeface="Verdana"/>
              </a:rPr>
              <a:t>«БрёVна 31» – заготовка бревен для военнослужащих.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2300">
                <a:latin typeface="Verdana"/>
                <a:ea typeface="Verdana"/>
                <a:cs typeface="Verdana"/>
                <a:sym typeface="Verdana"/>
              </a:rPr>
              <a:t>Контакты: Телеграм-канал Помощь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39285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2300">
                <a:latin typeface="Verdana"/>
                <a:ea typeface="Verdana"/>
                <a:cs typeface="Verdana"/>
                <a:sym typeface="Verdana"/>
              </a:rPr>
              <a:t>в заготовке бревен для военнослужащих (https://t.me/breVna31)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4" name="Google Shape;684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9078" y="3468579"/>
            <a:ext cx="1256191" cy="125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81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" rIns="0" bIns="0" anchor="t" anchorCtr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Группы и организации</a:t>
            </a:r>
            <a:endParaRPr/>
          </a:p>
        </p:txBody>
      </p:sp>
      <p:grpSp>
        <p:nvGrpSpPr>
          <p:cNvPr id="690" name="Google Shape;690;p81"/>
          <p:cNvGrpSpPr/>
          <p:nvPr/>
        </p:nvGrpSpPr>
        <p:grpSpPr>
          <a:xfrm>
            <a:off x="7951521" y="2"/>
            <a:ext cx="1192533" cy="1195392"/>
            <a:chOff x="15903042" y="3"/>
            <a:chExt cx="2385066" cy="2390784"/>
          </a:xfrm>
        </p:grpSpPr>
        <p:sp>
          <p:nvSpPr>
            <p:cNvPr id="691" name="Google Shape;691;p81"/>
            <p:cNvSpPr/>
            <p:nvPr/>
          </p:nvSpPr>
          <p:spPr>
            <a:xfrm>
              <a:off x="15903049" y="3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0" y="0"/>
                  </a:moveTo>
                  <a:lnTo>
                    <a:pt x="2384949" y="0"/>
                  </a:lnTo>
                  <a:lnTo>
                    <a:pt x="2384949" y="2390774"/>
                  </a:lnTo>
                  <a:lnTo>
                    <a:pt x="0" y="2390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2" name="Google Shape;692;p81"/>
            <p:cNvSpPr/>
            <p:nvPr/>
          </p:nvSpPr>
          <p:spPr>
            <a:xfrm>
              <a:off x="15903049" y="3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2384949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84949" y="2384949"/>
                  </a:lnTo>
                  <a:lnTo>
                    <a:pt x="2384949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3" name="Google Shape;693;p81"/>
            <p:cNvSpPr/>
            <p:nvPr/>
          </p:nvSpPr>
          <p:spPr>
            <a:xfrm>
              <a:off x="15903042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25"/>
                  </a:moveTo>
                  <a:lnTo>
                    <a:pt x="0" y="796925"/>
                  </a:lnTo>
                  <a:lnTo>
                    <a:pt x="796925" y="1593850"/>
                  </a:lnTo>
                  <a:lnTo>
                    <a:pt x="796925" y="796925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25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25"/>
                  </a:moveTo>
                  <a:lnTo>
                    <a:pt x="796925" y="796925"/>
                  </a:lnTo>
                  <a:lnTo>
                    <a:pt x="1593850" y="1593850"/>
                  </a:lnTo>
                  <a:lnTo>
                    <a:pt x="1593850" y="796925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94" name="Google Shape;694;p81"/>
          <p:cNvSpPr txBox="1"/>
          <p:nvPr/>
        </p:nvSpPr>
        <p:spPr>
          <a:xfrm>
            <a:off x="626965" y="1743803"/>
            <a:ext cx="62127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latin typeface="Verdana"/>
                <a:ea typeface="Verdana"/>
                <a:cs typeface="Verdana"/>
                <a:sym typeface="Verdana"/>
              </a:rPr>
              <a:t>ROZA	Z	–	сбор	гуманитарной	помощи, </a:t>
            </a:r>
            <a:r>
              <a:rPr lang="ru-RU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изготовление	окопных </a:t>
            </a:r>
            <a:r>
              <a:rPr lang="ru-RU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свечей,</a:t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плетение маскировочных сетей. Контакты: Телеграм-канал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ROZA Z (https://t.me/rozaZ31rus)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5" name="Google Shape;695;p81"/>
          <p:cNvSpPr txBox="1"/>
          <p:nvPr/>
        </p:nvSpPr>
        <p:spPr>
          <a:xfrm>
            <a:off x="626965" y="3001103"/>
            <a:ext cx="49623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6" name="Google Shape;696;p81"/>
          <p:cNvSpPr txBox="1"/>
          <p:nvPr/>
        </p:nvSpPr>
        <p:spPr>
          <a:xfrm>
            <a:off x="5692642" y="2143853"/>
            <a:ext cx="11475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7" name="Google Shape;697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4710" y="3325587"/>
            <a:ext cx="1339453" cy="133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0"/>
          <p:cNvSpPr txBox="1">
            <a:spLocks noGrp="1"/>
          </p:cNvSpPr>
          <p:nvPr>
            <p:ph type="title"/>
          </p:nvPr>
        </p:nvSpPr>
        <p:spPr>
          <a:xfrm>
            <a:off x="413149" y="335525"/>
            <a:ext cx="43884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</a:pPr>
            <a:r>
              <a:rPr lang="ru-RU" sz="1800" b="1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Электронная книжка волонтера</a:t>
            </a:r>
            <a:endParaRPr>
              <a:solidFill>
                <a:srgbClr val="224BC1"/>
              </a:solidFill>
            </a:endParaRPr>
          </a:p>
        </p:txBody>
      </p:sp>
      <p:sp>
        <p:nvSpPr>
          <p:cNvPr id="335" name="Google Shape;335;p50"/>
          <p:cNvSpPr txBox="1">
            <a:spLocks noGrp="1"/>
          </p:cNvSpPr>
          <p:nvPr>
            <p:ph type="body" idx="2"/>
          </p:nvPr>
        </p:nvSpPr>
        <p:spPr>
          <a:xfrm>
            <a:off x="413150" y="607175"/>
            <a:ext cx="51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Онлайн-портфолио, в котором собираются все сведения о работе волонтера на платформе ДОБРО.РФ: 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волонтерский опыт 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пройденные онлайн-курсы 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оценки от организаций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статьи из Добро.Журнала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электронные сертификаты и награды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6" name="Google Shape;33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9100" y="799375"/>
            <a:ext cx="2699023" cy="27056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337" name="Google Shape;337;p50"/>
          <p:cNvSpPr/>
          <p:nvPr/>
        </p:nvSpPr>
        <p:spPr>
          <a:xfrm>
            <a:off x="413150" y="2744375"/>
            <a:ext cx="5000400" cy="221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50"/>
          <p:cNvSpPr txBox="1">
            <a:spLocks noGrp="1"/>
          </p:cNvSpPr>
          <p:nvPr>
            <p:ph type="body" idx="2"/>
          </p:nvPr>
        </p:nvSpPr>
        <p:spPr>
          <a:xfrm>
            <a:off x="489350" y="2859575"/>
            <a:ext cx="49254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2022 года волонтерскую книжку ДОБРО.РФ можно подтвердить на Госуслугах и распечатать в любом МФЦ в России.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Электронная книжка интегрирована с суперсервисом «Поступление в вуз онлайн».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91075">
            <a:off x="5019359" y="4187699"/>
            <a:ext cx="579337" cy="61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2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" rIns="0" bIns="0" anchor="t" anchorCtr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Группы и организации</a:t>
            </a:r>
            <a:endParaRPr/>
          </a:p>
        </p:txBody>
      </p:sp>
      <p:grpSp>
        <p:nvGrpSpPr>
          <p:cNvPr id="703" name="Google Shape;703;p82"/>
          <p:cNvGrpSpPr/>
          <p:nvPr/>
        </p:nvGrpSpPr>
        <p:grpSpPr>
          <a:xfrm>
            <a:off x="7951521" y="0"/>
            <a:ext cx="1192533" cy="1195394"/>
            <a:chOff x="15903042" y="0"/>
            <a:chExt cx="2385066" cy="2390787"/>
          </a:xfrm>
        </p:grpSpPr>
        <p:sp>
          <p:nvSpPr>
            <p:cNvPr id="704" name="Google Shape;704;p82"/>
            <p:cNvSpPr/>
            <p:nvPr/>
          </p:nvSpPr>
          <p:spPr>
            <a:xfrm>
              <a:off x="15903049" y="0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0" y="0"/>
                  </a:moveTo>
                  <a:lnTo>
                    <a:pt x="2384949" y="0"/>
                  </a:lnTo>
                  <a:lnTo>
                    <a:pt x="2384949" y="2390774"/>
                  </a:lnTo>
                  <a:lnTo>
                    <a:pt x="0" y="2390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05" name="Google Shape;705;p82"/>
            <p:cNvSpPr/>
            <p:nvPr/>
          </p:nvSpPr>
          <p:spPr>
            <a:xfrm>
              <a:off x="15903049" y="0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2384949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84949" y="2384949"/>
                  </a:lnTo>
                  <a:lnTo>
                    <a:pt x="2384949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06" name="Google Shape;706;p82"/>
            <p:cNvSpPr/>
            <p:nvPr/>
          </p:nvSpPr>
          <p:spPr>
            <a:xfrm>
              <a:off x="15903042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12"/>
                  </a:moveTo>
                  <a:lnTo>
                    <a:pt x="0" y="796912"/>
                  </a:lnTo>
                  <a:lnTo>
                    <a:pt x="796925" y="1593850"/>
                  </a:lnTo>
                  <a:lnTo>
                    <a:pt x="796925" y="796912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12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12"/>
                  </a:moveTo>
                  <a:lnTo>
                    <a:pt x="796925" y="796912"/>
                  </a:lnTo>
                  <a:lnTo>
                    <a:pt x="1593850" y="1593850"/>
                  </a:lnTo>
                  <a:lnTo>
                    <a:pt x="1593850" y="796912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707" name="Google Shape;707;p82"/>
          <p:cNvSpPr txBox="1"/>
          <p:nvPr/>
        </p:nvSpPr>
        <p:spPr>
          <a:xfrm>
            <a:off x="626965" y="1381436"/>
            <a:ext cx="62130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spAutoFit/>
          </a:bodyPr>
          <a:lstStyle/>
          <a:p>
            <a:pPr marL="12700" marR="0" lvl="0" indent="0" algn="just" rtl="0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«Сеть    добра»    –	изготовление маскировочных сетей и маскировочных костюмов;    изготовление    окопных свечей.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just" rtl="0">
              <a:lnSpc>
                <a:spcPct val="139772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Контакты: Телеграм-канал «Сеть добра» (https://t.me/setiotbobra)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8" name="Google Shape;708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367" y="3313868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3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" rIns="0" bIns="0" anchor="t" anchorCtr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Группы и организации</a:t>
            </a:r>
            <a:endParaRPr/>
          </a:p>
        </p:txBody>
      </p:sp>
      <p:grpSp>
        <p:nvGrpSpPr>
          <p:cNvPr id="714" name="Google Shape;714;p83"/>
          <p:cNvGrpSpPr/>
          <p:nvPr/>
        </p:nvGrpSpPr>
        <p:grpSpPr>
          <a:xfrm>
            <a:off x="7951521" y="0"/>
            <a:ext cx="1192533" cy="1195394"/>
            <a:chOff x="15903042" y="0"/>
            <a:chExt cx="2385066" cy="2390787"/>
          </a:xfrm>
        </p:grpSpPr>
        <p:sp>
          <p:nvSpPr>
            <p:cNvPr id="715" name="Google Shape;715;p83"/>
            <p:cNvSpPr/>
            <p:nvPr/>
          </p:nvSpPr>
          <p:spPr>
            <a:xfrm>
              <a:off x="15903049" y="0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0" y="0"/>
                  </a:moveTo>
                  <a:lnTo>
                    <a:pt x="2384949" y="0"/>
                  </a:lnTo>
                  <a:lnTo>
                    <a:pt x="2384949" y="2390774"/>
                  </a:lnTo>
                  <a:lnTo>
                    <a:pt x="0" y="2390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16" name="Google Shape;716;p83"/>
            <p:cNvSpPr/>
            <p:nvPr/>
          </p:nvSpPr>
          <p:spPr>
            <a:xfrm>
              <a:off x="15903049" y="0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2384949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84949" y="2384949"/>
                  </a:lnTo>
                  <a:lnTo>
                    <a:pt x="2384949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17" name="Google Shape;717;p83"/>
            <p:cNvSpPr/>
            <p:nvPr/>
          </p:nvSpPr>
          <p:spPr>
            <a:xfrm>
              <a:off x="15903042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12"/>
                  </a:moveTo>
                  <a:lnTo>
                    <a:pt x="0" y="796912"/>
                  </a:lnTo>
                  <a:lnTo>
                    <a:pt x="796925" y="1593850"/>
                  </a:lnTo>
                  <a:lnTo>
                    <a:pt x="796925" y="796912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12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12"/>
                  </a:moveTo>
                  <a:lnTo>
                    <a:pt x="796925" y="796912"/>
                  </a:lnTo>
                  <a:lnTo>
                    <a:pt x="1593850" y="1593850"/>
                  </a:lnTo>
                  <a:lnTo>
                    <a:pt x="1593850" y="796912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718" name="Google Shape;718;p83"/>
          <p:cNvSpPr txBox="1"/>
          <p:nvPr/>
        </p:nvSpPr>
        <p:spPr>
          <a:xfrm>
            <a:off x="626965" y="1315965"/>
            <a:ext cx="6213300" cy="3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marR="0" lvl="0" indent="0" algn="just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Verdana"/>
                <a:ea typeface="Verdana"/>
                <a:cs typeface="Verdana"/>
                <a:sym typeface="Verdana"/>
              </a:rPr>
              <a:t>«Солдатский  привал»–  сбор  гуманитарной помощи   для   военнослужащих,   закупка необходимого оборудования, приготовление обедов.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200">
                <a:latin typeface="Verdana"/>
                <a:ea typeface="Verdana"/>
                <a:cs typeface="Verdana"/>
                <a:sym typeface="Verdana"/>
              </a:rPr>
              <a:t>Контакты: 8 (919) 286 - 34 - 58. Одноимённый </a:t>
            </a:r>
            <a:r>
              <a:rPr lang="ru-RU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телеграм-канал	и	группа «ВКонтакте»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(https://vk.com/soldatskyprival; https://t.me/soldatskyprival)</a:t>
            </a:r>
            <a:endParaRPr sz="2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9" name="Google Shape;719;p83"/>
          <p:cNvSpPr txBox="1"/>
          <p:nvPr/>
        </p:nvSpPr>
        <p:spPr>
          <a:xfrm>
            <a:off x="626965" y="3078090"/>
            <a:ext cx="41160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marR="0" lvl="0" indent="0" algn="l" rtl="0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0" name="Google Shape;720;p83"/>
          <p:cNvSpPr txBox="1"/>
          <p:nvPr/>
        </p:nvSpPr>
        <p:spPr>
          <a:xfrm>
            <a:off x="5154171" y="3125734"/>
            <a:ext cx="16863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1" name="Google Shape;721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9305" y="3438806"/>
            <a:ext cx="1278521" cy="127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4"/>
          <p:cNvSpPr txBox="1">
            <a:spLocks noGrp="1"/>
          </p:cNvSpPr>
          <p:nvPr>
            <p:ph type="title"/>
          </p:nvPr>
        </p:nvSpPr>
        <p:spPr>
          <a:xfrm>
            <a:off x="508000" y="477855"/>
            <a:ext cx="81282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" rIns="0" bIns="0" anchor="t" anchorCtr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Группы и организации</a:t>
            </a:r>
            <a:endParaRPr/>
          </a:p>
        </p:txBody>
      </p:sp>
      <p:grpSp>
        <p:nvGrpSpPr>
          <p:cNvPr id="727" name="Google Shape;727;p84"/>
          <p:cNvGrpSpPr/>
          <p:nvPr/>
        </p:nvGrpSpPr>
        <p:grpSpPr>
          <a:xfrm>
            <a:off x="7951521" y="1"/>
            <a:ext cx="1192533" cy="1195393"/>
            <a:chOff x="15903042" y="1"/>
            <a:chExt cx="2385066" cy="2390786"/>
          </a:xfrm>
        </p:grpSpPr>
        <p:sp>
          <p:nvSpPr>
            <p:cNvPr id="728" name="Google Shape;728;p84"/>
            <p:cNvSpPr/>
            <p:nvPr/>
          </p:nvSpPr>
          <p:spPr>
            <a:xfrm>
              <a:off x="15903049" y="1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0" y="0"/>
                  </a:moveTo>
                  <a:lnTo>
                    <a:pt x="2384949" y="0"/>
                  </a:lnTo>
                  <a:lnTo>
                    <a:pt x="2384949" y="2390774"/>
                  </a:lnTo>
                  <a:lnTo>
                    <a:pt x="0" y="2390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29" name="Google Shape;729;p84"/>
            <p:cNvSpPr/>
            <p:nvPr/>
          </p:nvSpPr>
          <p:spPr>
            <a:xfrm>
              <a:off x="15903049" y="1"/>
              <a:ext cx="2385059" cy="2390775"/>
            </a:xfrm>
            <a:custGeom>
              <a:avLst/>
              <a:gdLst/>
              <a:ahLst/>
              <a:cxnLst/>
              <a:rect l="l" t="t" r="r" b="b"/>
              <a:pathLst>
                <a:path w="2385059" h="2390775" extrusionOk="0">
                  <a:moveTo>
                    <a:pt x="2384949" y="2390774"/>
                  </a:moveTo>
                  <a:lnTo>
                    <a:pt x="0" y="2390774"/>
                  </a:lnTo>
                  <a:lnTo>
                    <a:pt x="0" y="0"/>
                  </a:lnTo>
                  <a:lnTo>
                    <a:pt x="2384949" y="2384949"/>
                  </a:lnTo>
                  <a:lnTo>
                    <a:pt x="2384949" y="2390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30" name="Google Shape;730;p84"/>
            <p:cNvSpPr/>
            <p:nvPr/>
          </p:nvSpPr>
          <p:spPr>
            <a:xfrm>
              <a:off x="15903042" y="796937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 extrusionOk="0">
                  <a:moveTo>
                    <a:pt x="796925" y="796925"/>
                  </a:moveTo>
                  <a:lnTo>
                    <a:pt x="0" y="796925"/>
                  </a:lnTo>
                  <a:lnTo>
                    <a:pt x="796925" y="1593850"/>
                  </a:lnTo>
                  <a:lnTo>
                    <a:pt x="796925" y="796925"/>
                  </a:lnTo>
                  <a:close/>
                </a:path>
                <a:path w="1593850" h="1593850" extrusionOk="0">
                  <a:moveTo>
                    <a:pt x="796925" y="0"/>
                  </a:moveTo>
                  <a:lnTo>
                    <a:pt x="0" y="0"/>
                  </a:lnTo>
                  <a:lnTo>
                    <a:pt x="796925" y="796925"/>
                  </a:lnTo>
                  <a:lnTo>
                    <a:pt x="796925" y="0"/>
                  </a:lnTo>
                  <a:close/>
                </a:path>
                <a:path w="1593850" h="1593850" extrusionOk="0">
                  <a:moveTo>
                    <a:pt x="1593850" y="796925"/>
                  </a:moveTo>
                  <a:lnTo>
                    <a:pt x="796925" y="796925"/>
                  </a:lnTo>
                  <a:lnTo>
                    <a:pt x="1593850" y="1593850"/>
                  </a:lnTo>
                  <a:lnTo>
                    <a:pt x="1593850" y="796925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731" name="Google Shape;731;p84"/>
          <p:cNvSpPr txBox="1"/>
          <p:nvPr/>
        </p:nvSpPr>
        <p:spPr>
          <a:xfrm>
            <a:off x="626965" y="1348102"/>
            <a:ext cx="5261100" cy="3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spAutoFit/>
          </a:bodyPr>
          <a:lstStyle/>
          <a:p>
            <a:pPr marL="12700" marR="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«Ресторанчик	для	наших» приготовление		обедов, </a:t>
            </a:r>
            <a:r>
              <a:rPr lang="ru-RU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сбор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1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гуманитарной помощи.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Контакты: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12700" marR="787400" lvl="0" indent="0" algn="l" rtl="0">
              <a:lnSpc>
                <a:spcPct val="139534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Телеграм-канал (https://t.me/restorandlyanashix)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2" name="Google Shape;732;p84"/>
          <p:cNvSpPr txBox="1"/>
          <p:nvPr/>
        </p:nvSpPr>
        <p:spPr>
          <a:xfrm>
            <a:off x="6693171" y="1401461"/>
            <a:ext cx="1365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Verdana"/>
                <a:ea typeface="Verdana"/>
                <a:cs typeface="Verdana"/>
                <a:sym typeface="Verdana"/>
              </a:rPr>
              <a:t>–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3" name="Google Shape;733;p84"/>
          <p:cNvSpPr txBox="1"/>
          <p:nvPr/>
        </p:nvSpPr>
        <p:spPr>
          <a:xfrm>
            <a:off x="6129810" y="1782461"/>
            <a:ext cx="6999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34" name="Google Shape;734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4710" y="3357080"/>
            <a:ext cx="1339453" cy="133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85"/>
          <p:cNvGrpSpPr/>
          <p:nvPr/>
        </p:nvGrpSpPr>
        <p:grpSpPr>
          <a:xfrm>
            <a:off x="8446948" y="0"/>
            <a:ext cx="697231" cy="945826"/>
            <a:chOff x="16893896" y="0"/>
            <a:chExt cx="1394461" cy="1891651"/>
          </a:xfrm>
        </p:grpSpPr>
        <p:sp>
          <p:nvSpPr>
            <p:cNvPr id="740" name="Google Shape;740;p85"/>
            <p:cNvSpPr/>
            <p:nvPr/>
          </p:nvSpPr>
          <p:spPr>
            <a:xfrm>
              <a:off x="16893898" y="0"/>
              <a:ext cx="1394459" cy="1890395"/>
            </a:xfrm>
            <a:custGeom>
              <a:avLst/>
              <a:gdLst/>
              <a:ahLst/>
              <a:cxnLst/>
              <a:rect l="l" t="t" r="r" b="b"/>
              <a:pathLst>
                <a:path w="1394459" h="1890395" extrusionOk="0">
                  <a:moveTo>
                    <a:pt x="0" y="0"/>
                  </a:moveTo>
                  <a:lnTo>
                    <a:pt x="0" y="1890152"/>
                  </a:lnTo>
                  <a:lnTo>
                    <a:pt x="1394101" y="1890152"/>
                  </a:lnTo>
                  <a:lnTo>
                    <a:pt x="13941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41" name="Google Shape;741;p85"/>
            <p:cNvSpPr/>
            <p:nvPr/>
          </p:nvSpPr>
          <p:spPr>
            <a:xfrm>
              <a:off x="16893898" y="0"/>
              <a:ext cx="1394459" cy="1890395"/>
            </a:xfrm>
            <a:custGeom>
              <a:avLst/>
              <a:gdLst/>
              <a:ahLst/>
              <a:cxnLst/>
              <a:rect l="l" t="t" r="r" b="b"/>
              <a:pathLst>
                <a:path w="1394459" h="1890395" extrusionOk="0">
                  <a:moveTo>
                    <a:pt x="0" y="0"/>
                  </a:moveTo>
                  <a:lnTo>
                    <a:pt x="0" y="1890152"/>
                  </a:lnTo>
                  <a:lnTo>
                    <a:pt x="1394101" y="1890152"/>
                  </a:lnTo>
                  <a:lnTo>
                    <a:pt x="1394101" y="1161667"/>
                  </a:lnTo>
                  <a:lnTo>
                    <a:pt x="2324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42" name="Google Shape;742;p85"/>
            <p:cNvSpPr/>
            <p:nvPr/>
          </p:nvSpPr>
          <p:spPr>
            <a:xfrm>
              <a:off x="16893896" y="475601"/>
              <a:ext cx="1394459" cy="1416050"/>
            </a:xfrm>
            <a:custGeom>
              <a:avLst/>
              <a:gdLst/>
              <a:ahLst/>
              <a:cxnLst/>
              <a:rect l="l" t="t" r="r" b="b"/>
              <a:pathLst>
                <a:path w="1394459" h="1416050" extrusionOk="0">
                  <a:moveTo>
                    <a:pt x="708025" y="708025"/>
                  </a:moveTo>
                  <a:lnTo>
                    <a:pt x="0" y="708025"/>
                  </a:lnTo>
                  <a:lnTo>
                    <a:pt x="708025" y="1416050"/>
                  </a:lnTo>
                  <a:lnTo>
                    <a:pt x="708025" y="708025"/>
                  </a:lnTo>
                  <a:close/>
                </a:path>
                <a:path w="1394459" h="1416050" extrusionOk="0">
                  <a:moveTo>
                    <a:pt x="708025" y="0"/>
                  </a:moveTo>
                  <a:lnTo>
                    <a:pt x="0" y="0"/>
                  </a:lnTo>
                  <a:lnTo>
                    <a:pt x="708025" y="708025"/>
                  </a:lnTo>
                  <a:lnTo>
                    <a:pt x="708025" y="0"/>
                  </a:lnTo>
                  <a:close/>
                </a:path>
                <a:path w="1394459" h="1416050" extrusionOk="0">
                  <a:moveTo>
                    <a:pt x="1394091" y="708025"/>
                  </a:moveTo>
                  <a:lnTo>
                    <a:pt x="708025" y="708025"/>
                  </a:lnTo>
                  <a:lnTo>
                    <a:pt x="1394091" y="1394104"/>
                  </a:lnTo>
                  <a:lnTo>
                    <a:pt x="1394091" y="708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743" name="Google Shape;743;p85"/>
          <p:cNvSpPr txBox="1"/>
          <p:nvPr/>
        </p:nvSpPr>
        <p:spPr>
          <a:xfrm>
            <a:off x="782126" y="1127363"/>
            <a:ext cx="5526000" cy="3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5880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ГОРЯЧАЯ ЛИНИЯ #МЫВМЕСТЕ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  <a:p>
            <a:pPr marL="12700" marR="55880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 (800) 200 34 11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700">
              <a:latin typeface="Verdana"/>
              <a:ea typeface="Verdana"/>
              <a:cs typeface="Verdana"/>
              <a:sym typeface="Verdan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ru-RU" sz="3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САЙТ: мывместе.рф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4" name="Google Shape;74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950" y="2838450"/>
            <a:ext cx="1343024" cy="134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86" descr="C:\Users\79107\Desktop\преза\X-qYrOGjQ0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7350" y="0"/>
            <a:ext cx="47266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86" descr="C:\Users\79107\Desktop\преза\69dd0b39-0d29-47ad-b413-b4ab98b30cb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2288" y="4396376"/>
            <a:ext cx="1268760" cy="74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86" descr="C:\Users\79107\Desktop\преза\K9RwLQ24j4U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8400" y="4353950"/>
            <a:ext cx="1080000" cy="789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54" name="Google Shape;754;p86" descr="C:\Users\79107\Desktop\преза\kisspng-computer-ic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25389" y="33468"/>
            <a:ext cx="820863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86" descr="C:\Users\79107\Downloads\продвинутый-qr-код-онлайн-для-кодирования-текста-и-ссылок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0480" y="357504"/>
            <a:ext cx="1350150" cy="13501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7" name="Google Shape;757;p86" descr="C:\Users\79107\Desktop\преза\Telegram-logo-1536x96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8064" y="-20538"/>
            <a:ext cx="1080120" cy="6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86" descr="C:\Users\79107\Downloads\продвинутый-qr-код-онлайн-для-кодирования-текста-и-ссылок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8152" y="2895787"/>
            <a:ext cx="1350150" cy="13501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0" name="Google Shape;760;p86" descr="C:\Users\79107\Desktop\преза\zastavka000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23728" y="1987246"/>
            <a:ext cx="1026114" cy="709196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86"/>
          <p:cNvSpPr/>
          <p:nvPr/>
        </p:nvSpPr>
        <p:spPr>
          <a:xfrm>
            <a:off x="7308305" y="1221600"/>
            <a:ext cx="1713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2" name="Google Shape;762;p86" descr="C:\Users\79107\Desktop\преза\5ghdjp4t8h8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86264" y="4353948"/>
            <a:ext cx="810090" cy="81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86" descr="C:\Users\79107\Desktop\преза\CreaYObVUPg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6144" y="411510"/>
            <a:ext cx="1350151" cy="13501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2"/>
          <p:cNvSpPr txBox="1">
            <a:spLocks noGrp="1"/>
          </p:cNvSpPr>
          <p:nvPr>
            <p:ph type="title"/>
          </p:nvPr>
        </p:nvSpPr>
        <p:spPr>
          <a:xfrm>
            <a:off x="413153" y="453825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</a:pPr>
            <a:r>
              <a:rPr lang="ru-RU" sz="1800" b="1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Добро.Университет</a:t>
            </a:r>
            <a:endParaRPr>
              <a:solidFill>
                <a:srgbClr val="224BC1"/>
              </a:solidFill>
            </a:endParaRPr>
          </a:p>
        </p:txBody>
      </p:sp>
      <p:sp>
        <p:nvSpPr>
          <p:cNvPr id="354" name="Google Shape;354;p52"/>
          <p:cNvSpPr txBox="1">
            <a:spLocks noGrp="1"/>
          </p:cNvSpPr>
          <p:nvPr>
            <p:ph type="body" idx="2"/>
          </p:nvPr>
        </p:nvSpPr>
        <p:spPr>
          <a:xfrm>
            <a:off x="179200" y="876675"/>
            <a:ext cx="48312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ru-RU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Единая образовательная среда, сочетающая онлайн-курсы и вебинары, офлайн-обучение и практическую работу</a:t>
            </a:r>
            <a:br>
              <a:rPr lang="ru-RU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ru-RU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выстраивать собственный трек развития и приобретать необходимые навыки и компетенции</a:t>
            </a:r>
            <a:br>
              <a:rPr lang="ru-RU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ru-RU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Полученный опыт сохраняется в электронной книжке волонтера на платформе ДОБРО.РФ</a:t>
            </a:r>
            <a:br>
              <a:rPr lang="ru-RU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ru-RU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регионах проводятся очные Школы Добро.Университета</a:t>
            </a:r>
            <a:endParaRPr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52"/>
          <p:cNvSpPr/>
          <p:nvPr/>
        </p:nvSpPr>
        <p:spPr>
          <a:xfrm>
            <a:off x="2463328" y="41084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52"/>
          <p:cNvSpPr/>
          <p:nvPr/>
        </p:nvSpPr>
        <p:spPr>
          <a:xfrm>
            <a:off x="413147" y="41084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52"/>
          <p:cNvSpPr txBox="1"/>
          <p:nvPr/>
        </p:nvSpPr>
        <p:spPr>
          <a:xfrm>
            <a:off x="692050" y="4191042"/>
            <a:ext cx="1970400" cy="45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-RU" sz="2400" b="1" i="0" u="none" strike="noStrike" cap="none" dirty="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 196</a:t>
            </a:r>
            <a:endParaRPr sz="2400" b="1" i="0" u="none" strike="noStrike" cap="none" dirty="0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52"/>
          <p:cNvSpPr txBox="1"/>
          <p:nvPr/>
        </p:nvSpPr>
        <p:spPr>
          <a:xfrm>
            <a:off x="692050" y="4551175"/>
            <a:ext cx="106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обученных</a:t>
            </a:r>
            <a:endParaRPr sz="1200" b="0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52"/>
          <p:cNvSpPr txBox="1"/>
          <p:nvPr/>
        </p:nvSpPr>
        <p:spPr>
          <a:xfrm>
            <a:off x="2756776" y="4191042"/>
            <a:ext cx="187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80+</a:t>
            </a:r>
            <a:endParaRPr sz="2400" b="1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2756775" y="4551175"/>
            <a:ext cx="1215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курсов</a:t>
            </a:r>
            <a:endParaRPr sz="1200" b="0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52"/>
          <p:cNvSpPr txBox="1">
            <a:spLocks noGrp="1"/>
          </p:cNvSpPr>
          <p:nvPr>
            <p:ph type="body" idx="2"/>
          </p:nvPr>
        </p:nvSpPr>
        <p:spPr>
          <a:xfrm>
            <a:off x="6786025" y="4735975"/>
            <a:ext cx="212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Сайт Добро.Университет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2" name="Google Shape;362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9524" y="292250"/>
            <a:ext cx="2037412" cy="327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>
            <a:spLocks noGrp="1"/>
          </p:cNvSpPr>
          <p:nvPr>
            <p:ph type="title"/>
          </p:nvPr>
        </p:nvSpPr>
        <p:spPr>
          <a:xfrm>
            <a:off x="413153" y="446575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</a:pPr>
            <a:r>
              <a:rPr lang="ru-RU" sz="1800" b="1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Добро.Журнал</a:t>
            </a:r>
            <a:endParaRPr>
              <a:solidFill>
                <a:srgbClr val="224BC1"/>
              </a:solidFill>
            </a:endParaRPr>
          </a:p>
        </p:txBody>
      </p:sp>
      <p:sp>
        <p:nvSpPr>
          <p:cNvPr id="385" name="Google Shape;385;p54"/>
          <p:cNvSpPr txBox="1">
            <a:spLocks noGrp="1"/>
          </p:cNvSpPr>
          <p:nvPr>
            <p:ph type="body" idx="2"/>
          </p:nvPr>
        </p:nvSpPr>
        <p:spPr>
          <a:xfrm>
            <a:off x="190700" y="1173300"/>
            <a:ext cx="4684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Собственное СМИ</a:t>
            </a:r>
            <a:b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публиковать материалы 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 любого желающего</a:t>
            </a:r>
            <a:b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Около 2000+ блогеров</a:t>
            </a:r>
            <a:b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каждую статью интегрирована автоматическая подборка наиболее интересных и релевантных добрых дел </a:t>
            </a:r>
            <a:b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 ДОБРО.РФ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54"/>
          <p:cNvSpPr/>
          <p:nvPr/>
        </p:nvSpPr>
        <p:spPr>
          <a:xfrm>
            <a:off x="2463328" y="39560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54"/>
          <p:cNvSpPr/>
          <p:nvPr/>
        </p:nvSpPr>
        <p:spPr>
          <a:xfrm>
            <a:off x="413147" y="39560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54"/>
          <p:cNvSpPr txBox="1"/>
          <p:nvPr/>
        </p:nvSpPr>
        <p:spPr>
          <a:xfrm>
            <a:off x="615850" y="4038642"/>
            <a:ext cx="197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850 тыс</a:t>
            </a:r>
            <a:endParaRPr sz="2400" b="1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54"/>
          <p:cNvSpPr txBox="1"/>
          <p:nvPr/>
        </p:nvSpPr>
        <p:spPr>
          <a:xfrm>
            <a:off x="615850" y="4398775"/>
            <a:ext cx="106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читателей</a:t>
            </a:r>
            <a:endParaRPr sz="1200" b="0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54"/>
          <p:cNvSpPr txBox="1"/>
          <p:nvPr/>
        </p:nvSpPr>
        <p:spPr>
          <a:xfrm>
            <a:off x="2604376" y="4038642"/>
            <a:ext cx="187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1%</a:t>
            </a:r>
            <a:endParaRPr sz="2400" b="1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54"/>
          <p:cNvSpPr txBox="1"/>
          <p:nvPr/>
        </p:nvSpPr>
        <p:spPr>
          <a:xfrm>
            <a:off x="2604375" y="4398775"/>
            <a:ext cx="1574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стали волонтерами</a:t>
            </a:r>
            <a:endParaRPr sz="1200" b="0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2" name="Google Shape;39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4375" y="152400"/>
            <a:ext cx="2179542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6"/>
          <p:cNvSpPr txBox="1">
            <a:spLocks noGrp="1"/>
          </p:cNvSpPr>
          <p:nvPr>
            <p:ph type="title"/>
          </p:nvPr>
        </p:nvSpPr>
        <p:spPr>
          <a:xfrm>
            <a:off x="413150" y="457925"/>
            <a:ext cx="48291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</a:pPr>
            <a:r>
              <a:rPr lang="ru-RU" sz="1800" b="1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Мобильное приложение ДОБРО.РФ</a:t>
            </a:r>
            <a:endParaRPr>
              <a:solidFill>
                <a:srgbClr val="224BC1"/>
              </a:solidFill>
            </a:endParaRPr>
          </a:p>
        </p:txBody>
      </p:sp>
      <p:sp>
        <p:nvSpPr>
          <p:cNvPr id="411" name="Google Shape;411;p56"/>
          <p:cNvSpPr txBox="1">
            <a:spLocks noGrp="1"/>
          </p:cNvSpPr>
          <p:nvPr>
            <p:ph type="body" idx="2"/>
          </p:nvPr>
        </p:nvSpPr>
        <p:spPr>
          <a:xfrm>
            <a:off x="182000" y="923175"/>
            <a:ext cx="52914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Поиск вакансий рядом с домом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20 направлений волонтерства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Удобный учет волонтерских часов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Электронная книжка волонтера 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проходить образовательные курсы Добро.Университета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lang="ru-RU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Функционал для организаторов: создание доброго дела, работа с заявками и проставление часов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2" name="Google Shape;412;p56"/>
          <p:cNvPicPr preferRelativeResize="0"/>
          <p:nvPr/>
        </p:nvPicPr>
        <p:blipFill rotWithShape="1">
          <a:blip r:embed="rId3">
            <a:alphaModFix/>
          </a:blip>
          <a:srcRect b="19781"/>
          <a:stretch/>
        </p:blipFill>
        <p:spPr>
          <a:xfrm>
            <a:off x="5380638" y="955877"/>
            <a:ext cx="1520175" cy="2920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413" name="Google Shape;413;p56"/>
          <p:cNvPicPr preferRelativeResize="0"/>
          <p:nvPr/>
        </p:nvPicPr>
        <p:blipFill rotWithShape="1">
          <a:blip r:embed="rId4">
            <a:alphaModFix/>
          </a:blip>
          <a:srcRect b="19781"/>
          <a:stretch/>
        </p:blipFill>
        <p:spPr>
          <a:xfrm>
            <a:off x="6230000" y="1877602"/>
            <a:ext cx="1520175" cy="2920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414" name="Google Shape;414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3891" y="500950"/>
            <a:ext cx="1606957" cy="36410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415" name="Google Shape;415;p56"/>
          <p:cNvSpPr/>
          <p:nvPr/>
        </p:nvSpPr>
        <p:spPr>
          <a:xfrm>
            <a:off x="2486103" y="40773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56"/>
          <p:cNvSpPr/>
          <p:nvPr/>
        </p:nvSpPr>
        <p:spPr>
          <a:xfrm>
            <a:off x="431647" y="40773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56"/>
          <p:cNvSpPr txBox="1"/>
          <p:nvPr/>
        </p:nvSpPr>
        <p:spPr>
          <a:xfrm>
            <a:off x="692050" y="4038642"/>
            <a:ext cx="197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400 тыс</a:t>
            </a:r>
            <a:endParaRPr sz="2400" b="1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56"/>
          <p:cNvSpPr txBox="1"/>
          <p:nvPr/>
        </p:nvSpPr>
        <p:spPr>
          <a:xfrm>
            <a:off x="692050" y="4398775"/>
            <a:ext cx="1347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пользователей</a:t>
            </a:r>
            <a:endParaRPr sz="1200" b="0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56"/>
          <p:cNvSpPr txBox="1"/>
          <p:nvPr/>
        </p:nvSpPr>
        <p:spPr>
          <a:xfrm>
            <a:off x="2739300" y="4042400"/>
            <a:ext cx="18792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App Store </a:t>
            </a:r>
            <a:br>
              <a:rPr lang="ru-RU" sz="15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5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Google Play RuStore</a:t>
            </a:r>
            <a:br>
              <a:rPr lang="ru-RU" sz="1500" b="1" i="0" u="none" strike="noStrike" cap="none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500" b="1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7"/>
          <p:cNvSpPr txBox="1">
            <a:spLocks noGrp="1"/>
          </p:cNvSpPr>
          <p:nvPr>
            <p:ph type="title"/>
          </p:nvPr>
        </p:nvSpPr>
        <p:spPr>
          <a:xfrm>
            <a:off x="3374250" y="317000"/>
            <a:ext cx="239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</a:pPr>
            <a:r>
              <a:rPr lang="ru-RU" sz="1800" b="1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Добровольчество</a:t>
            </a:r>
            <a:endParaRPr>
              <a:solidFill>
                <a:srgbClr val="224BC1"/>
              </a:solidFill>
            </a:endParaRPr>
          </a:p>
        </p:txBody>
      </p:sp>
      <p:sp>
        <p:nvSpPr>
          <p:cNvPr id="425" name="Google Shape;425;p57"/>
          <p:cNvSpPr/>
          <p:nvPr/>
        </p:nvSpPr>
        <p:spPr>
          <a:xfrm>
            <a:off x="743347" y="82568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7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РЦ</a:t>
            </a:r>
            <a:endParaRPr sz="2400" b="1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57"/>
          <p:cNvSpPr txBox="1"/>
          <p:nvPr/>
        </p:nvSpPr>
        <p:spPr>
          <a:xfrm>
            <a:off x="177250" y="1831738"/>
            <a:ext cx="3000000" cy="3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60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Образовательная деятельность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Консультационная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Методическая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Материальная (предоставление помещений)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Аккумулятивная деятельность на уровне МО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Работа с ОИВ на уровне МО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Реализация федеральных проектов и акций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Работа с НКО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Работа с НПА, внедрение стандартов в сфере добровольчества на уровне МО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Работа по направлениям добровольческой деятельности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Организация работы в ЕИС ДОБРО.РФ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Федеральная программа “Обучение служением”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Добро.Журнал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Добро.Навигатор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Добро.Взаимно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Char char="●"/>
            </a:pPr>
            <a:r>
              <a:rPr lang="ru-RU" sz="800">
                <a:latin typeface="Montserrat Medium"/>
                <a:ea typeface="Montserrat Medium"/>
                <a:cs typeface="Montserrat Medium"/>
                <a:sym typeface="Montserrat Medium"/>
              </a:rPr>
              <a:t>Добро.Университет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7" name="Google Shape;427;p57"/>
          <p:cNvSpPr txBox="1"/>
          <p:nvPr/>
        </p:nvSpPr>
        <p:spPr>
          <a:xfrm>
            <a:off x="3253025" y="2076250"/>
            <a:ext cx="23178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3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-RU" sz="1000">
                <a:latin typeface="Montserrat Medium"/>
                <a:ea typeface="Montserrat Medium"/>
                <a:cs typeface="Montserrat Medium"/>
                <a:sym typeface="Montserrat Medium"/>
              </a:rPr>
              <a:t>Волонтеры Победы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-RU" sz="1000">
                <a:latin typeface="Montserrat Medium"/>
                <a:ea typeface="Montserrat Medium"/>
                <a:cs typeface="Montserrat Medium"/>
                <a:sym typeface="Montserrat Medium"/>
              </a:rPr>
              <a:t>Волонтеры Культуры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-RU" sz="1000">
                <a:latin typeface="Montserrat Medium"/>
                <a:ea typeface="Montserrat Medium"/>
                <a:cs typeface="Montserrat Medium"/>
                <a:sym typeface="Montserrat Medium"/>
              </a:rPr>
              <a:t>Волонтеры-медики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-RU" sz="1000">
                <a:latin typeface="Montserrat Medium"/>
                <a:ea typeface="Montserrat Medium"/>
                <a:cs typeface="Montserrat Medium"/>
                <a:sym typeface="Montserrat Medium"/>
              </a:rPr>
              <a:t>Делай!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-RU" sz="1000">
                <a:latin typeface="Montserrat Medium"/>
                <a:ea typeface="Montserrat Medium"/>
                <a:cs typeface="Montserrat Medium"/>
                <a:sym typeface="Montserrat Medium"/>
              </a:rPr>
              <a:t>Всероссийский студенческий корпус спасателей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-RU" sz="1000">
                <a:latin typeface="Montserrat Medium"/>
                <a:ea typeface="Montserrat Medium"/>
                <a:cs typeface="Montserrat Medium"/>
                <a:sym typeface="Montserrat Medium"/>
              </a:rPr>
              <a:t>Новое Поколение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-RU" sz="1000">
                <a:latin typeface="Montserrat Medium"/>
                <a:ea typeface="Montserrat Medium"/>
                <a:cs typeface="Montserrat Medium"/>
                <a:sym typeface="Montserrat Medium"/>
              </a:rPr>
              <a:t>Лиза Алерт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●"/>
            </a:pPr>
            <a:r>
              <a:rPr lang="ru-RU" sz="1000">
                <a:latin typeface="Montserrat Medium"/>
                <a:ea typeface="Montserrat Medium"/>
                <a:cs typeface="Montserrat Medium"/>
                <a:sym typeface="Montserrat Medium"/>
              </a:rPr>
              <a:t>Иные добровольческие организации и объединения в сфере добровольчества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8" name="Google Shape;428;p57"/>
          <p:cNvSpPr txBox="1"/>
          <p:nvPr/>
        </p:nvSpPr>
        <p:spPr>
          <a:xfrm>
            <a:off x="6159400" y="2018950"/>
            <a:ext cx="2724300" cy="28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Char char="●"/>
            </a:pPr>
            <a:r>
              <a:rPr lang="ru-RU" sz="1100">
                <a:latin typeface="Montserrat Medium"/>
                <a:ea typeface="Montserrat Medium"/>
                <a:cs typeface="Montserrat Medium"/>
                <a:sym typeface="Montserrat Medium"/>
              </a:rPr>
              <a:t>Разработка и внедрение НПА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Char char="●"/>
            </a:pPr>
            <a:r>
              <a:rPr lang="ru-RU" sz="1100">
                <a:latin typeface="Montserrat Medium"/>
                <a:ea typeface="Montserrat Medium"/>
                <a:cs typeface="Montserrat Medium"/>
                <a:sym typeface="Montserrat Medium"/>
              </a:rPr>
              <a:t>Реализация социального проекта «ГосСтарт.Доброслужащий»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Char char="●"/>
            </a:pPr>
            <a:r>
              <a:rPr lang="ru-RU" sz="1100">
                <a:latin typeface="Montserrat Medium"/>
                <a:ea typeface="Montserrat Medium"/>
                <a:cs typeface="Montserrat Medium"/>
                <a:sym typeface="Montserrat Medium"/>
              </a:rPr>
              <a:t>Организация процедуры награждения почетным правительственным знаком </a:t>
            </a: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«</a:t>
            </a:r>
            <a:r>
              <a:rPr lang="ru-RU" sz="1100">
                <a:latin typeface="Montserrat Medium"/>
                <a:ea typeface="Montserrat Medium"/>
                <a:cs typeface="Montserrat Medium"/>
                <a:sym typeface="Montserrat Medium"/>
              </a:rPr>
              <a:t>Доброволец Белгородчины</a:t>
            </a: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Char char="●"/>
            </a:pPr>
            <a:r>
              <a:rPr lang="ru-RU" sz="1100">
                <a:latin typeface="Montserrat Medium"/>
                <a:ea typeface="Montserrat Medium"/>
                <a:cs typeface="Montserrat Medium"/>
                <a:sym typeface="Montserrat Medium"/>
              </a:rPr>
              <a:t>Реализация федерального проекта </a:t>
            </a: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«</a:t>
            </a:r>
            <a:r>
              <a:rPr lang="ru-RU" sz="1100">
                <a:latin typeface="Montserrat Medium"/>
                <a:ea typeface="Montserrat Medium"/>
                <a:cs typeface="Montserrat Medium"/>
                <a:sym typeface="Montserrat Medium"/>
              </a:rPr>
              <a:t>Центр общественного развития </a:t>
            </a: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«</a:t>
            </a:r>
            <a:r>
              <a:rPr lang="ru-RU" sz="1100">
                <a:latin typeface="Montserrat Medium"/>
                <a:ea typeface="Montserrat Medium"/>
                <a:cs typeface="Montserrat Medium"/>
                <a:sym typeface="Montserrat Medium"/>
              </a:rPr>
              <a:t>Добро.Центр</a:t>
            </a: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9" name="Google Shape;429;p57"/>
          <p:cNvSpPr/>
          <p:nvPr/>
        </p:nvSpPr>
        <p:spPr>
          <a:xfrm>
            <a:off x="3621422" y="82568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7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НКО</a:t>
            </a:r>
            <a:endParaRPr sz="2400" b="1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57"/>
          <p:cNvSpPr/>
          <p:nvPr/>
        </p:nvSpPr>
        <p:spPr>
          <a:xfrm>
            <a:off x="6600147" y="82568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7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ОИВ</a:t>
            </a:r>
            <a:endParaRPr sz="2400" b="1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63900"/>
            <a:ext cx="8433549" cy="46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59"/>
          <p:cNvGrpSpPr/>
          <p:nvPr/>
        </p:nvGrpSpPr>
        <p:grpSpPr>
          <a:xfrm>
            <a:off x="514350" y="2101446"/>
            <a:ext cx="3537225" cy="1344058"/>
            <a:chOff x="0" y="373081"/>
            <a:chExt cx="9432600" cy="3584154"/>
          </a:xfrm>
        </p:grpSpPr>
        <p:sp>
          <p:nvSpPr>
            <p:cNvPr id="442" name="Google Shape;442;p59"/>
            <p:cNvSpPr txBox="1"/>
            <p:nvPr/>
          </p:nvSpPr>
          <p:spPr>
            <a:xfrm>
              <a:off x="0" y="3546835"/>
              <a:ext cx="94326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59"/>
            <p:cNvSpPr txBox="1"/>
            <p:nvPr/>
          </p:nvSpPr>
          <p:spPr>
            <a:xfrm>
              <a:off x="0" y="373081"/>
              <a:ext cx="94326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444" name="Google Shape;444;p59"/>
          <p:cNvSpPr/>
          <p:nvPr/>
        </p:nvSpPr>
        <p:spPr>
          <a:xfrm>
            <a:off x="-253928" y="83262"/>
            <a:ext cx="1224153" cy="2057400"/>
          </a:xfrm>
          <a:custGeom>
            <a:avLst/>
            <a:gdLst/>
            <a:ahLst/>
            <a:cxnLst/>
            <a:rect l="l" t="t" r="r" b="b"/>
            <a:pathLst>
              <a:path w="2448306" h="4114800" extrusionOk="0">
                <a:moveTo>
                  <a:pt x="0" y="0"/>
                </a:moveTo>
                <a:lnTo>
                  <a:pt x="2448306" y="0"/>
                </a:lnTo>
                <a:lnTo>
                  <a:pt x="2448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5" name="Google Shape;445;p59"/>
          <p:cNvSpPr/>
          <p:nvPr/>
        </p:nvSpPr>
        <p:spPr>
          <a:xfrm>
            <a:off x="784061" y="4231072"/>
            <a:ext cx="3003878" cy="912428"/>
          </a:xfrm>
          <a:custGeom>
            <a:avLst/>
            <a:gdLst/>
            <a:ahLst/>
            <a:cxnLst/>
            <a:rect l="l" t="t" r="r" b="b"/>
            <a:pathLst>
              <a:path w="6007755" h="1824856" extrusionOk="0">
                <a:moveTo>
                  <a:pt x="0" y="0"/>
                </a:moveTo>
                <a:lnTo>
                  <a:pt x="6007756" y="0"/>
                </a:lnTo>
                <a:lnTo>
                  <a:pt x="6007756" y="1824856"/>
                </a:lnTo>
                <a:lnTo>
                  <a:pt x="0" y="182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6" name="Google Shape;446;p59"/>
          <p:cNvSpPr/>
          <p:nvPr/>
        </p:nvSpPr>
        <p:spPr>
          <a:xfrm>
            <a:off x="4258935" y="659572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59"/>
          <p:cNvSpPr txBox="1">
            <a:spLocks noGrp="1"/>
          </p:cNvSpPr>
          <p:nvPr>
            <p:ph type="title"/>
          </p:nvPr>
        </p:nvSpPr>
        <p:spPr>
          <a:xfrm>
            <a:off x="108350" y="2134325"/>
            <a:ext cx="48291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</a:pPr>
            <a:r>
              <a:rPr lang="ru-RU" sz="280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Направления </a:t>
            </a:r>
            <a:endParaRPr sz="2800">
              <a:solidFill>
                <a:srgbClr val="224B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</a:pPr>
            <a:r>
              <a:rPr lang="ru-RU" sz="2800">
                <a:solidFill>
                  <a:srgbClr val="224BC1"/>
                </a:solidFill>
                <a:latin typeface="Montserrat"/>
                <a:ea typeface="Montserrat"/>
                <a:cs typeface="Montserrat"/>
                <a:sym typeface="Montserrat"/>
              </a:rPr>
              <a:t>медиаволонтерства</a:t>
            </a:r>
            <a:endParaRPr sz="3000">
              <a:solidFill>
                <a:srgbClr val="224BC1"/>
              </a:solidFill>
            </a:endParaRPr>
          </a:p>
        </p:txBody>
      </p:sp>
      <p:sp>
        <p:nvSpPr>
          <p:cNvPr id="448" name="Google Shape;448;p59"/>
          <p:cNvSpPr txBox="1"/>
          <p:nvPr/>
        </p:nvSpPr>
        <p:spPr>
          <a:xfrm>
            <a:off x="4364125" y="919530"/>
            <a:ext cx="197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>
                <a:solidFill>
                  <a:srgbClr val="224BC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Фотография</a:t>
            </a:r>
            <a:endParaRPr sz="2000" i="0" u="none" strike="noStrike" cap="none">
              <a:solidFill>
                <a:srgbClr val="224BC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6446760" y="1608134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59"/>
          <p:cNvSpPr txBox="1"/>
          <p:nvPr/>
        </p:nvSpPr>
        <p:spPr>
          <a:xfrm>
            <a:off x="6856750" y="1868088"/>
            <a:ext cx="110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>
                <a:solidFill>
                  <a:srgbClr val="224BC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Дизайн</a:t>
            </a:r>
            <a:endParaRPr sz="2000" i="0" u="none" strike="noStrike" cap="none">
              <a:solidFill>
                <a:srgbClr val="224BC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4235335" y="1592322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2" name="Google Shape;452;p59"/>
          <p:cNvSpPr txBox="1"/>
          <p:nvPr/>
        </p:nvSpPr>
        <p:spPr>
          <a:xfrm>
            <a:off x="4873925" y="1852275"/>
            <a:ext cx="64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>
                <a:solidFill>
                  <a:srgbClr val="224BC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SMM</a:t>
            </a:r>
            <a:endParaRPr sz="2000" i="0" u="none" strike="noStrike" cap="none">
              <a:solidFill>
                <a:srgbClr val="224BC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6446760" y="2556422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59"/>
          <p:cNvSpPr txBox="1"/>
          <p:nvPr/>
        </p:nvSpPr>
        <p:spPr>
          <a:xfrm>
            <a:off x="6704350" y="2816380"/>
            <a:ext cx="197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>
                <a:solidFill>
                  <a:srgbClr val="224BC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Интервью</a:t>
            </a:r>
            <a:endParaRPr sz="2000" i="0" u="none" strike="noStrike" cap="none">
              <a:solidFill>
                <a:srgbClr val="224BC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4235335" y="2556422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59"/>
          <p:cNvSpPr txBox="1"/>
          <p:nvPr/>
        </p:nvSpPr>
        <p:spPr>
          <a:xfrm>
            <a:off x="4340525" y="2816375"/>
            <a:ext cx="1762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>
                <a:solidFill>
                  <a:srgbClr val="224BC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Копирайтинг</a:t>
            </a:r>
            <a:endParaRPr sz="1800" i="0" u="none" strike="noStrike" cap="none">
              <a:solidFill>
                <a:srgbClr val="224BC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5184360" y="3479571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59"/>
          <p:cNvSpPr txBox="1"/>
          <p:nvPr/>
        </p:nvSpPr>
        <p:spPr>
          <a:xfrm>
            <a:off x="5441950" y="3739530"/>
            <a:ext cx="197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>
                <a:solidFill>
                  <a:srgbClr val="224BC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Репортаж</a:t>
            </a:r>
            <a:endParaRPr sz="2000" i="0" u="none" strike="noStrike" cap="none">
              <a:solidFill>
                <a:srgbClr val="224BC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6446760" y="659822"/>
            <a:ext cx="1867800" cy="8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39700" dist="38100" dir="2700000" sx="99000" sy="99000" algn="tl" rotWithShape="0">
              <a:srgbClr val="000000">
                <a:alpha val="223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59"/>
          <p:cNvSpPr txBox="1"/>
          <p:nvPr/>
        </p:nvSpPr>
        <p:spPr>
          <a:xfrm>
            <a:off x="6932950" y="919775"/>
            <a:ext cx="100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>
                <a:solidFill>
                  <a:srgbClr val="224BC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Видео</a:t>
            </a:r>
            <a:endParaRPr sz="2000" i="0" u="none" strike="noStrike" cap="none">
              <a:solidFill>
                <a:srgbClr val="224BC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997</Words>
  <Application>Microsoft Office PowerPoint</Application>
  <PresentationFormat>Экран (16:9)</PresentationFormat>
  <Paragraphs>224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</vt:lpstr>
      <vt:lpstr>Montserrat</vt:lpstr>
      <vt:lpstr>Montserrat SemiBold</vt:lpstr>
      <vt:lpstr>Calibri</vt:lpstr>
      <vt:lpstr>Montserrat Medium</vt:lpstr>
      <vt:lpstr>Times New Roman</vt:lpstr>
      <vt:lpstr>Verdana</vt:lpstr>
      <vt:lpstr>Cambria</vt:lpstr>
      <vt:lpstr>Tahoma</vt:lpstr>
      <vt:lpstr>Тема Office</vt:lpstr>
      <vt:lpstr>Office Theme</vt:lpstr>
      <vt:lpstr>Simple Light</vt:lpstr>
      <vt:lpstr>Слайд 1</vt:lpstr>
      <vt:lpstr>Слайд 2</vt:lpstr>
      <vt:lpstr>Электронная книжка волонтера</vt:lpstr>
      <vt:lpstr>Добро.Университет</vt:lpstr>
      <vt:lpstr>Добро.Журнал</vt:lpstr>
      <vt:lpstr>Мобильное приложение ДОБРО.РФ</vt:lpstr>
      <vt:lpstr>Добровольчество</vt:lpstr>
      <vt:lpstr>Слайд 8</vt:lpstr>
      <vt:lpstr>Направления  медиаволонтерства</vt:lpstr>
      <vt:lpstr>Слайд 10</vt:lpstr>
      <vt:lpstr>Слайд 11</vt:lpstr>
      <vt:lpstr>Слайд 12</vt:lpstr>
      <vt:lpstr>Слайд 13</vt:lpstr>
      <vt:lpstr>#МЫВМЕСТЕ во время пандемии</vt:lpstr>
      <vt:lpstr>Немного о цифрах С 2020 года движение #МЫВМЕСТЕ является ярким проявлением способности российского общества сплотиться в самые кризисные ситуации</vt:lpstr>
      <vt:lpstr>Время помогать!</vt:lpstr>
      <vt:lpstr>Время помогать!</vt:lpstr>
      <vt:lpstr>Слайд 18</vt:lpstr>
      <vt:lpstr>Актуальность</vt:lpstr>
      <vt:lpstr>Обновление сайта #МЫВМЕСТЕ, интегрированного с ДОБРО.РФ</vt:lpstr>
      <vt:lpstr>На сайте можно:</vt:lpstr>
      <vt:lpstr>#МЫВМЕСТЕ: направления работы</vt:lpstr>
      <vt:lpstr>Адресная помощь семьям</vt:lpstr>
      <vt:lpstr>Сбор гуманитарной помощи</vt:lpstr>
      <vt:lpstr>ПОМОЩЬ ВОЕННОСЛУЖАЩИМ</vt:lpstr>
      <vt:lpstr>Группы и организации</vt:lpstr>
      <vt:lpstr>Группы и организации</vt:lpstr>
      <vt:lpstr>Группы и организации</vt:lpstr>
      <vt:lpstr>Группы и организации</vt:lpstr>
      <vt:lpstr>Группы и организации</vt:lpstr>
      <vt:lpstr>Группы и организации</vt:lpstr>
      <vt:lpstr>Группы и организации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Даниэль Бейч</dc:creator>
  <cp:lastModifiedBy>Специалист РЦ</cp:lastModifiedBy>
  <cp:revision>3</cp:revision>
  <dcterms:modified xsi:type="dcterms:W3CDTF">2024-01-22T09:09:14Z</dcterms:modified>
</cp:coreProperties>
</file>