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4" r:id="rId13"/>
    <p:sldId id="268" r:id="rId14"/>
    <p:sldId id="269" r:id="rId15"/>
    <p:sldId id="267" r:id="rId16"/>
  </p:sldIdLst>
  <p:sldSz cx="18288000" cy="10287000"/>
  <p:notesSz cx="6858000" cy="9144000"/>
  <p:embeddedFontLst>
    <p:embeddedFont>
      <p:font typeface="Libre Franklin Light" panose="020B0604020202020204" charset="0"/>
      <p:regular r:id="rId17"/>
    </p:embeddedFont>
    <p:embeddedFont>
      <p:font typeface="Bookman Old Style" panose="0205060405050502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ibre Franklin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-2021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3A711-BB05-4109-97D7-9AFCDEAE576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9E2F38-784D-46B8-BA34-AC7ED4F2A0EA}">
      <dgm:prSet phldrT="[Текст]"/>
      <dgm:spPr/>
      <dgm:t>
        <a:bodyPr/>
        <a:lstStyle/>
        <a:p>
          <a:r>
            <a:rPr lang="ru-RU" dirty="0" smtClean="0"/>
            <a:t>Сотрудничество</a:t>
          </a:r>
          <a:endParaRPr lang="ru-RU" dirty="0"/>
        </a:p>
      </dgm:t>
    </dgm:pt>
    <dgm:pt modelId="{0C88B37B-094F-4931-9C89-17B2301AACA7}" type="parTrans" cxnId="{EC465160-F7C7-444A-813D-4E7EACFAB4D4}">
      <dgm:prSet/>
      <dgm:spPr/>
      <dgm:t>
        <a:bodyPr/>
        <a:lstStyle/>
        <a:p>
          <a:endParaRPr lang="ru-RU"/>
        </a:p>
      </dgm:t>
    </dgm:pt>
    <dgm:pt modelId="{223C526E-D4F1-49AA-A04E-CAD24A7D3F2F}" type="sibTrans" cxnId="{EC465160-F7C7-444A-813D-4E7EACFAB4D4}">
      <dgm:prSet/>
      <dgm:spPr/>
      <dgm:t>
        <a:bodyPr/>
        <a:lstStyle/>
        <a:p>
          <a:endParaRPr lang="ru-RU"/>
        </a:p>
      </dgm:t>
    </dgm:pt>
    <dgm:pt modelId="{84C64AF6-E6A6-46B4-BEBF-D989F5141F9F}">
      <dgm:prSet phldrT="[Текст]"/>
      <dgm:spPr/>
      <dgm:t>
        <a:bodyPr/>
        <a:lstStyle/>
        <a:p>
          <a:r>
            <a:rPr lang="ru-RU" dirty="0" smtClean="0"/>
            <a:t>Призовой фонд</a:t>
          </a:r>
          <a:endParaRPr lang="ru-RU" dirty="0"/>
        </a:p>
      </dgm:t>
    </dgm:pt>
    <dgm:pt modelId="{A7B0FBD4-9EFE-4C24-A34F-64C33B0F01C5}" type="parTrans" cxnId="{4A992409-46E1-45D6-B4C3-AA07F3FE64A4}">
      <dgm:prSet/>
      <dgm:spPr/>
      <dgm:t>
        <a:bodyPr/>
        <a:lstStyle/>
        <a:p>
          <a:endParaRPr lang="ru-RU"/>
        </a:p>
      </dgm:t>
    </dgm:pt>
    <dgm:pt modelId="{31A49867-7C29-41AF-B68D-F7BD71B2FC46}" type="sibTrans" cxnId="{4A992409-46E1-45D6-B4C3-AA07F3FE64A4}">
      <dgm:prSet/>
      <dgm:spPr/>
      <dgm:t>
        <a:bodyPr/>
        <a:lstStyle/>
        <a:p>
          <a:endParaRPr lang="ru-RU"/>
        </a:p>
      </dgm:t>
    </dgm:pt>
    <dgm:pt modelId="{97324AAF-C21D-4AD1-86A7-DF33269417E5}">
      <dgm:prSet phldrT="[Текст]"/>
      <dgm:spPr/>
      <dgm:t>
        <a:bodyPr/>
        <a:lstStyle/>
        <a:p>
          <a:r>
            <a:rPr lang="ru-RU" dirty="0" smtClean="0"/>
            <a:t>Сувенирная продукция</a:t>
          </a:r>
          <a:endParaRPr lang="ru-RU" dirty="0"/>
        </a:p>
      </dgm:t>
    </dgm:pt>
    <dgm:pt modelId="{B85D040C-F8B7-4E2E-8AD6-3D300116628E}" type="parTrans" cxnId="{A2ABC53B-509E-47CF-9707-63B132A9D732}">
      <dgm:prSet/>
      <dgm:spPr/>
      <dgm:t>
        <a:bodyPr/>
        <a:lstStyle/>
        <a:p>
          <a:endParaRPr lang="ru-RU"/>
        </a:p>
      </dgm:t>
    </dgm:pt>
    <dgm:pt modelId="{A9B6879E-0E15-42A3-94B5-8CBF43D36652}" type="sibTrans" cxnId="{A2ABC53B-509E-47CF-9707-63B132A9D732}">
      <dgm:prSet/>
      <dgm:spPr/>
      <dgm:t>
        <a:bodyPr/>
        <a:lstStyle/>
        <a:p>
          <a:endParaRPr lang="ru-RU"/>
        </a:p>
      </dgm:t>
    </dgm:pt>
    <dgm:pt modelId="{67AE9389-719C-49FB-95C2-662646E10EF1}">
      <dgm:prSet phldrT="[Текст]"/>
      <dgm:spPr/>
      <dgm:t>
        <a:bodyPr/>
        <a:lstStyle/>
        <a:p>
          <a:r>
            <a:rPr lang="ru-RU" dirty="0" smtClean="0"/>
            <a:t>Кейсы и задания</a:t>
          </a:r>
          <a:endParaRPr lang="ru-RU" dirty="0"/>
        </a:p>
      </dgm:t>
    </dgm:pt>
    <dgm:pt modelId="{58E2D231-5CCF-41C8-A1FD-98969F5F2895}" type="parTrans" cxnId="{76BE0D08-4201-40FC-9CF6-237064247E07}">
      <dgm:prSet/>
      <dgm:spPr/>
      <dgm:t>
        <a:bodyPr/>
        <a:lstStyle/>
        <a:p>
          <a:endParaRPr lang="ru-RU"/>
        </a:p>
      </dgm:t>
    </dgm:pt>
    <dgm:pt modelId="{A8E22426-7ECF-481D-A187-C4B7A27242E2}" type="sibTrans" cxnId="{76BE0D08-4201-40FC-9CF6-237064247E07}">
      <dgm:prSet/>
      <dgm:spPr/>
      <dgm:t>
        <a:bodyPr/>
        <a:lstStyle/>
        <a:p>
          <a:endParaRPr lang="ru-RU"/>
        </a:p>
      </dgm:t>
    </dgm:pt>
    <dgm:pt modelId="{479F6436-5AA6-43E3-BB61-EB0E982486EA}">
      <dgm:prSet phldrT="[Текст]"/>
      <dgm:spPr/>
      <dgm:t>
        <a:bodyPr/>
        <a:lstStyle/>
        <a:p>
          <a:r>
            <a:rPr lang="ru-RU" dirty="0" smtClean="0"/>
            <a:t>Стажировки для победителей </a:t>
          </a:r>
          <a:r>
            <a:rPr lang="ru-RU" dirty="0" err="1" smtClean="0"/>
            <a:t>Хакатона</a:t>
          </a:r>
          <a:endParaRPr lang="ru-RU" dirty="0"/>
        </a:p>
      </dgm:t>
    </dgm:pt>
    <dgm:pt modelId="{2BF329F7-8952-45E3-AF90-5A1FE8D17D2E}" type="parTrans" cxnId="{4B7B6064-B1F9-486E-AB5D-58F9B2A7781B}">
      <dgm:prSet/>
      <dgm:spPr/>
      <dgm:t>
        <a:bodyPr/>
        <a:lstStyle/>
        <a:p>
          <a:endParaRPr lang="ru-RU"/>
        </a:p>
      </dgm:t>
    </dgm:pt>
    <dgm:pt modelId="{D3490148-8F27-4867-813E-B26C98790A86}" type="sibTrans" cxnId="{4B7B6064-B1F9-486E-AB5D-58F9B2A7781B}">
      <dgm:prSet/>
      <dgm:spPr/>
      <dgm:t>
        <a:bodyPr/>
        <a:lstStyle/>
        <a:p>
          <a:endParaRPr lang="ru-RU"/>
        </a:p>
      </dgm:t>
    </dgm:pt>
    <dgm:pt modelId="{E72DCD06-B283-43FA-BFBE-A3975F1F47A1}">
      <dgm:prSet phldrT="[Текст]"/>
      <dgm:spPr/>
      <dgm:t>
        <a:bodyPr/>
        <a:lstStyle/>
        <a:p>
          <a:r>
            <a:rPr lang="ru-RU" dirty="0" smtClean="0"/>
            <a:t>Лекции, семинары</a:t>
          </a:r>
          <a:endParaRPr lang="ru-RU" dirty="0"/>
        </a:p>
      </dgm:t>
    </dgm:pt>
    <dgm:pt modelId="{A80423BA-3451-4700-9710-D95ED61CCD37}" type="parTrans" cxnId="{CB42BC54-8497-41E5-9404-D61879F99BA6}">
      <dgm:prSet/>
      <dgm:spPr/>
      <dgm:t>
        <a:bodyPr/>
        <a:lstStyle/>
        <a:p>
          <a:endParaRPr lang="ru-RU"/>
        </a:p>
      </dgm:t>
    </dgm:pt>
    <dgm:pt modelId="{A6654905-F05C-4666-BDA6-9B7FA99E7A8E}" type="sibTrans" cxnId="{CB42BC54-8497-41E5-9404-D61879F99BA6}">
      <dgm:prSet/>
      <dgm:spPr/>
      <dgm:t>
        <a:bodyPr/>
        <a:lstStyle/>
        <a:p>
          <a:endParaRPr lang="ru-RU"/>
        </a:p>
      </dgm:t>
    </dgm:pt>
    <dgm:pt modelId="{A77B8F02-2711-41E5-8595-F67FB1AB07B8}">
      <dgm:prSet phldrT="[Текст]"/>
      <dgm:spPr/>
      <dgm:t>
        <a:bodyPr/>
        <a:lstStyle/>
        <a:p>
          <a:r>
            <a:rPr lang="ru-RU" dirty="0" smtClean="0"/>
            <a:t>Питание и проживание участников</a:t>
          </a:r>
          <a:endParaRPr lang="ru-RU" dirty="0"/>
        </a:p>
      </dgm:t>
    </dgm:pt>
    <dgm:pt modelId="{BF88CDEB-C9DC-4D15-88E8-51213C0A3655}" type="parTrans" cxnId="{EA520BA6-1D7D-42D5-8629-37C5805F0FB7}">
      <dgm:prSet/>
      <dgm:spPr/>
      <dgm:t>
        <a:bodyPr/>
        <a:lstStyle/>
        <a:p>
          <a:endParaRPr lang="ru-RU"/>
        </a:p>
      </dgm:t>
    </dgm:pt>
    <dgm:pt modelId="{0943A253-864B-4680-A369-FC0DB2FBA76B}" type="sibTrans" cxnId="{EA520BA6-1D7D-42D5-8629-37C5805F0FB7}">
      <dgm:prSet/>
      <dgm:spPr/>
      <dgm:t>
        <a:bodyPr/>
        <a:lstStyle/>
        <a:p>
          <a:endParaRPr lang="ru-RU"/>
        </a:p>
      </dgm:t>
    </dgm:pt>
    <dgm:pt modelId="{F80587D0-38FB-4905-91AF-8D9CEFF49FC0}" type="pres">
      <dgm:prSet presAssocID="{28A3A711-BB05-4109-97D7-9AFCDEAE57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59E38A-B221-4FF4-9328-C224E6057E46}" type="pres">
      <dgm:prSet presAssocID="{829E2F38-784D-46B8-BA34-AC7ED4F2A0EA}" presName="centerShape" presStyleLbl="node0" presStyleIdx="0" presStyleCnt="1"/>
      <dgm:spPr/>
      <dgm:t>
        <a:bodyPr/>
        <a:lstStyle/>
        <a:p>
          <a:endParaRPr lang="ru-RU"/>
        </a:p>
      </dgm:t>
    </dgm:pt>
    <dgm:pt modelId="{69F5FAC9-60F0-46CA-B72D-303FEB895111}" type="pres">
      <dgm:prSet presAssocID="{84C64AF6-E6A6-46B4-BEBF-D989F5141F9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EA16D-4582-4259-B940-6097DBFC24EA}" type="pres">
      <dgm:prSet presAssocID="{84C64AF6-E6A6-46B4-BEBF-D989F5141F9F}" presName="dummy" presStyleCnt="0"/>
      <dgm:spPr/>
    </dgm:pt>
    <dgm:pt modelId="{BFFA4F58-DE28-4425-A41E-0094C14D926D}" type="pres">
      <dgm:prSet presAssocID="{31A49867-7C29-41AF-B68D-F7BD71B2FC46}" presName="sibTrans" presStyleLbl="sibTrans2D1" presStyleIdx="0" presStyleCnt="6"/>
      <dgm:spPr/>
      <dgm:t>
        <a:bodyPr/>
        <a:lstStyle/>
        <a:p>
          <a:endParaRPr lang="ru-RU"/>
        </a:p>
      </dgm:t>
    </dgm:pt>
    <dgm:pt modelId="{6901794F-4E1B-45E1-A9DF-87ABB5D3F844}" type="pres">
      <dgm:prSet presAssocID="{E72DCD06-B283-43FA-BFBE-A3975F1F47A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704F7-D2A4-42DB-9CCD-01A96B7B07CE}" type="pres">
      <dgm:prSet presAssocID="{E72DCD06-B283-43FA-BFBE-A3975F1F47A1}" presName="dummy" presStyleCnt="0"/>
      <dgm:spPr/>
    </dgm:pt>
    <dgm:pt modelId="{4CEB44E4-CB68-4F8F-838E-B8B78627964F}" type="pres">
      <dgm:prSet presAssocID="{A6654905-F05C-4666-BDA6-9B7FA99E7A8E}" presName="sibTrans" presStyleLbl="sibTrans2D1" presStyleIdx="1" presStyleCnt="6"/>
      <dgm:spPr/>
      <dgm:t>
        <a:bodyPr/>
        <a:lstStyle/>
        <a:p>
          <a:endParaRPr lang="ru-RU"/>
        </a:p>
      </dgm:t>
    </dgm:pt>
    <dgm:pt modelId="{2E886575-9559-4B1E-B892-CD720C959B98}" type="pres">
      <dgm:prSet presAssocID="{97324AAF-C21D-4AD1-86A7-DF33269417E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BEFB7-29A0-4D1E-9FF3-8877931973BB}" type="pres">
      <dgm:prSet presAssocID="{97324AAF-C21D-4AD1-86A7-DF33269417E5}" presName="dummy" presStyleCnt="0"/>
      <dgm:spPr/>
    </dgm:pt>
    <dgm:pt modelId="{239445BF-2EF8-4CF3-9079-BE8681F2BA0B}" type="pres">
      <dgm:prSet presAssocID="{A9B6879E-0E15-42A3-94B5-8CBF43D36652}" presName="sibTrans" presStyleLbl="sibTrans2D1" presStyleIdx="2" presStyleCnt="6"/>
      <dgm:spPr/>
      <dgm:t>
        <a:bodyPr/>
        <a:lstStyle/>
        <a:p>
          <a:endParaRPr lang="ru-RU"/>
        </a:p>
      </dgm:t>
    </dgm:pt>
    <dgm:pt modelId="{4BC6843D-7019-4C8F-96DB-F583FCC89529}" type="pres">
      <dgm:prSet presAssocID="{A77B8F02-2711-41E5-8595-F67FB1AB07B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89A03-6122-4928-A237-992FFA2DFD81}" type="pres">
      <dgm:prSet presAssocID="{A77B8F02-2711-41E5-8595-F67FB1AB07B8}" presName="dummy" presStyleCnt="0"/>
      <dgm:spPr/>
    </dgm:pt>
    <dgm:pt modelId="{0037F121-E213-4FEA-94B6-32B60A7D8C25}" type="pres">
      <dgm:prSet presAssocID="{0943A253-864B-4680-A369-FC0DB2FBA76B}" presName="sibTrans" presStyleLbl="sibTrans2D1" presStyleIdx="3" presStyleCnt="6"/>
      <dgm:spPr/>
      <dgm:t>
        <a:bodyPr/>
        <a:lstStyle/>
        <a:p>
          <a:endParaRPr lang="ru-RU"/>
        </a:p>
      </dgm:t>
    </dgm:pt>
    <dgm:pt modelId="{7A3154D8-2A5C-4CC3-9999-8F9FCEB68A86}" type="pres">
      <dgm:prSet presAssocID="{67AE9389-719C-49FB-95C2-662646E10EF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D3241-B224-4AAE-AA8C-0375947D9CA1}" type="pres">
      <dgm:prSet presAssocID="{67AE9389-719C-49FB-95C2-662646E10EF1}" presName="dummy" presStyleCnt="0"/>
      <dgm:spPr/>
    </dgm:pt>
    <dgm:pt modelId="{029D37E2-A74C-4C4F-A6E1-D1C234E4C768}" type="pres">
      <dgm:prSet presAssocID="{A8E22426-7ECF-481D-A187-C4B7A27242E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8E25D720-E4E3-4624-9DE4-8AE13DC06B19}" type="pres">
      <dgm:prSet presAssocID="{479F6436-5AA6-43E3-BB61-EB0E982486E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C67AA-CD77-407C-B6A3-839EB07733A9}" type="pres">
      <dgm:prSet presAssocID="{479F6436-5AA6-43E3-BB61-EB0E982486EA}" presName="dummy" presStyleCnt="0"/>
      <dgm:spPr/>
    </dgm:pt>
    <dgm:pt modelId="{BE5C09DC-F57D-4623-A1F2-EC09D7AD9335}" type="pres">
      <dgm:prSet presAssocID="{D3490148-8F27-4867-813E-B26C98790A86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B9741A9E-D805-4390-9DDF-7DB765A5CDCA}" type="presOf" srcId="{67AE9389-719C-49FB-95C2-662646E10EF1}" destId="{7A3154D8-2A5C-4CC3-9999-8F9FCEB68A86}" srcOrd="0" destOrd="0" presId="urn:microsoft.com/office/officeart/2005/8/layout/radial6"/>
    <dgm:cxn modelId="{4B7B6064-B1F9-486E-AB5D-58F9B2A7781B}" srcId="{829E2F38-784D-46B8-BA34-AC7ED4F2A0EA}" destId="{479F6436-5AA6-43E3-BB61-EB0E982486EA}" srcOrd="5" destOrd="0" parTransId="{2BF329F7-8952-45E3-AF90-5A1FE8D17D2E}" sibTransId="{D3490148-8F27-4867-813E-B26C98790A86}"/>
    <dgm:cxn modelId="{EC465160-F7C7-444A-813D-4E7EACFAB4D4}" srcId="{28A3A711-BB05-4109-97D7-9AFCDEAE5760}" destId="{829E2F38-784D-46B8-BA34-AC7ED4F2A0EA}" srcOrd="0" destOrd="0" parTransId="{0C88B37B-094F-4931-9C89-17B2301AACA7}" sibTransId="{223C526E-D4F1-49AA-A04E-CAD24A7D3F2F}"/>
    <dgm:cxn modelId="{E38C5AEC-8603-45A3-A62E-01CB5FD2E04C}" type="presOf" srcId="{A8E22426-7ECF-481D-A187-C4B7A27242E2}" destId="{029D37E2-A74C-4C4F-A6E1-D1C234E4C768}" srcOrd="0" destOrd="0" presId="urn:microsoft.com/office/officeart/2005/8/layout/radial6"/>
    <dgm:cxn modelId="{3DB2529F-52A2-4485-B56E-66E7AAAA5453}" type="presOf" srcId="{829E2F38-784D-46B8-BA34-AC7ED4F2A0EA}" destId="{A159E38A-B221-4FF4-9328-C224E6057E46}" srcOrd="0" destOrd="0" presId="urn:microsoft.com/office/officeart/2005/8/layout/radial6"/>
    <dgm:cxn modelId="{664630D6-7435-4391-8280-AE4C3596751E}" type="presOf" srcId="{E72DCD06-B283-43FA-BFBE-A3975F1F47A1}" destId="{6901794F-4E1B-45E1-A9DF-87ABB5D3F844}" srcOrd="0" destOrd="0" presId="urn:microsoft.com/office/officeart/2005/8/layout/radial6"/>
    <dgm:cxn modelId="{46B307AA-C1A5-445D-8EB0-E8D14FB76114}" type="presOf" srcId="{479F6436-5AA6-43E3-BB61-EB0E982486EA}" destId="{8E25D720-E4E3-4624-9DE4-8AE13DC06B19}" srcOrd="0" destOrd="0" presId="urn:microsoft.com/office/officeart/2005/8/layout/radial6"/>
    <dgm:cxn modelId="{76BE0D08-4201-40FC-9CF6-237064247E07}" srcId="{829E2F38-784D-46B8-BA34-AC7ED4F2A0EA}" destId="{67AE9389-719C-49FB-95C2-662646E10EF1}" srcOrd="4" destOrd="0" parTransId="{58E2D231-5CCF-41C8-A1FD-98969F5F2895}" sibTransId="{A8E22426-7ECF-481D-A187-C4B7A27242E2}"/>
    <dgm:cxn modelId="{FB24D393-181D-490D-853C-6E4516382DA7}" type="presOf" srcId="{A9B6879E-0E15-42A3-94B5-8CBF43D36652}" destId="{239445BF-2EF8-4CF3-9079-BE8681F2BA0B}" srcOrd="0" destOrd="0" presId="urn:microsoft.com/office/officeart/2005/8/layout/radial6"/>
    <dgm:cxn modelId="{7A1A8B6F-B059-4234-BA3B-791420B1F9C1}" type="presOf" srcId="{28A3A711-BB05-4109-97D7-9AFCDEAE5760}" destId="{F80587D0-38FB-4905-91AF-8D9CEFF49FC0}" srcOrd="0" destOrd="0" presId="urn:microsoft.com/office/officeart/2005/8/layout/radial6"/>
    <dgm:cxn modelId="{7C9184E2-DC72-4EFB-8279-AC98C86C4EE5}" type="presOf" srcId="{84C64AF6-E6A6-46B4-BEBF-D989F5141F9F}" destId="{69F5FAC9-60F0-46CA-B72D-303FEB895111}" srcOrd="0" destOrd="0" presId="urn:microsoft.com/office/officeart/2005/8/layout/radial6"/>
    <dgm:cxn modelId="{3376E8AA-7385-400A-8E7B-1DA17F38E73B}" type="presOf" srcId="{D3490148-8F27-4867-813E-B26C98790A86}" destId="{BE5C09DC-F57D-4623-A1F2-EC09D7AD9335}" srcOrd="0" destOrd="0" presId="urn:microsoft.com/office/officeart/2005/8/layout/radial6"/>
    <dgm:cxn modelId="{4D03ED00-EC3E-43C3-9BE4-6E177C2F755D}" type="presOf" srcId="{0943A253-864B-4680-A369-FC0DB2FBA76B}" destId="{0037F121-E213-4FEA-94B6-32B60A7D8C25}" srcOrd="0" destOrd="0" presId="urn:microsoft.com/office/officeart/2005/8/layout/radial6"/>
    <dgm:cxn modelId="{EA520BA6-1D7D-42D5-8629-37C5805F0FB7}" srcId="{829E2F38-784D-46B8-BA34-AC7ED4F2A0EA}" destId="{A77B8F02-2711-41E5-8595-F67FB1AB07B8}" srcOrd="3" destOrd="0" parTransId="{BF88CDEB-C9DC-4D15-88E8-51213C0A3655}" sibTransId="{0943A253-864B-4680-A369-FC0DB2FBA76B}"/>
    <dgm:cxn modelId="{CB42BC54-8497-41E5-9404-D61879F99BA6}" srcId="{829E2F38-784D-46B8-BA34-AC7ED4F2A0EA}" destId="{E72DCD06-B283-43FA-BFBE-A3975F1F47A1}" srcOrd="1" destOrd="0" parTransId="{A80423BA-3451-4700-9710-D95ED61CCD37}" sibTransId="{A6654905-F05C-4666-BDA6-9B7FA99E7A8E}"/>
    <dgm:cxn modelId="{A2ABC53B-509E-47CF-9707-63B132A9D732}" srcId="{829E2F38-784D-46B8-BA34-AC7ED4F2A0EA}" destId="{97324AAF-C21D-4AD1-86A7-DF33269417E5}" srcOrd="2" destOrd="0" parTransId="{B85D040C-F8B7-4E2E-8AD6-3D300116628E}" sibTransId="{A9B6879E-0E15-42A3-94B5-8CBF43D36652}"/>
    <dgm:cxn modelId="{4A992409-46E1-45D6-B4C3-AA07F3FE64A4}" srcId="{829E2F38-784D-46B8-BA34-AC7ED4F2A0EA}" destId="{84C64AF6-E6A6-46B4-BEBF-D989F5141F9F}" srcOrd="0" destOrd="0" parTransId="{A7B0FBD4-9EFE-4C24-A34F-64C33B0F01C5}" sibTransId="{31A49867-7C29-41AF-B68D-F7BD71B2FC46}"/>
    <dgm:cxn modelId="{A7B16BE1-D976-4619-9C46-0A243FD491F4}" type="presOf" srcId="{A77B8F02-2711-41E5-8595-F67FB1AB07B8}" destId="{4BC6843D-7019-4C8F-96DB-F583FCC89529}" srcOrd="0" destOrd="0" presId="urn:microsoft.com/office/officeart/2005/8/layout/radial6"/>
    <dgm:cxn modelId="{ECF369EB-4B86-4C38-8160-6182EA96BE4F}" type="presOf" srcId="{A6654905-F05C-4666-BDA6-9B7FA99E7A8E}" destId="{4CEB44E4-CB68-4F8F-838E-B8B78627964F}" srcOrd="0" destOrd="0" presId="urn:microsoft.com/office/officeart/2005/8/layout/radial6"/>
    <dgm:cxn modelId="{BA6ACDF0-C0F2-413A-A1D7-501FA953DD38}" type="presOf" srcId="{31A49867-7C29-41AF-B68D-F7BD71B2FC46}" destId="{BFFA4F58-DE28-4425-A41E-0094C14D926D}" srcOrd="0" destOrd="0" presId="urn:microsoft.com/office/officeart/2005/8/layout/radial6"/>
    <dgm:cxn modelId="{C6B6D06F-AD0C-4C1C-81DB-B9191D05CC28}" type="presOf" srcId="{97324AAF-C21D-4AD1-86A7-DF33269417E5}" destId="{2E886575-9559-4B1E-B892-CD720C959B98}" srcOrd="0" destOrd="0" presId="urn:microsoft.com/office/officeart/2005/8/layout/radial6"/>
    <dgm:cxn modelId="{D8D28F8A-D311-4D5B-AEF8-599F1A5F12EA}" type="presParOf" srcId="{F80587D0-38FB-4905-91AF-8D9CEFF49FC0}" destId="{A159E38A-B221-4FF4-9328-C224E6057E46}" srcOrd="0" destOrd="0" presId="urn:microsoft.com/office/officeart/2005/8/layout/radial6"/>
    <dgm:cxn modelId="{31E383B2-6506-4B14-ABA5-744E915B86CA}" type="presParOf" srcId="{F80587D0-38FB-4905-91AF-8D9CEFF49FC0}" destId="{69F5FAC9-60F0-46CA-B72D-303FEB895111}" srcOrd="1" destOrd="0" presId="urn:microsoft.com/office/officeart/2005/8/layout/radial6"/>
    <dgm:cxn modelId="{D5241DE4-F4EB-4981-983B-CB66AA7ED4D9}" type="presParOf" srcId="{F80587D0-38FB-4905-91AF-8D9CEFF49FC0}" destId="{970EA16D-4582-4259-B940-6097DBFC24EA}" srcOrd="2" destOrd="0" presId="urn:microsoft.com/office/officeart/2005/8/layout/radial6"/>
    <dgm:cxn modelId="{9581A093-FA67-44B6-8B13-BB3CCB985933}" type="presParOf" srcId="{F80587D0-38FB-4905-91AF-8D9CEFF49FC0}" destId="{BFFA4F58-DE28-4425-A41E-0094C14D926D}" srcOrd="3" destOrd="0" presId="urn:microsoft.com/office/officeart/2005/8/layout/radial6"/>
    <dgm:cxn modelId="{09D7D932-88A0-42E8-A0FF-D572AF602A8E}" type="presParOf" srcId="{F80587D0-38FB-4905-91AF-8D9CEFF49FC0}" destId="{6901794F-4E1B-45E1-A9DF-87ABB5D3F844}" srcOrd="4" destOrd="0" presId="urn:microsoft.com/office/officeart/2005/8/layout/radial6"/>
    <dgm:cxn modelId="{39990F2F-30FD-4FF9-ABE7-9C51A7141E2E}" type="presParOf" srcId="{F80587D0-38FB-4905-91AF-8D9CEFF49FC0}" destId="{4E8704F7-D2A4-42DB-9CCD-01A96B7B07CE}" srcOrd="5" destOrd="0" presId="urn:microsoft.com/office/officeart/2005/8/layout/radial6"/>
    <dgm:cxn modelId="{202F0B65-E0E7-4AB4-A07F-5AE8EC7C7541}" type="presParOf" srcId="{F80587D0-38FB-4905-91AF-8D9CEFF49FC0}" destId="{4CEB44E4-CB68-4F8F-838E-B8B78627964F}" srcOrd="6" destOrd="0" presId="urn:microsoft.com/office/officeart/2005/8/layout/radial6"/>
    <dgm:cxn modelId="{51613F84-E5F7-42C6-884C-33F2D603B10B}" type="presParOf" srcId="{F80587D0-38FB-4905-91AF-8D9CEFF49FC0}" destId="{2E886575-9559-4B1E-B892-CD720C959B98}" srcOrd="7" destOrd="0" presId="urn:microsoft.com/office/officeart/2005/8/layout/radial6"/>
    <dgm:cxn modelId="{14BB0C01-C12E-4B58-A083-35E9A5789F55}" type="presParOf" srcId="{F80587D0-38FB-4905-91AF-8D9CEFF49FC0}" destId="{7BBBEFB7-29A0-4D1E-9FF3-8877931973BB}" srcOrd="8" destOrd="0" presId="urn:microsoft.com/office/officeart/2005/8/layout/radial6"/>
    <dgm:cxn modelId="{07F70D92-C0EE-4497-98DC-E15920240BD7}" type="presParOf" srcId="{F80587D0-38FB-4905-91AF-8D9CEFF49FC0}" destId="{239445BF-2EF8-4CF3-9079-BE8681F2BA0B}" srcOrd="9" destOrd="0" presId="urn:microsoft.com/office/officeart/2005/8/layout/radial6"/>
    <dgm:cxn modelId="{60A58BB4-D997-44BE-A850-C5A21B02D7A8}" type="presParOf" srcId="{F80587D0-38FB-4905-91AF-8D9CEFF49FC0}" destId="{4BC6843D-7019-4C8F-96DB-F583FCC89529}" srcOrd="10" destOrd="0" presId="urn:microsoft.com/office/officeart/2005/8/layout/radial6"/>
    <dgm:cxn modelId="{F0A41C1E-E78A-4AA6-9903-222B4610645B}" type="presParOf" srcId="{F80587D0-38FB-4905-91AF-8D9CEFF49FC0}" destId="{C7789A03-6122-4928-A237-992FFA2DFD81}" srcOrd="11" destOrd="0" presId="urn:microsoft.com/office/officeart/2005/8/layout/radial6"/>
    <dgm:cxn modelId="{39073A42-B5B2-4B5D-AD90-97378DC54008}" type="presParOf" srcId="{F80587D0-38FB-4905-91AF-8D9CEFF49FC0}" destId="{0037F121-E213-4FEA-94B6-32B60A7D8C25}" srcOrd="12" destOrd="0" presId="urn:microsoft.com/office/officeart/2005/8/layout/radial6"/>
    <dgm:cxn modelId="{E00CDD8C-C325-4085-A185-9BF9A0040209}" type="presParOf" srcId="{F80587D0-38FB-4905-91AF-8D9CEFF49FC0}" destId="{7A3154D8-2A5C-4CC3-9999-8F9FCEB68A86}" srcOrd="13" destOrd="0" presId="urn:microsoft.com/office/officeart/2005/8/layout/radial6"/>
    <dgm:cxn modelId="{A160B107-E081-454A-82D4-ECD6B0EC990C}" type="presParOf" srcId="{F80587D0-38FB-4905-91AF-8D9CEFF49FC0}" destId="{0C2D3241-B224-4AAE-AA8C-0375947D9CA1}" srcOrd="14" destOrd="0" presId="urn:microsoft.com/office/officeart/2005/8/layout/radial6"/>
    <dgm:cxn modelId="{51693606-5554-44CD-BD66-D79964C6361B}" type="presParOf" srcId="{F80587D0-38FB-4905-91AF-8D9CEFF49FC0}" destId="{029D37E2-A74C-4C4F-A6E1-D1C234E4C768}" srcOrd="15" destOrd="0" presId="urn:microsoft.com/office/officeart/2005/8/layout/radial6"/>
    <dgm:cxn modelId="{F5C6CEC0-CAD1-4062-B38E-D8E6305CB024}" type="presParOf" srcId="{F80587D0-38FB-4905-91AF-8D9CEFF49FC0}" destId="{8E25D720-E4E3-4624-9DE4-8AE13DC06B19}" srcOrd="16" destOrd="0" presId="urn:microsoft.com/office/officeart/2005/8/layout/radial6"/>
    <dgm:cxn modelId="{B2628102-9922-44A0-9070-82570944ED47}" type="presParOf" srcId="{F80587D0-38FB-4905-91AF-8D9CEFF49FC0}" destId="{B23C67AA-CD77-407C-B6A3-839EB07733A9}" srcOrd="17" destOrd="0" presId="urn:microsoft.com/office/officeart/2005/8/layout/radial6"/>
    <dgm:cxn modelId="{4B598123-3719-4702-865F-7B3BD5AA8D88}" type="presParOf" srcId="{F80587D0-38FB-4905-91AF-8D9CEFF49FC0}" destId="{BE5C09DC-F57D-4623-A1F2-EC09D7AD9335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C09DC-F57D-4623-A1F2-EC09D7AD9335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D37E2-A74C-4C4F-A6E1-D1C234E4C768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7F121-E213-4FEA-94B6-32B60A7D8C25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445BF-2EF8-4CF3-9079-BE8681F2BA0B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B44E4-CB68-4F8F-838E-B8B78627964F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A4F58-DE28-4425-A41E-0094C14D926D}">
      <dsp:nvSpPr>
        <dsp:cNvPr id="0" name=""/>
        <dsp:cNvSpPr/>
      </dsp:nvSpPr>
      <dsp:spPr>
        <a:xfrm>
          <a:off x="2608988" y="1128248"/>
          <a:ext cx="7703168" cy="7703168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9E38A-B221-4FF4-9328-C224E6057E46}">
      <dsp:nvSpPr>
        <dsp:cNvPr id="0" name=""/>
        <dsp:cNvSpPr/>
      </dsp:nvSpPr>
      <dsp:spPr>
        <a:xfrm>
          <a:off x="4728710" y="3247970"/>
          <a:ext cx="3463724" cy="3463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Сотрудничество</a:t>
          </a:r>
          <a:endParaRPr lang="ru-RU" sz="2700" kern="1200" dirty="0"/>
        </a:p>
      </dsp:txBody>
      <dsp:txXfrm>
        <a:off x="5235961" y="3755221"/>
        <a:ext cx="2449222" cy="2449222"/>
      </dsp:txXfrm>
    </dsp:sp>
    <dsp:sp modelId="{69F5FAC9-60F0-46CA-B72D-303FEB895111}">
      <dsp:nvSpPr>
        <dsp:cNvPr id="0" name=""/>
        <dsp:cNvSpPr/>
      </dsp:nvSpPr>
      <dsp:spPr>
        <a:xfrm>
          <a:off x="5248268" y="3231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Призовой фонд</a:t>
          </a:r>
          <a:endParaRPr lang="ru-RU" sz="2300" kern="1200" dirty="0"/>
        </a:p>
      </dsp:txBody>
      <dsp:txXfrm>
        <a:off x="5603343" y="358306"/>
        <a:ext cx="1714457" cy="1714457"/>
      </dsp:txXfrm>
    </dsp:sp>
    <dsp:sp modelId="{6901794F-4E1B-45E1-A9DF-87ABB5D3F844}">
      <dsp:nvSpPr>
        <dsp:cNvPr id="0" name=""/>
        <dsp:cNvSpPr/>
      </dsp:nvSpPr>
      <dsp:spPr>
        <a:xfrm>
          <a:off x="8508246" y="1885380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Лекции, семинары</a:t>
          </a:r>
          <a:endParaRPr lang="ru-RU" sz="2300" kern="1200" dirty="0"/>
        </a:p>
      </dsp:txBody>
      <dsp:txXfrm>
        <a:off x="8863321" y="2240455"/>
        <a:ext cx="1714457" cy="1714457"/>
      </dsp:txXfrm>
    </dsp:sp>
    <dsp:sp modelId="{2E886575-9559-4B1E-B892-CD720C959B98}">
      <dsp:nvSpPr>
        <dsp:cNvPr id="0" name=""/>
        <dsp:cNvSpPr/>
      </dsp:nvSpPr>
      <dsp:spPr>
        <a:xfrm>
          <a:off x="8508246" y="5649678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Сувенирная продукция</a:t>
          </a:r>
          <a:endParaRPr lang="ru-RU" sz="2300" kern="1200" dirty="0"/>
        </a:p>
      </dsp:txBody>
      <dsp:txXfrm>
        <a:off x="8863321" y="6004753"/>
        <a:ext cx="1714457" cy="1714457"/>
      </dsp:txXfrm>
    </dsp:sp>
    <dsp:sp modelId="{4BC6843D-7019-4C8F-96DB-F583FCC89529}">
      <dsp:nvSpPr>
        <dsp:cNvPr id="0" name=""/>
        <dsp:cNvSpPr/>
      </dsp:nvSpPr>
      <dsp:spPr>
        <a:xfrm>
          <a:off x="5248268" y="7531827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Питание и проживание участников</a:t>
          </a:r>
          <a:endParaRPr lang="ru-RU" sz="2300" kern="1200" dirty="0"/>
        </a:p>
      </dsp:txBody>
      <dsp:txXfrm>
        <a:off x="5603343" y="7886902"/>
        <a:ext cx="1714457" cy="1714457"/>
      </dsp:txXfrm>
    </dsp:sp>
    <dsp:sp modelId="{7A3154D8-2A5C-4CC3-9999-8F9FCEB68A86}">
      <dsp:nvSpPr>
        <dsp:cNvPr id="0" name=""/>
        <dsp:cNvSpPr/>
      </dsp:nvSpPr>
      <dsp:spPr>
        <a:xfrm>
          <a:off x="1988290" y="5649678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Кейсы и задания</a:t>
          </a:r>
          <a:endParaRPr lang="ru-RU" sz="2300" kern="1200" dirty="0"/>
        </a:p>
      </dsp:txBody>
      <dsp:txXfrm>
        <a:off x="2343365" y="6004753"/>
        <a:ext cx="1714457" cy="1714457"/>
      </dsp:txXfrm>
    </dsp:sp>
    <dsp:sp modelId="{8E25D720-E4E3-4624-9DE4-8AE13DC06B19}">
      <dsp:nvSpPr>
        <dsp:cNvPr id="0" name=""/>
        <dsp:cNvSpPr/>
      </dsp:nvSpPr>
      <dsp:spPr>
        <a:xfrm>
          <a:off x="1988290" y="1885380"/>
          <a:ext cx="2424607" cy="242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Стажировки для победителей </a:t>
          </a:r>
          <a:r>
            <a:rPr lang="ru-RU" sz="2300" kern="1200" dirty="0" err="1" smtClean="0"/>
            <a:t>Хакатона</a:t>
          </a:r>
          <a:endParaRPr lang="ru-RU" sz="2300" kern="1200" dirty="0"/>
        </a:p>
      </dsp:txBody>
      <dsp:txXfrm>
        <a:off x="2343365" y="2240455"/>
        <a:ext cx="1714457" cy="1714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0253" r="10253"/>
          <a:stretch>
            <a:fillRect/>
          </a:stretch>
        </p:blipFill>
        <p:spPr>
          <a:xfrm>
            <a:off x="11421158" y="2202823"/>
            <a:ext cx="4972912" cy="62557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3441064"/>
            <a:ext cx="7946031" cy="3424975"/>
            <a:chOff x="0" y="9525"/>
            <a:chExt cx="10594709" cy="4566633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"/>
              <a:ext cx="10594709" cy="162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0"/>
                </a:lnSpc>
              </a:pPr>
              <a:endParaRPr lang="en-US" sz="8300" dirty="0">
                <a:solidFill>
                  <a:srgbClr val="ECEDF8"/>
                </a:solidFill>
                <a:latin typeface="Libre Franklin Medium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40198"/>
              <a:ext cx="10594709" cy="535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spc="168" dirty="0">
                <a:solidFill>
                  <a:srgbClr val="ECEDF8"/>
                </a:solidFill>
                <a:latin typeface="Libre Franklin Ligh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89363" y="3071398"/>
            <a:ext cx="1209413" cy="120941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/>
            </a:solidFill>
          </p:spPr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16742"/>
            <a:ext cx="9511771" cy="370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57531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dirty="0" smtClean="0">
                <a:solidFill>
                  <a:srgbClr val="002364"/>
                </a:solidFill>
                <a:latin typeface="Libre Franklin Light"/>
              </a:rPr>
              <a:t>СУЩЕСТВУЕТ ЛИ ПРОБЛЕМА НЕДОСТАТОЧНОСТИ ЦИФРОВЫХ КОМПЕТЕНЦИЙ У ПЕДАГОГОВ?</a:t>
            </a:r>
            <a:endParaRPr lang="en-US" sz="40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976042" y="419100"/>
            <a:ext cx="871791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 «</a:t>
            </a:r>
            <a:r>
              <a:rPr lang="ru-RU" sz="3600" dirty="0" err="1">
                <a:solidFill>
                  <a:srgbClr val="002364"/>
                </a:solidFill>
                <a:latin typeface="Libre Franklin Light"/>
              </a:rPr>
              <a:t>Цифровизация</a:t>
            </a: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 не воспринимается педагогами как фактор качества образования</a:t>
            </a:r>
            <a:r>
              <a:rPr lang="ru-RU" sz="3600" dirty="0" smtClean="0">
                <a:solidFill>
                  <a:srgbClr val="002364"/>
                </a:solidFill>
                <a:latin typeface="Libre Franklin Light"/>
              </a:rPr>
              <a:t>»</a:t>
            </a:r>
            <a:endParaRPr lang="ru-RU" sz="36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76041" y="2927509"/>
            <a:ext cx="893095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«Само понятие </a:t>
            </a:r>
            <a:r>
              <a:rPr lang="ru-RU" sz="3600" dirty="0" err="1">
                <a:solidFill>
                  <a:srgbClr val="002364"/>
                </a:solidFill>
                <a:latin typeface="Libre Franklin Light"/>
              </a:rPr>
              <a:t>цифровизации</a:t>
            </a: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 пугает и подавляет: кажется, что не останется места</a:t>
            </a:r>
          </a:p>
          <a:p>
            <a:pPr>
              <a:spcBef>
                <a:spcPct val="0"/>
              </a:spcBef>
            </a:pP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живому общению, живому слову, живой книге, внимательным глазам</a:t>
            </a:r>
            <a:r>
              <a:rPr lang="ru-RU" sz="3600" dirty="0" smtClean="0">
                <a:solidFill>
                  <a:srgbClr val="002364"/>
                </a:solidFill>
                <a:latin typeface="Libre Franklin Light"/>
              </a:rPr>
              <a:t>»</a:t>
            </a:r>
            <a:endParaRPr lang="ru-RU" sz="3600" dirty="0">
              <a:solidFill>
                <a:srgbClr val="002364"/>
              </a:solidFill>
              <a:latin typeface="Libre Franklin Ligh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19648" y="6009952"/>
            <a:ext cx="6496696" cy="649669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428453" y="4841213"/>
            <a:ext cx="600247" cy="604574"/>
          </a:xfrm>
          <a:prstGeom prst="rect">
            <a:avLst/>
          </a:prstGeom>
          <a:solidFill>
            <a:srgbClr val="EB7E76"/>
          </a:solidFill>
        </p:spPr>
      </p:sp>
      <p:sp>
        <p:nvSpPr>
          <p:cNvPr id="9" name="TextBox 8"/>
          <p:cNvSpPr txBox="1"/>
          <p:nvPr/>
        </p:nvSpPr>
        <p:spPr>
          <a:xfrm>
            <a:off x="8976041" y="6019576"/>
            <a:ext cx="8717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dirty="0" smtClean="0">
                <a:solidFill>
                  <a:srgbClr val="002364"/>
                </a:solidFill>
                <a:latin typeface="Libre Franklin Light"/>
              </a:rPr>
              <a:t>«</a:t>
            </a: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Я опасаюсь, что перестану быть просветителем, а стану просто координатором процесса, или еще хуже — сторонним наблюдателем»</a:t>
            </a:r>
            <a:endParaRPr lang="ru-RU" sz="36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9258300"/>
            <a:ext cx="135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* На слайде приведены высказывания педагогов и ученых об использовании цифровых образовательных ресурсов из свободных источников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9199" y="502986"/>
            <a:ext cx="9144000" cy="9376646"/>
            <a:chOff x="-1" y="-638049"/>
            <a:chExt cx="8135433" cy="5536391"/>
          </a:xfrm>
        </p:grpSpPr>
        <p:sp>
          <p:nvSpPr>
            <p:cNvPr id="3" name="TextBox 3"/>
            <p:cNvSpPr txBox="1"/>
            <p:nvPr/>
          </p:nvSpPr>
          <p:spPr>
            <a:xfrm>
              <a:off x="-1" y="-638049"/>
              <a:ext cx="8135432" cy="1927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ru-RU" sz="5600" dirty="0" smtClean="0">
                  <a:solidFill>
                    <a:srgbClr val="ECEDF8"/>
                  </a:solidFill>
                  <a:latin typeface="Libre Franklin Light"/>
                </a:rPr>
                <a:t>КАЧЕСТВЕННЫЕ ПОКАЗАТЕЛИ РЕАЛИЗАЦИИ ПРОЕКТА</a:t>
              </a:r>
              <a:endParaRPr lang="en-US" sz="5600" dirty="0">
                <a:solidFill>
                  <a:srgbClr val="ECEDF8"/>
                </a:solidFill>
                <a:latin typeface="Libre Franklin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165407"/>
              <a:ext cx="8135432" cy="373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Формирование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компетенций использования цифровых технологий у будущих педагогов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Содействие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формированию "навыков XXI века" и их активному использованию в педагогической деятельности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 smtClean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Популяризация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молодежного программирования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Мотивация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для развития творческого, нестандартного, креативного мышления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 smtClean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Создание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условий для развития цифровой образовательной среды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>
                <a:lnSpc>
                  <a:spcPts val="2939"/>
                </a:lnSpc>
                <a:spcBef>
                  <a:spcPct val="0"/>
                </a:spcBef>
              </a:pP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- Привлечение внимания к значимости цифровых компетенций в педагогической деятельности;</a:t>
              </a: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358726"/>
            <a:ext cx="7569578" cy="756954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23" r="-1466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6969533" y="2252951"/>
            <a:ext cx="1506279" cy="1304438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560E3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98492" y="4115893"/>
            <a:ext cx="4161934" cy="2632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324149" y="4576054"/>
            <a:ext cx="9886334" cy="1311432"/>
            <a:chOff x="0" y="0"/>
            <a:chExt cx="12141264" cy="11051825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2141264" cy="1105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ru-RU" sz="5600" dirty="0" smtClean="0">
                  <a:solidFill>
                    <a:srgbClr val="ECEDF8"/>
                  </a:solidFill>
                  <a:latin typeface="Libre Franklin Light"/>
                </a:rPr>
                <a:t>ФОРМЫ СОТРУДНИЧЕСТВА</a:t>
              </a:r>
              <a:endParaRPr lang="en-US" sz="5600" dirty="0">
                <a:solidFill>
                  <a:srgbClr val="ECEDF8"/>
                </a:solidFill>
                <a:latin typeface="Libre Franklin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19490"/>
              <a:ext cx="12141264" cy="459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endParaRPr lang="en-US" sz="2100" dirty="0">
                <a:solidFill>
                  <a:srgbClr val="ECEDF8"/>
                </a:solidFill>
                <a:latin typeface="Libre Franklin Ligh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507257"/>
              <a:ext cx="12141264" cy="459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endParaRPr lang="en-US" sz="2100" dirty="0">
                <a:solidFill>
                  <a:srgbClr val="ECEDF8"/>
                </a:solidFill>
                <a:latin typeface="Libre Franklin Light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3028" r="4818"/>
          <a:stretch>
            <a:fillRect/>
          </a:stretch>
        </p:blipFill>
        <p:spPr>
          <a:xfrm>
            <a:off x="-1676400" y="-2476500"/>
            <a:ext cx="4376255" cy="5327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-1676400" y="7200900"/>
            <a:ext cx="4095945" cy="2590686"/>
          </a:xfrm>
          <a:prstGeom prst="rect">
            <a:avLst/>
          </a:prstGeom>
        </p:spPr>
      </p:pic>
      <p:graphicFrame>
        <p:nvGraphicFramePr>
          <p:cNvPr id="10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539253"/>
              </p:ext>
            </p:extLst>
          </p:nvPr>
        </p:nvGraphicFramePr>
        <p:xfrm>
          <a:off x="2699854" y="215271"/>
          <a:ext cx="12921145" cy="995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1659" y="266700"/>
            <a:ext cx="14840047" cy="6098900"/>
            <a:chOff x="-2291" y="0"/>
            <a:chExt cx="10822691" cy="4312511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0820400" cy="607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ru-RU" sz="5600" dirty="0" smtClean="0">
                  <a:solidFill>
                    <a:srgbClr val="ECEDF8"/>
                  </a:solidFill>
                  <a:latin typeface="Libre Franklin Light"/>
                </a:rPr>
                <a:t>ВОЗМОЖНОСТИ ДЛЯ ПАРТНЕРОВ</a:t>
              </a:r>
              <a:endParaRPr lang="en-US" sz="5600" dirty="0">
                <a:solidFill>
                  <a:srgbClr val="ECEDF8"/>
                </a:solidFill>
                <a:latin typeface="Libre Franklin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291" y="1156909"/>
              <a:ext cx="10820400" cy="3155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Размещение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логотипов на официальных рекламных и полиграфических материалах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Включение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в экспертное сообщество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Освещение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информации о деятельности партнеров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Содействие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реализации инновационных преобразований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>
                <a:lnSpc>
                  <a:spcPts val="2939"/>
                </a:lnSpc>
                <a:spcBef>
                  <a:spcPct val="0"/>
                </a:spcBef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Размещение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собственных </a:t>
              </a:r>
              <a:r>
                <a:rPr lang="ru-RU" sz="2800" dirty="0" err="1">
                  <a:solidFill>
                    <a:srgbClr val="ECEDF8"/>
                  </a:solidFill>
                  <a:latin typeface="Libre Franklin Light"/>
                </a:rPr>
                <a:t>промоушн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-зон на площадке </a:t>
              </a:r>
              <a:r>
                <a:rPr lang="ru-RU" sz="2800" dirty="0" err="1">
                  <a:solidFill>
                    <a:srgbClr val="ECEDF8"/>
                  </a:solidFill>
                  <a:latin typeface="Libre Franklin Light"/>
                </a:rPr>
                <a:t>Хакатона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;</a:t>
              </a:r>
            </a:p>
            <a:p>
              <a:pPr marL="457200" indent="-457200">
                <a:lnSpc>
                  <a:spcPts val="2939"/>
                </a:lnSpc>
                <a:spcBef>
                  <a:spcPct val="0"/>
                </a:spcBef>
                <a:buFontTx/>
                <a:buChar char="-"/>
              </a:pP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  <a:p>
              <a:pPr>
                <a:lnSpc>
                  <a:spcPts val="2939"/>
                </a:lnSpc>
                <a:spcBef>
                  <a:spcPct val="0"/>
                </a:spcBef>
              </a:pP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-    Распространение </a:t>
              </a:r>
              <a:r>
                <a:rPr lang="ru-RU" sz="2800" dirty="0">
                  <a:solidFill>
                    <a:srgbClr val="ECEDF8"/>
                  </a:solidFill>
                  <a:latin typeface="Libre Franklin Light"/>
                </a:rPr>
                <a:t>информации о партнерах в информационных каналах проекта с охватом более чем </a:t>
              </a:r>
              <a:r>
                <a:rPr lang="ru-RU" sz="2800" dirty="0" smtClean="0">
                  <a:solidFill>
                    <a:srgbClr val="ECEDF8"/>
                  </a:solidFill>
                  <a:latin typeface="Libre Franklin Light"/>
                </a:rPr>
                <a:t>20 000 человек.</a:t>
              </a:r>
              <a:endParaRPr lang="ru-RU" sz="2800" dirty="0">
                <a:solidFill>
                  <a:srgbClr val="ECEDF8"/>
                </a:solidFill>
                <a:latin typeface="Libre Franklin Light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41706" y="1742609"/>
            <a:ext cx="3409393" cy="68017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26043" y="6953625"/>
            <a:ext cx="1636432" cy="1035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7944" y="677176"/>
            <a:ext cx="92731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ru-RU" sz="5600" dirty="0" smtClean="0">
                <a:solidFill>
                  <a:srgbClr val="002364"/>
                </a:solidFill>
                <a:latin typeface="Libre Franklin Light"/>
              </a:rPr>
              <a:t>НАШИ ПАРТНЕРЫ:</a:t>
            </a:r>
            <a:endParaRPr lang="en-US" sz="5600" dirty="0">
              <a:solidFill>
                <a:srgbClr val="002364"/>
              </a:solidFill>
              <a:latin typeface="Libre Franklin Ligh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44037" y="0"/>
            <a:ext cx="4143963" cy="20719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59097" y="6751280"/>
            <a:ext cx="5410598" cy="541059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6683753">
            <a:off x="648860" y="5794434"/>
            <a:ext cx="759680" cy="657883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560E3"/>
            </a:solidFill>
          </p:spPr>
        </p:sp>
      </p:grp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864" y="6751280"/>
            <a:ext cx="2893454" cy="289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Андрей\Downloads\Sber_un_gor_RUS_rg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09" y="5129428"/>
            <a:ext cx="9111534" cy="8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TEMP\Rar$DIa8836.21690\УрГПУ_основан в 1930 году_вертикальный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4" y="2073962"/>
            <a:ext cx="2774704" cy="28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Андрей\Downloads\Вертикаль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09" y="1819653"/>
            <a:ext cx="3324256" cy="33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TEMP\Rar$DIa5252.21540\Artboar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65" y="2300680"/>
            <a:ext cx="5269530" cy="23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070200"/>
            <a:ext cx="4082032" cy="257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 descr="C:\Users\Андрей\Downloads\gerb-sverdlovskoy-oblast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318" y="1691082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1028700"/>
            <a:ext cx="7655566" cy="6373205"/>
            <a:chOff x="-1" y="0"/>
            <a:chExt cx="10207421" cy="4582451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0207420" cy="458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ru-RU" sz="5600" dirty="0">
                  <a:solidFill>
                    <a:srgbClr val="002364"/>
                  </a:solidFill>
                  <a:latin typeface="Libre Franklin Light"/>
                </a:rPr>
                <a:t>ИЗМЕНИМ ПРЕДСТАВЛЕНИЕ ОБ ОБРАЗОВАНИИ И ИЗМЕНИМСЯ САМИ!</a:t>
              </a:r>
              <a:endParaRPr lang="ru-RU" sz="5600" dirty="0">
                <a:solidFill>
                  <a:srgbClr val="002364"/>
                </a:solidFill>
                <a:latin typeface="Libre Franklin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" y="4054400"/>
              <a:ext cx="10207420" cy="271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  <a:spcBef>
                  <a:spcPct val="0"/>
                </a:spcBef>
              </a:pPr>
              <a:r>
                <a:rPr lang="ru-RU" sz="3200" dirty="0">
                  <a:solidFill>
                    <a:srgbClr val="002364"/>
                  </a:solidFill>
                  <a:latin typeface="Libre Franklin Light"/>
                </a:rPr>
                <a:t>ВЫ ГОТОВЫ?</a:t>
              </a:r>
              <a:endParaRPr lang="ru-RU" sz="3200" dirty="0">
                <a:solidFill>
                  <a:srgbClr val="002364"/>
                </a:solidFill>
                <a:latin typeface="Libre Franklin Ligh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443" r="42962"/>
          <a:stretch>
            <a:fillRect/>
          </a:stretch>
        </p:blipFill>
        <p:spPr>
          <a:xfrm>
            <a:off x="9874409" y="0"/>
            <a:ext cx="8413591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53656" y="7843634"/>
            <a:ext cx="6044271" cy="382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77606"/>
            <a:ext cx="16649700" cy="405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7199" dirty="0" smtClean="0">
                <a:solidFill>
                  <a:srgbClr val="002364"/>
                </a:solidFill>
                <a:latin typeface="Libre Franklin Light"/>
              </a:rPr>
              <a:t>ХАКАТОН – 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solidFill>
                  <a:srgbClr val="002364"/>
                </a:solidFill>
                <a:latin typeface="Libre Franklin Light"/>
              </a:rPr>
              <a:t>ограниченное по времени</a:t>
            </a:r>
            <a:r>
              <a:rPr lang="ru-RU" sz="3600" dirty="0">
                <a:solidFill>
                  <a:srgbClr val="002364"/>
                </a:solidFill>
                <a:latin typeface="Libre Franklin Light"/>
              </a:rPr>
              <a:t>, динамичное мероприятие, предназначенное стимулировать появление новых решений и разработок в области образовательной деятельности и доведение их до стадии </a:t>
            </a:r>
            <a:r>
              <a:rPr lang="ru-RU" sz="3600" dirty="0" smtClean="0">
                <a:solidFill>
                  <a:srgbClr val="002364"/>
                </a:solidFill>
                <a:latin typeface="Libre Franklin Light"/>
              </a:rPr>
              <a:t>апробации.</a:t>
            </a:r>
            <a:endParaRPr lang="ru-RU" sz="3600" dirty="0" smtClean="0">
              <a:solidFill>
                <a:srgbClr val="002364"/>
              </a:solidFill>
              <a:latin typeface="Libre Franklin Light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39170" y="6738221"/>
            <a:ext cx="7477859" cy="7477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6279" y="2054566"/>
            <a:ext cx="1983597" cy="125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6163" y="3709549"/>
            <a:ext cx="14375675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dirty="0" smtClean="0">
                <a:solidFill>
                  <a:srgbClr val="ECEDF8"/>
                </a:solidFill>
                <a:latin typeface="Libre Franklin Light"/>
              </a:rPr>
              <a:t>"</a:t>
            </a:r>
            <a:r>
              <a:rPr lang="ru-RU" sz="4799" dirty="0">
                <a:solidFill>
                  <a:srgbClr val="ECEDF8"/>
                </a:solidFill>
                <a:latin typeface="Libre Franklin Light"/>
              </a:rPr>
              <a:t>Учитель живет до тех пор, пока учится, как только он перестает учиться, в нём умирает </a:t>
            </a:r>
            <a:r>
              <a:rPr lang="ru-RU" sz="4799" dirty="0" smtClean="0">
                <a:solidFill>
                  <a:srgbClr val="ECEDF8"/>
                </a:solidFill>
                <a:latin typeface="Libre Franklin Light"/>
              </a:rPr>
              <a:t>учитель.</a:t>
            </a:r>
            <a:r>
              <a:rPr lang="en-US" sz="4799" dirty="0" smtClean="0">
                <a:solidFill>
                  <a:srgbClr val="ECEDF8"/>
                </a:solidFill>
                <a:latin typeface="Libre Franklin Light"/>
              </a:rPr>
              <a:t>"</a:t>
            </a:r>
            <a:endParaRPr lang="en-US" sz="4799" dirty="0">
              <a:solidFill>
                <a:srgbClr val="ECEDF8"/>
              </a:solidFill>
              <a:latin typeface="Libre Franklin Light"/>
            </a:endParaRPr>
          </a:p>
          <a:p>
            <a:pPr algn="ctr">
              <a:lnSpc>
                <a:spcPts val="5759"/>
              </a:lnSpc>
            </a:pPr>
            <a:endParaRPr lang="ru-RU" sz="4799" dirty="0" smtClean="0">
              <a:solidFill>
                <a:srgbClr val="ECEDF8"/>
              </a:solidFill>
              <a:latin typeface="Libre Franklin Light"/>
            </a:endParaRPr>
          </a:p>
          <a:p>
            <a:pPr algn="ctr">
              <a:lnSpc>
                <a:spcPts val="5759"/>
              </a:lnSpc>
            </a:pPr>
            <a:r>
              <a:rPr lang="en-US" sz="4799" dirty="0" smtClean="0">
                <a:solidFill>
                  <a:srgbClr val="ECEDF8"/>
                </a:solidFill>
                <a:latin typeface="Libre Franklin Light"/>
              </a:rPr>
              <a:t>-</a:t>
            </a:r>
            <a:r>
              <a:rPr lang="ru-RU" sz="4799" dirty="0">
                <a:solidFill>
                  <a:srgbClr val="ECEDF8"/>
                </a:solidFill>
                <a:latin typeface="Libre Franklin Light"/>
              </a:rPr>
              <a:t>К. Д. Ушинский</a:t>
            </a:r>
            <a:endParaRPr lang="ru-RU" sz="4799" dirty="0">
              <a:solidFill>
                <a:srgbClr val="ECEDF8"/>
              </a:solidFill>
              <a:latin typeface="Libre Franklin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028700"/>
            <a:ext cx="3198657" cy="6317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05536" y="8626565"/>
            <a:ext cx="3198657" cy="63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3848100"/>
            <a:ext cx="801491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>
                <a:solidFill>
                  <a:srgbClr val="ECEDF8"/>
                </a:solidFill>
                <a:latin typeface="Libre Franklin Light"/>
              </a:rPr>
              <a:t>ОБУЧЕНИЕ И ВОСПИТАНИЕ СЕГОДНЯ УЖЕ НЕ МОГУТ  ИЗОЛИРОВАТЬСЯ ОТ ЦИФРОВЫХ ТЕХНОЛОГИЙ</a:t>
            </a:r>
            <a:endParaRPr lang="en-US" sz="3600" dirty="0">
              <a:solidFill>
                <a:srgbClr val="ECEDF8"/>
              </a:solidFill>
              <a:latin typeface="Libre Franklin Light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32060" y="-2788082"/>
            <a:ext cx="8559827" cy="85598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369434" y="1512725"/>
            <a:ext cx="7569578" cy="756954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712412" y="1358726"/>
            <a:ext cx="698144" cy="69814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CEDF8"/>
            </a:solidFill>
          </p:spPr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998" y="7810500"/>
            <a:ext cx="256402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302328"/>
            <a:ext cx="5284788" cy="358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0" y="1127346"/>
            <a:ext cx="4026194" cy="8032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95320" y="6967041"/>
            <a:ext cx="1431504" cy="905426"/>
          </a:xfrm>
          <a:prstGeom prst="rect">
            <a:avLst/>
          </a:prstGeom>
        </p:spPr>
      </p:pic>
      <p:sp>
        <p:nvSpPr>
          <p:cNvPr id="9" name="TextBox 12"/>
          <p:cNvSpPr txBox="1"/>
          <p:nvPr/>
        </p:nvSpPr>
        <p:spPr>
          <a:xfrm>
            <a:off x="3546566" y="647700"/>
            <a:ext cx="137922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7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ЦЕЛЬ:</a:t>
            </a:r>
          </a:p>
          <a:p>
            <a:pPr>
              <a:lnSpc>
                <a:spcPts val="3867"/>
              </a:lnSpc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3867"/>
              </a:lnSpc>
            </a:pP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Создание варианта модели сетевого </a:t>
            </a:r>
            <a:r>
              <a:rPr lang="ru-RU" sz="2800" dirty="0" smtClean="0">
                <a:solidFill>
                  <a:srgbClr val="2F5972"/>
                </a:solidFill>
                <a:latin typeface="Bookman Old Style" panose="02050604050505020204" pitchFamily="18" charset="0"/>
              </a:rPr>
              <a:t>взаимодействия педагогического </a:t>
            </a: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сообщества и IT-разработчиками при </a:t>
            </a:r>
            <a:r>
              <a:rPr lang="ru-RU" sz="2800" dirty="0" smtClean="0">
                <a:solidFill>
                  <a:srgbClr val="2F5972"/>
                </a:solidFill>
                <a:latin typeface="Bookman Old Style" panose="02050604050505020204" pitchFamily="18" charset="0"/>
              </a:rPr>
              <a:t>помощи проведения </a:t>
            </a: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Всероссийского </a:t>
            </a:r>
            <a:r>
              <a:rPr lang="ru-RU" sz="2800" dirty="0" smtClean="0">
                <a:solidFill>
                  <a:srgbClr val="2F5972"/>
                </a:solidFill>
                <a:latin typeface="Bookman Old Style" panose="02050604050505020204" pitchFamily="18" charset="0"/>
              </a:rPr>
              <a:t>педагогического </a:t>
            </a:r>
            <a:r>
              <a:rPr lang="ru-RU" sz="2800" dirty="0" err="1" smtClean="0">
                <a:solidFill>
                  <a:srgbClr val="2F5972"/>
                </a:solidFill>
                <a:latin typeface="Bookman Old Style" panose="02050604050505020204" pitchFamily="18" charset="0"/>
              </a:rPr>
              <a:t>хакатона</a:t>
            </a:r>
            <a:endParaRPr lang="en-US" sz="2800" dirty="0">
              <a:solidFill>
                <a:srgbClr val="2F597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87736" y="3634531"/>
            <a:ext cx="11488783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67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ГЛАВНЫЕ ЗАДАЧИ:</a:t>
            </a:r>
          </a:p>
          <a:p>
            <a:pPr>
              <a:lnSpc>
                <a:spcPts val="3867"/>
              </a:lnSpc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3867"/>
              </a:lnSpc>
            </a:pP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1. Формирование компетенций использования цифровых технологий у будущих педагогов;</a:t>
            </a:r>
          </a:p>
          <a:p>
            <a:pPr>
              <a:lnSpc>
                <a:spcPts val="3867"/>
              </a:lnSpc>
            </a:pP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2. Поиск идей по обновлению содержания и технологий профессиональной деятельности учителей в рамках цифрового образовательного процесса;</a:t>
            </a:r>
          </a:p>
          <a:p>
            <a:pPr>
              <a:lnSpc>
                <a:spcPts val="3867"/>
              </a:lnSpc>
            </a:pPr>
            <a:r>
              <a:rPr lang="ru-RU" sz="2800" dirty="0">
                <a:solidFill>
                  <a:srgbClr val="2F5972"/>
                </a:solidFill>
                <a:latin typeface="Bookman Old Style" panose="02050604050505020204" pitchFamily="18" charset="0"/>
              </a:rPr>
              <a:t>3. Сближение будущих педагогов и IT-разработчиков, совместный поиск решений актуальных проблем образовательного процесса, связанных с использованием цифровых технологий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243" r="22330"/>
          <a:stretch>
            <a:fillRect/>
          </a:stretch>
        </p:blipFill>
        <p:spPr>
          <a:xfrm>
            <a:off x="0" y="0"/>
            <a:ext cx="9793063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970904" y="4305300"/>
            <a:ext cx="6346265" cy="333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ru-RU" sz="3600" dirty="0" smtClean="0">
                <a:solidFill>
                  <a:srgbClr val="ECEDF8"/>
                </a:solidFill>
                <a:latin typeface="Libre Franklin Light"/>
              </a:rPr>
              <a:t>УЧИТЕЛЬ КАК НАСТАВНИК В ПОСТОЯННО МЕНЯЮЩЕМСЯ ЭЛЕКТРОННОМ МИРЕ</a:t>
            </a:r>
            <a:endParaRPr lang="en-US" sz="3600" dirty="0">
              <a:solidFill>
                <a:srgbClr val="ECEDF8"/>
              </a:solidFill>
              <a:latin typeface="Libre Franklin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4639" y="6867787"/>
            <a:ext cx="5886677" cy="5886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2374" y="7189675"/>
            <a:ext cx="1431504" cy="9054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7888986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ru-RU" sz="5600" dirty="0" smtClean="0">
                <a:solidFill>
                  <a:srgbClr val="002364"/>
                </a:solidFill>
                <a:latin typeface="Libre Franklin Light"/>
              </a:rPr>
              <a:t>НАПРАВЛЕНИЯ ХАКАТОНА</a:t>
            </a:r>
            <a:endParaRPr lang="en-US" sz="56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34400" y="990600"/>
            <a:ext cx="8724901" cy="2603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Edutainment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 – </a:t>
            </a: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002364"/>
                </a:solidFill>
                <a:latin typeface="Libre Franklin Light"/>
              </a:rPr>
              <a:t>проекты 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в области неформального образования: настольные игры и видеоигры, тематические сценарии для </a:t>
            </a: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квестов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, комиксы и </a:t>
            </a: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буктрейлеры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, электронные тренажеры и т.п. для проведения тематических уроков и классных часов</a:t>
            </a:r>
            <a:r>
              <a:rPr lang="ru-RU" sz="2800" dirty="0" smtClean="0">
                <a:solidFill>
                  <a:srgbClr val="002364"/>
                </a:solidFill>
                <a:latin typeface="Libre Franklin Light"/>
              </a:rPr>
              <a:t>;</a:t>
            </a:r>
            <a:endParaRPr lang="ru-RU" sz="28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34400" y="4229100"/>
            <a:ext cx="8724899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Educationaldesign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 – </a:t>
            </a: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002364"/>
                </a:solidFill>
                <a:latin typeface="Libre Franklin Light"/>
              </a:rPr>
              <a:t>педагогический 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дизайн: проектные смены, летние и зимние школ, программы, онлайн курсы, мобильные приложения и т.п</a:t>
            </a:r>
            <a:r>
              <a:rPr lang="ru-RU" sz="2800" dirty="0" smtClean="0">
                <a:solidFill>
                  <a:srgbClr val="002364"/>
                </a:solidFill>
                <a:latin typeface="Libre Franklin Light"/>
              </a:rPr>
              <a:t>.;</a:t>
            </a:r>
            <a:endParaRPr lang="ru-RU" sz="2800" dirty="0">
              <a:solidFill>
                <a:srgbClr val="002364"/>
              </a:solidFill>
              <a:latin typeface="Libre Franklin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34402" y="6835952"/>
            <a:ext cx="8724899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Edutech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 – </a:t>
            </a: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endParaRPr lang="ru-RU" sz="2800" dirty="0" smtClean="0">
              <a:solidFill>
                <a:srgbClr val="002364"/>
              </a:solidFill>
              <a:latin typeface="Libre Franklin Light"/>
            </a:endParaRPr>
          </a:p>
          <a:p>
            <a:pPr>
              <a:lnSpc>
                <a:spcPts val="2939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002364"/>
                </a:solidFill>
                <a:latin typeface="Libre Franklin Light"/>
              </a:rPr>
              <a:t>современные 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образовательные технологии: проекты в области цифрового образования и адаптивного обучения, MOOK, </a:t>
            </a:r>
            <a:r>
              <a:rPr lang="ru-RU" sz="2800" dirty="0" err="1">
                <a:solidFill>
                  <a:srgbClr val="002364"/>
                </a:solidFill>
                <a:latin typeface="Libre Franklin Light"/>
              </a:rPr>
              <a:t>Bigdata</a:t>
            </a:r>
            <a:r>
              <a:rPr lang="ru-RU" sz="2800" dirty="0">
                <a:solidFill>
                  <a:srgbClr val="002364"/>
                </a:solidFill>
                <a:latin typeface="Libre Franklin Light"/>
              </a:rPr>
              <a:t> и искусственный интеллект в образовании, образовательные продукты и решения с использованием виртуальной и дополненной реальности и т.п.</a:t>
            </a:r>
            <a:endParaRPr lang="ru-RU" sz="2800" dirty="0">
              <a:solidFill>
                <a:srgbClr val="002364"/>
              </a:solidFill>
              <a:latin typeface="Libre Franklin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507873" y="-1773924"/>
            <a:ext cx="2524281" cy="50359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</p:sp>
      <p:sp>
        <p:nvSpPr>
          <p:cNvPr id="4" name="TextBox 4"/>
          <p:cNvSpPr txBox="1"/>
          <p:nvPr/>
        </p:nvSpPr>
        <p:spPr>
          <a:xfrm>
            <a:off x="279506" y="874626"/>
            <a:ext cx="1204412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ru-RU" sz="5600" dirty="0" smtClean="0">
                <a:solidFill>
                  <a:srgbClr val="ECEDF8"/>
                </a:solidFill>
                <a:latin typeface="Libre Franklin Light"/>
              </a:rPr>
              <a:t>ПЕДАГОГИЧЕСКИЙ ХАКАТОН – ЭТО …</a:t>
            </a:r>
          </a:p>
        </p:txBody>
      </p:sp>
      <p:sp>
        <p:nvSpPr>
          <p:cNvPr id="10" name="AutoShape 11"/>
          <p:cNvSpPr/>
          <p:nvPr/>
        </p:nvSpPr>
        <p:spPr>
          <a:xfrm>
            <a:off x="927672" y="6166843"/>
            <a:ext cx="16230600" cy="571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</p:sp>
      <p:sp>
        <p:nvSpPr>
          <p:cNvPr id="11" name="AutoShape 12"/>
          <p:cNvSpPr/>
          <p:nvPr/>
        </p:nvSpPr>
        <p:spPr>
          <a:xfrm rot="18900000">
            <a:off x="3195920" y="6023726"/>
            <a:ext cx="285750" cy="285750"/>
          </a:xfrm>
          <a:prstGeom prst="rect">
            <a:avLst/>
          </a:prstGeom>
          <a:solidFill>
            <a:srgbClr val="F5FBF9"/>
          </a:solidFill>
        </p:spPr>
      </p:sp>
      <p:sp>
        <p:nvSpPr>
          <p:cNvPr id="12" name="AutoShape 13"/>
          <p:cNvSpPr/>
          <p:nvPr/>
        </p:nvSpPr>
        <p:spPr>
          <a:xfrm rot="18900000">
            <a:off x="6918898" y="6023968"/>
            <a:ext cx="285750" cy="285750"/>
          </a:xfrm>
          <a:prstGeom prst="rect">
            <a:avLst/>
          </a:prstGeom>
          <a:solidFill>
            <a:srgbClr val="F5FBF9"/>
          </a:solidFill>
        </p:spPr>
      </p:sp>
      <p:sp>
        <p:nvSpPr>
          <p:cNvPr id="13" name="AutoShape 14"/>
          <p:cNvSpPr/>
          <p:nvPr/>
        </p:nvSpPr>
        <p:spPr>
          <a:xfrm rot="18900000">
            <a:off x="10811378" y="6023968"/>
            <a:ext cx="285750" cy="285750"/>
          </a:xfrm>
          <a:prstGeom prst="rect">
            <a:avLst/>
          </a:prstGeom>
          <a:solidFill>
            <a:srgbClr val="F5FBF9"/>
          </a:solidFill>
        </p:spPr>
      </p:sp>
      <p:sp>
        <p:nvSpPr>
          <p:cNvPr id="14" name="AutoShape 15"/>
          <p:cNvSpPr/>
          <p:nvPr/>
        </p:nvSpPr>
        <p:spPr>
          <a:xfrm rot="18900000">
            <a:off x="14601998" y="6052542"/>
            <a:ext cx="285750" cy="285750"/>
          </a:xfrm>
          <a:prstGeom prst="rect">
            <a:avLst/>
          </a:prstGeom>
          <a:solidFill>
            <a:srgbClr val="F5FBF9"/>
          </a:solidFill>
        </p:spPr>
      </p:sp>
      <p:sp>
        <p:nvSpPr>
          <p:cNvPr id="15" name="TextBox 18"/>
          <p:cNvSpPr txBox="1"/>
          <p:nvPr/>
        </p:nvSpPr>
        <p:spPr>
          <a:xfrm>
            <a:off x="957344" y="4473204"/>
            <a:ext cx="476290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2"/>
              </a:lnSpc>
            </a:pPr>
            <a:endParaRPr lang="ru-RU" sz="1861" dirty="0" smtClean="0">
              <a:solidFill>
                <a:srgbClr val="2F597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ts val="2792"/>
              </a:lnSpc>
            </a:pP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Преподавание в цифровую эпоху</a:t>
            </a:r>
            <a:endParaRPr lang="en-US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6" name="Group 19"/>
          <p:cNvGrpSpPr/>
          <p:nvPr/>
        </p:nvGrpSpPr>
        <p:grpSpPr>
          <a:xfrm>
            <a:off x="2161444" y="7184822"/>
            <a:ext cx="9422674" cy="2605086"/>
            <a:chOff x="-117866" y="-9525"/>
            <a:chExt cx="6468399" cy="3871392"/>
          </a:xfrm>
        </p:grpSpPr>
        <p:sp>
          <p:nvSpPr>
            <p:cNvPr id="17" name="TextBox 20"/>
            <p:cNvSpPr txBox="1"/>
            <p:nvPr/>
          </p:nvSpPr>
          <p:spPr>
            <a:xfrm>
              <a:off x="0" y="-9525"/>
              <a:ext cx="6350533" cy="1638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ru-RU" sz="3600" spc="359" dirty="0" smtClean="0">
                  <a:solidFill>
                    <a:srgbClr val="F5FBF9"/>
                  </a:solidFill>
                  <a:latin typeface="Bookman Old Style" panose="02050604050505020204" pitchFamily="18" charset="0"/>
                </a:rPr>
                <a:t>ПРЕЗЕНТАЦИИ ТЕХНОЛОГИЧЕСКИХ ПРОДУКТОВ</a:t>
              </a:r>
              <a:endParaRPr lang="en-US" sz="3600" spc="359" dirty="0">
                <a:solidFill>
                  <a:srgbClr val="F5FBF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8" name="TextBox 21"/>
            <p:cNvSpPr txBox="1"/>
            <p:nvPr/>
          </p:nvSpPr>
          <p:spPr>
            <a:xfrm>
              <a:off x="-117866" y="2794639"/>
              <a:ext cx="6350533" cy="1067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20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Презентации - это </a:t>
              </a:r>
              <a:r>
                <a:rPr lang="ru-RU" sz="20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наиболее эффективный способ обмена идеями</a:t>
              </a:r>
              <a:endParaRPr lang="en-US" sz="20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  <a:p>
              <a:pPr algn="ctr">
                <a:lnSpc>
                  <a:spcPts val="2792"/>
                </a:lnSpc>
              </a:pPr>
              <a:endParaRPr lang="en-US" sz="2000" dirty="0">
                <a:solidFill>
                  <a:srgbClr val="2F5972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9" name="Group 22"/>
          <p:cNvGrpSpPr/>
          <p:nvPr/>
        </p:nvGrpSpPr>
        <p:grpSpPr>
          <a:xfrm>
            <a:off x="8572804" y="3604516"/>
            <a:ext cx="5423167" cy="1739824"/>
            <a:chOff x="0" y="-288151"/>
            <a:chExt cx="6350533" cy="1950034"/>
          </a:xfrm>
        </p:grpSpPr>
        <p:sp>
          <p:nvSpPr>
            <p:cNvPr id="20" name="TextBox 23"/>
            <p:cNvSpPr txBox="1"/>
            <p:nvPr/>
          </p:nvSpPr>
          <p:spPr>
            <a:xfrm>
              <a:off x="0" y="-288151"/>
              <a:ext cx="6350533" cy="1207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en-US" sz="3600" spc="349" dirty="0">
                  <a:solidFill>
                    <a:srgbClr val="F5FBF9"/>
                  </a:solidFill>
                  <a:latin typeface="Bookman Old Style" panose="02050604050505020204" pitchFamily="18" charset="0"/>
                </a:rPr>
                <a:t>ТЕСНОЕ ОБЩЕНИЕ</a:t>
              </a:r>
            </a:p>
          </p:txBody>
        </p:sp>
        <p:sp>
          <p:nvSpPr>
            <p:cNvPr id="21" name="TextBox 24"/>
            <p:cNvSpPr txBox="1"/>
            <p:nvPr/>
          </p:nvSpPr>
          <p:spPr>
            <a:xfrm>
              <a:off x="0" y="484266"/>
              <a:ext cx="6350533" cy="1177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endParaRPr dirty="0">
                <a:latin typeface="Bookman Old Style" panose="02050604050505020204" pitchFamily="18" charset="0"/>
              </a:endParaRPr>
            </a:p>
            <a:p>
              <a:pPr algn="ctr">
                <a:lnSpc>
                  <a:spcPts val="2792"/>
                </a:lnSpc>
              </a:pPr>
              <a:r>
                <a:rPr lang="ru-RU" sz="20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Единомышленники – главнейший элемент  в процессе изменения мира </a:t>
              </a:r>
              <a:endParaRPr lang="en-US" sz="20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2" name="Group 25"/>
          <p:cNvGrpSpPr/>
          <p:nvPr/>
        </p:nvGrpSpPr>
        <p:grpSpPr>
          <a:xfrm>
            <a:off x="11786172" y="7184821"/>
            <a:ext cx="6045200" cy="1886943"/>
            <a:chOff x="0" y="-29098"/>
            <a:chExt cx="6350533" cy="2515922"/>
          </a:xfrm>
        </p:grpSpPr>
        <p:sp>
          <p:nvSpPr>
            <p:cNvPr id="23" name="TextBox 26"/>
            <p:cNvSpPr txBox="1"/>
            <p:nvPr/>
          </p:nvSpPr>
          <p:spPr>
            <a:xfrm>
              <a:off x="0" y="-29098"/>
              <a:ext cx="6350533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ru-RU" sz="3600" spc="359" dirty="0" smtClean="0">
                  <a:solidFill>
                    <a:srgbClr val="F5FBF9"/>
                  </a:solidFill>
                  <a:latin typeface="Bookman Old Style" panose="02050604050505020204" pitchFamily="18" charset="0"/>
                </a:rPr>
                <a:t>РЕФОРМИРОВАНИЕ ОБРАЗОВАНИЯ</a:t>
              </a:r>
              <a:endParaRPr lang="en-US" sz="3600" spc="359" dirty="0">
                <a:solidFill>
                  <a:srgbClr val="F5FBF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4" name="TextBox 27"/>
            <p:cNvSpPr txBox="1"/>
            <p:nvPr/>
          </p:nvSpPr>
          <p:spPr>
            <a:xfrm>
              <a:off x="0" y="1529298"/>
              <a:ext cx="6350533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ru-RU" sz="20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Создание комфортных и доступных сервисов для всех субъектов образовательного процесса</a:t>
              </a:r>
              <a:endParaRPr lang="en-US" sz="20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5" name="TextBox 23"/>
          <p:cNvSpPr txBox="1"/>
          <p:nvPr/>
        </p:nvSpPr>
        <p:spPr>
          <a:xfrm>
            <a:off x="686114" y="3604516"/>
            <a:ext cx="584225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3"/>
              </a:lnSpc>
            </a:pPr>
            <a:r>
              <a:rPr lang="ru-RU" sz="3600" spc="349" dirty="0" smtClean="0">
                <a:solidFill>
                  <a:srgbClr val="F5FBF9"/>
                </a:solidFill>
                <a:latin typeface="Bookman Old Style" panose="02050604050505020204" pitchFamily="18" charset="0"/>
              </a:rPr>
              <a:t>ОБРАЗОВАТЕЛЬНЫЕ ЛЕКТОРИИ</a:t>
            </a:r>
            <a:endParaRPr lang="en-US" sz="3600" spc="349" dirty="0">
              <a:solidFill>
                <a:srgbClr val="F5FBF9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402958">
            <a:off x="8450183" y="-6408156"/>
            <a:ext cx="12506696" cy="2120678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565931">
            <a:off x="-4631126" y="-1710065"/>
            <a:ext cx="19396850" cy="16797670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7E76"/>
            </a:solidFill>
          </p:spPr>
        </p:sp>
      </p:grpSp>
      <p:grpSp>
        <p:nvGrpSpPr>
          <p:cNvPr id="10" name="Group 3"/>
          <p:cNvGrpSpPr/>
          <p:nvPr/>
        </p:nvGrpSpPr>
        <p:grpSpPr>
          <a:xfrm>
            <a:off x="834273" y="7894965"/>
            <a:ext cx="9372599" cy="1859484"/>
            <a:chOff x="139" y="0"/>
            <a:chExt cx="8890394" cy="2479311"/>
          </a:xfrm>
        </p:grpSpPr>
        <p:sp>
          <p:nvSpPr>
            <p:cNvPr id="11" name="TextBox 4"/>
            <p:cNvSpPr txBox="1"/>
            <p:nvPr/>
          </p:nvSpPr>
          <p:spPr>
            <a:xfrm>
              <a:off x="88557" y="1384994"/>
              <a:ext cx="8801976" cy="1094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34"/>
                </a:lnSpc>
              </a:pPr>
              <a:endParaRPr sz="3600" dirty="0">
                <a:solidFill>
                  <a:schemeClr val="tx2">
                    <a:lumMod val="50000"/>
                  </a:schemeClr>
                </a:solidFill>
                <a:latin typeface="Libre Franklin Medium" panose="020B0604020202020204" charset="0"/>
              </a:endParaRPr>
            </a:p>
            <a:p>
              <a:pPr>
                <a:lnSpc>
                  <a:spcPts val="3234"/>
                </a:lnSpc>
              </a:pPr>
              <a:r>
                <a:rPr lang="ru-RU" sz="3600" dirty="0" smtClean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Готовы менять  систему и менять себя</a:t>
              </a:r>
              <a:endParaRPr lang="en-US" sz="3600" dirty="0">
                <a:solidFill>
                  <a:schemeClr val="tx2">
                    <a:lumMod val="50000"/>
                  </a:schemeClr>
                </a:solidFill>
                <a:latin typeface="Libre Franklin Medium" panose="020B0604020202020204" charset="0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139" y="0"/>
              <a:ext cx="8890394" cy="1675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13"/>
                </a:lnSpc>
              </a:pPr>
              <a:r>
                <a:rPr lang="ru-RU" sz="5400" b="1" spc="409" dirty="0" smtClean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БУДУЩИЕ ПЕДАГОГИ</a:t>
              </a:r>
              <a:endParaRPr lang="en-US" sz="5400" b="1" spc="409" dirty="0">
                <a:solidFill>
                  <a:schemeClr val="tx2">
                    <a:lumMod val="50000"/>
                  </a:schemeClr>
                </a:solidFill>
                <a:latin typeface="Libre Franklin Medium" panose="020B0604020202020204" charset="0"/>
              </a:endParaRPr>
            </a:p>
          </p:txBody>
        </p:sp>
      </p:grpSp>
      <p:grpSp>
        <p:nvGrpSpPr>
          <p:cNvPr id="13" name="Group 6"/>
          <p:cNvGrpSpPr/>
          <p:nvPr/>
        </p:nvGrpSpPr>
        <p:grpSpPr>
          <a:xfrm>
            <a:off x="8035214" y="2373362"/>
            <a:ext cx="9532478" cy="2321272"/>
            <a:chOff x="876632" y="-3300891"/>
            <a:chExt cx="9124125" cy="3095028"/>
          </a:xfrm>
        </p:grpSpPr>
        <p:sp>
          <p:nvSpPr>
            <p:cNvPr id="14" name="TextBox 7"/>
            <p:cNvSpPr txBox="1"/>
            <p:nvPr/>
          </p:nvSpPr>
          <p:spPr>
            <a:xfrm>
              <a:off x="876632" y="-2409029"/>
              <a:ext cx="8890533" cy="220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34"/>
                </a:lnSpc>
              </a:pPr>
              <a:endParaRPr sz="3600" dirty="0">
                <a:latin typeface="Libre Franklin Medium" panose="020B0604020202020204" charset="0"/>
              </a:endParaRPr>
            </a:p>
            <a:p>
              <a:pPr algn="r">
                <a:lnSpc>
                  <a:spcPts val="3234"/>
                </a:lnSpc>
              </a:pPr>
              <a:r>
                <a:rPr lang="ru-RU" sz="3600" dirty="0" smtClean="0">
                  <a:solidFill>
                    <a:srgbClr val="1C2143"/>
                  </a:solidFill>
                  <a:latin typeface="Bookman Old Style" panose="02050604050505020204" pitchFamily="18" charset="0"/>
                </a:rPr>
                <a:t>Готовы создавать новую реальность и помогать другим меняться</a:t>
              </a:r>
              <a:endParaRPr lang="en-US" sz="3600" dirty="0">
                <a:solidFill>
                  <a:srgbClr val="1C2143"/>
                </a:solidFill>
                <a:latin typeface="Libre Franklin Medium" panose="020B0604020202020204" charset="0"/>
              </a:endParaRPr>
            </a:p>
          </p:txBody>
        </p:sp>
        <p:sp>
          <p:nvSpPr>
            <p:cNvPr id="15" name="TextBox 8"/>
            <p:cNvSpPr txBox="1"/>
            <p:nvPr/>
          </p:nvSpPr>
          <p:spPr>
            <a:xfrm>
              <a:off x="1110363" y="-3300891"/>
              <a:ext cx="8890394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33"/>
                </a:lnSpc>
              </a:pPr>
              <a:r>
                <a:rPr lang="en-US" sz="5400" b="1" spc="377" dirty="0" smtClean="0">
                  <a:solidFill>
                    <a:srgbClr val="1C2143"/>
                  </a:solidFill>
                  <a:latin typeface="Bookman Old Style" panose="02050604050505020204" pitchFamily="18" charset="0"/>
                </a:rPr>
                <a:t>IT-</a:t>
              </a:r>
              <a:r>
                <a:rPr lang="ru-RU" sz="5400" b="1" spc="377" dirty="0" smtClean="0">
                  <a:solidFill>
                    <a:srgbClr val="1C2143"/>
                  </a:solidFill>
                  <a:latin typeface="Bookman Old Style" panose="02050604050505020204" pitchFamily="18" charset="0"/>
                </a:rPr>
                <a:t>РАЗРАБОТЧИКИ</a:t>
              </a:r>
              <a:endParaRPr lang="en-US" sz="5400" b="1" spc="377" dirty="0">
                <a:solidFill>
                  <a:srgbClr val="1C2143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52599" y="190500"/>
            <a:ext cx="1501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ЦЕЛЕВАЯ АУДИТОРИЯ</a:t>
            </a:r>
            <a:endParaRPr lang="ru-RU" sz="5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537</Words>
  <Application>Microsoft Office PowerPoint</Application>
  <PresentationFormat>Произвольный</PresentationFormat>
  <Paragraphs>84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Libre Franklin Light</vt:lpstr>
      <vt:lpstr>Bookman Old Style</vt:lpstr>
      <vt:lpstr>Calibri</vt:lpstr>
      <vt:lpstr>Libre Franklin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Geometric Technology Keynote Presentation</dc:title>
  <dc:creator>Андрей</dc:creator>
  <cp:lastModifiedBy>Пользователь Windows</cp:lastModifiedBy>
  <cp:revision>13</cp:revision>
  <dcterms:created xsi:type="dcterms:W3CDTF">2006-08-16T00:00:00Z</dcterms:created>
  <dcterms:modified xsi:type="dcterms:W3CDTF">2021-03-07T08:24:44Z</dcterms:modified>
  <dc:identifier>DAEYDcvUVR4</dc:identifier>
</cp:coreProperties>
</file>