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3" r:id="rId4"/>
    <p:sldId id="284" r:id="rId5"/>
    <p:sldId id="257" r:id="rId6"/>
    <p:sldId id="258" r:id="rId7"/>
    <p:sldId id="259" r:id="rId8"/>
    <p:sldId id="271" r:id="rId9"/>
    <p:sldId id="273" r:id="rId10"/>
    <p:sldId id="261" r:id="rId11"/>
    <p:sldId id="262" r:id="rId12"/>
    <p:sldId id="272" r:id="rId13"/>
    <p:sldId id="278" r:id="rId14"/>
    <p:sldId id="260" r:id="rId15"/>
    <p:sldId id="274" r:id="rId16"/>
    <p:sldId id="275" r:id="rId17"/>
    <p:sldId id="276" r:id="rId18"/>
    <p:sldId id="279" r:id="rId19"/>
  </p:sldIdLst>
  <p:sldSz cx="9144000" cy="6858000" type="screen4x3"/>
  <p:notesSz cx="6761480" cy="9882505"/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CC6600"/>
    <a:srgbClr val="DDDDDD"/>
    <a:srgbClr val="CC9900"/>
    <a:srgbClr val="FF99FF"/>
    <a:srgbClr val="CC66FF"/>
    <a:srgbClr val="FFFF66"/>
    <a:srgbClr val="CCFF99"/>
    <a:srgbClr val="7C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4"/>
    <p:restoredTop sz="94660"/>
  </p:normalViewPr>
  <p:slideViewPr>
    <p:cSldViewPr showGuides="1">
      <p:cViewPr>
        <p:scale>
          <a:sx n="86" d="100"/>
          <a:sy n="86" d="100"/>
        </p:scale>
        <p:origin x="-1382" y="-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rcRect b="3795"/>
          <a:stretch>
            <a:fillRect/>
          </a:stretch>
        </p:blipFill>
        <p:spPr>
          <a:xfrm>
            <a:off x="0" y="260350"/>
            <a:ext cx="9144000" cy="659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620713"/>
            <a:ext cx="8207375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1843088"/>
            <a:ext cx="8212138" cy="9810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9.jpeg"/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1.jpeg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png"/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image" Target="../media/image65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WordArt 13"/>
          <p:cNvSpPr>
            <a:spLocks noTextEdit="1"/>
          </p:cNvSpPr>
          <p:nvPr/>
        </p:nvSpPr>
        <p:spPr>
          <a:xfrm>
            <a:off x="403225" y="620713"/>
            <a:ext cx="8335963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ru-RU" altLang="en-US" sz="3600" b="1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charset="0"/>
                <a:ea typeface="Times New Roman" panose="02020603050405020304" charset="0"/>
              </a:rPr>
              <a:t>Волонтёрский отряд МОАУ  «СОШ № 6 г. Орска»</a:t>
            </a:r>
            <a:endParaRPr lang="ru-RU" altLang="en-US" sz="36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 panose="02020603050405020304" charset="0"/>
              <a:ea typeface="Times New Roman" panose="02020603050405020304" charset="0"/>
            </a:endParaRPr>
          </a:p>
        </p:txBody>
      </p:sp>
      <p:pic>
        <p:nvPicPr>
          <p:cNvPr id="2051" name="Picture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1916113"/>
            <a:ext cx="6710363" cy="4743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315" y="5157470"/>
            <a:ext cx="4531995" cy="8299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Руководитель отряда </a:t>
            </a:r>
            <a:endParaRPr lang="ru-RU" sz="24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sz="24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Мишина Елена Юрьевна </a:t>
            </a:r>
            <a:endParaRPr lang="ru-RU" sz="24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TextBox 3"/>
          <p:cNvSpPr txBox="1"/>
          <p:nvPr/>
        </p:nvSpPr>
        <p:spPr>
          <a:xfrm>
            <a:off x="5224780" y="5157470"/>
            <a:ext cx="3806825" cy="862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algn="ctr"/>
            <a:r>
              <a:rPr lang="ru-RU" sz="24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Командир отряда </a:t>
            </a:r>
            <a:endParaRPr lang="ru-RU" sz="24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sz="24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Мирманова Виктория </a:t>
            </a:r>
            <a:endParaRPr lang="ru-RU" sz="24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Изображение 4" descr="XwfsP4ariTlDeVi4RYE2DqxkOJsCCTXf7O4nPs0MCPhGcnWdc2Xw2klpLkHzgbpDkkywZva7rkPWh_vgY8lhlAmU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260" y="260350"/>
            <a:ext cx="3043555" cy="45370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899160" y="5229225"/>
            <a:ext cx="7630795" cy="6159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algn="ctr"/>
            <a:r>
              <a:rPr lang="ru-RU" sz="24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Лидеры отряда «Доброволец» </a:t>
            </a:r>
            <a:endParaRPr lang="ru-RU" sz="24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7830" y="260350"/>
            <a:ext cx="8453120" cy="45459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p>
            <a:endParaRPr lang="ru-RU" b="1" i="1" dirty="0">
              <a:ln>
                <a:solidFill>
                  <a:srgbClr val="002060"/>
                </a:solidFill>
              </a:ln>
              <a:solidFill>
                <a:srgbClr val="7030A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Изображение 1" descr="vqxcsnj55OLGZAL9pvxnCa94uf302I76NIk9gJRqfG5-U0NlHcwasus-fBiLX7fHCLbSNRhvTsbjxcsnTeZggKXJ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260" y="1412875"/>
            <a:ext cx="3778885" cy="3336925"/>
          </a:xfrm>
          <a:prstGeom prst="rect">
            <a:avLst/>
          </a:prstGeom>
        </p:spPr>
      </p:pic>
      <p:pic>
        <p:nvPicPr>
          <p:cNvPr id="5" name="Изображение 4" descr="uk2BkF2ELnmNqBMUJ_9SgANqyOnR_f5KytjqENfgQ33OKe6nD7e9_GOYvpsBPpJoSNdvLCYe2AJOZF05wOdjGbPv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80" y="332740"/>
            <a:ext cx="4120515" cy="33032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4" name="Picture 4" descr="borders-1297160__3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15888"/>
            <a:ext cx="4032250" cy="234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5" descr="putin-2980748__3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275" y="1076325"/>
            <a:ext cx="863600" cy="1150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6" name="Text Box 6"/>
          <p:cNvSpPr txBox="1"/>
          <p:nvPr/>
        </p:nvSpPr>
        <p:spPr>
          <a:xfrm>
            <a:off x="0" y="2465388"/>
            <a:ext cx="8748713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0" hangingPunct="0"/>
            <a:r>
              <a:rPr lang="ru-RU" altLang="ru-RU" dirty="0">
                <a:latin typeface="Arial" panose="020B0604020202020204" pitchFamily="34" charset="0"/>
              </a:rPr>
              <a:t>     Организация и проведение патриотических мероприятий: </a:t>
            </a:r>
            <a:endParaRPr lang="ru-RU" altLang="ru-RU" dirty="0">
              <a:latin typeface="Arial" panose="020B0604020202020204" pitchFamily="34" charset="0"/>
            </a:endParaRPr>
          </a:p>
          <a:p>
            <a:pPr marL="342900" indent="-342900" eaLnBrk="0" hangingPunct="0"/>
            <a:r>
              <a:rPr lang="ru-RU" altLang="ru-RU" dirty="0">
                <a:solidFill>
                  <a:srgbClr val="FF0000"/>
                </a:solidFill>
                <a:latin typeface="Arial" panose="020B0604020202020204" pitchFamily="34" charset="0"/>
              </a:rPr>
              <a:t>1. Свеча памяти</a:t>
            </a:r>
            <a:r>
              <a:rPr lang="ru-RU" altLang="ru-RU" dirty="0">
                <a:latin typeface="Arial" panose="020B0604020202020204" pitchFamily="34" charset="0"/>
              </a:rPr>
              <a:t>. Мы принимаем участие в городском мероприятии, а так же проводим внутришкольные, приуроченные к памятным датам!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3077" name="Заголовок 1"/>
          <p:cNvSpPr>
            <a:spLocks noGrp="1"/>
          </p:cNvSpPr>
          <p:nvPr>
            <p:ph type="ctrTitle"/>
          </p:nvPr>
        </p:nvSpPr>
        <p:spPr>
          <a:xfrm>
            <a:off x="4140200" y="115888"/>
            <a:ext cx="4895850" cy="1728787"/>
          </a:xfrm>
          <a:ln/>
        </p:spPr>
        <p:txBody>
          <a:bodyPr vert="horz" wrap="square" lIns="91440" tIns="45720" rIns="91440" bIns="45720" anchor="ctr" anchorCtr="0"/>
          <a:p>
            <a:pPr algn="l">
              <a:buClrTx/>
              <a:buSzTx/>
              <a:buFontTx/>
            </a:pPr>
            <a:r>
              <a:rPr lang="ru-RU" altLang="ru-RU" sz="2000" dirty="0">
                <a:solidFill>
                  <a:srgbClr val="FF0000"/>
                </a:solidFill>
              </a:rPr>
              <a:t> Наш волонтерский отряд проводит большую профилактическую, агитационную и просветительскую работу!</a:t>
            </a:r>
            <a:br>
              <a:rPr lang="ru-RU" altLang="ru-RU" sz="1600" dirty="0">
                <a:solidFill>
                  <a:srgbClr val="FF0000"/>
                </a:solidFill>
              </a:rPr>
            </a:br>
            <a:br>
              <a:rPr lang="ru-RU" altLang="ru-RU" sz="1600" dirty="0">
                <a:solidFill>
                  <a:srgbClr val="FF0000"/>
                </a:solidFill>
              </a:rPr>
            </a:br>
            <a:endParaRPr lang="ru-RU" altLang="ru-RU" sz="1600" dirty="0">
              <a:solidFill>
                <a:srgbClr val="FF0000"/>
              </a:solidFill>
            </a:endParaRPr>
          </a:p>
        </p:txBody>
      </p:sp>
      <p:pic>
        <p:nvPicPr>
          <p:cNvPr id="3078" name="Picture 6" descr="C:\Users\Библиотекарь СОШ 6\Desktop\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87" y="3389313"/>
            <a:ext cx="2182812" cy="291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9" name="Picture 7" descr="C:\Users\Библиотекарь СОШ 6\Desktop\Hqg3ohDrhA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900" y="3389313"/>
            <a:ext cx="2328863" cy="1746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0" name="Picture 8" descr="C:\Users\Библиотекарь СОШ 6\Desktop\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975" y="3429000"/>
            <a:ext cx="2914650" cy="3494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1" name="Picture 9" descr="C:\Users\Библиотекарь СОШ 6\Desktop\nkDmOAXVna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4163" y="4872038"/>
            <a:ext cx="2405062" cy="180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0688" y="5989638"/>
            <a:ext cx="931862" cy="6207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Text Box 10"/>
          <p:cNvSpPr txBox="1"/>
          <p:nvPr/>
        </p:nvSpPr>
        <p:spPr>
          <a:xfrm>
            <a:off x="652463" y="192088"/>
            <a:ext cx="82804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algn="ctr"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latin typeface="Arial" panose="020B0604020202020204" pitchFamily="34" charset="0"/>
              </a:rPr>
              <a:t>2. «Посылка Солдату» </a:t>
            </a:r>
            <a:r>
              <a:rPr lang="ru-RU" altLang="ru-RU" sz="2000" b="1" dirty="0">
                <a:latin typeface="Arial" panose="020B0604020202020204" pitchFamily="34" charset="0"/>
              </a:rPr>
              <a:t>- данная акция проводится в нашей школе раз в квартал уже третий учебный год</a:t>
            </a:r>
            <a:endParaRPr lang="ru-RU" altLang="ru-RU" sz="2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4099" name="Picture 13" descr="https://sun9-54.userapi.com/impg/8CycFUrg_Ho0sL86RF520gbHASVlu0IhojxCqA/sFdCNrlbRNQ.jpg?size=1280x960&amp;quality=95&amp;sign=d93ba9fa5cbf045b1b32baa5e19fa3f9&amp;type=album"/>
          <p:cNvPicPr>
            <a:picLocks noChangeAspect="1"/>
          </p:cNvPicPr>
          <p:nvPr/>
        </p:nvPicPr>
        <p:blipFill>
          <a:blip r:embed="rId1"/>
          <a:srcRect t="10722"/>
          <a:stretch>
            <a:fillRect/>
          </a:stretch>
        </p:blipFill>
        <p:spPr>
          <a:xfrm>
            <a:off x="107950" y="900113"/>
            <a:ext cx="3816350" cy="2555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975" y="3055938"/>
            <a:ext cx="3833813" cy="2884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725" y="836613"/>
            <a:ext cx="3478213" cy="2619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2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513" y="3252788"/>
            <a:ext cx="2449512" cy="3265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3" name="Picture 5"/>
          <p:cNvPicPr>
            <a:picLocks noChangeAspect="1"/>
          </p:cNvPicPr>
          <p:nvPr/>
        </p:nvPicPr>
        <p:blipFill>
          <a:blip r:embed="rId5"/>
          <a:srcRect l="13667" t="22192" r="20477" b="4613"/>
          <a:stretch>
            <a:fillRect/>
          </a:stretch>
        </p:blipFill>
        <p:spPr>
          <a:xfrm>
            <a:off x="279400" y="4365625"/>
            <a:ext cx="2478088" cy="2066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4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5738" y="6113463"/>
            <a:ext cx="955675" cy="6365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Text Box 5"/>
          <p:cNvSpPr txBox="1"/>
          <p:nvPr/>
        </p:nvSpPr>
        <p:spPr>
          <a:xfrm>
            <a:off x="323850" y="46038"/>
            <a:ext cx="8424863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ru-RU" altLang="ru-RU" sz="3000" dirty="0">
                <a:solidFill>
                  <a:srgbClr val="FF0000"/>
                </a:solidFill>
                <a:latin typeface="Arial" panose="020B0604020202020204" pitchFamily="34" charset="0"/>
              </a:rPr>
              <a:t>3. Письмо солдату </a:t>
            </a:r>
            <a:r>
              <a:rPr lang="ru-RU" altLang="ru-RU" sz="3000" dirty="0">
                <a:latin typeface="Arial" panose="020B0604020202020204" pitchFamily="34" charset="0"/>
              </a:rPr>
              <a:t>– мы пишем теплые послания нашим защитникам</a:t>
            </a:r>
            <a:endParaRPr lang="ru-RU" altLang="ru-RU" sz="3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5123" name="Picture 10" descr="C:\Users\Библиотекарь СОШ 6\Desktop\JyOh7QH6loM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3688" y="1196975"/>
            <a:ext cx="4119562" cy="1854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11" descr="C:\Users\Библиотекарь СОШ 6\Desktop\9kJEq4u_5c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363" y="1062038"/>
            <a:ext cx="3919537" cy="2940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12" descr="C:\Users\Библиотекарь СОШ 6\Desktop\tn3kFM6eSV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913" y="3213100"/>
            <a:ext cx="2597150" cy="34623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6" name="Picture 13" descr="C:\Users\Библиотекарь СОШ 6\Desktop\5wqHMC9lwI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3670480">
            <a:off x="730250" y="3316288"/>
            <a:ext cx="2192338" cy="29225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7" name="Picture 14" descr="C:\Users\Библиотекарь СОШ 6\Desktop\lYE2WDLJA8w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525" y="4292600"/>
            <a:ext cx="3268663" cy="2451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2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Rectangle 4"/>
          <p:cNvSpPr/>
          <p:nvPr/>
        </p:nvSpPr>
        <p:spPr>
          <a:xfrm>
            <a:off x="2627313" y="44450"/>
            <a:ext cx="5905500" cy="1323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ru-RU" alt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4. Возложение цветов</a:t>
            </a:r>
            <a:r>
              <a:rPr lang="ru-RU" altLang="ru-RU" sz="2000" dirty="0">
                <a:latin typeface="Arial" panose="020B0604020202020204" pitchFamily="34" charset="0"/>
              </a:rPr>
              <a:t> – у нас есть добрая традиция – возлагать цветы к мемориалам города в знак уважения и почтения к подвигу Героев страны</a:t>
            </a:r>
            <a:endParaRPr lang="ru-RU" altLang="ru-RU" sz="2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6147" name="Picture 5" descr="help-1300942__3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8125" y="4370388"/>
            <a:ext cx="2776538" cy="2082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Picture 9" descr="C:\Users\Библиотекарь СОШ 6\Desktop\YneprWIm89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613" y="1471613"/>
            <a:ext cx="2970212" cy="223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Picture 10" descr="C:\Users\Библиотекарь СОШ 6\Desktop\u2cZ0m-UOK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700" y="1384300"/>
            <a:ext cx="3802063" cy="2860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0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838" y="3152775"/>
            <a:ext cx="2595562" cy="3459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1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3" y="3933825"/>
            <a:ext cx="3349625" cy="2519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600" y="109538"/>
            <a:ext cx="2271713" cy="1254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WordArt 7"/>
          <p:cNvSpPr>
            <a:spLocks noTextEdit="1"/>
          </p:cNvSpPr>
          <p:nvPr/>
        </p:nvSpPr>
        <p:spPr>
          <a:xfrm>
            <a:off x="287338" y="333375"/>
            <a:ext cx="8459787" cy="2135188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1148543"/>
              </a:avLst>
            </a:prstTxWarp>
            <a:normAutofit/>
          </a:bodyPr>
          <a:p>
            <a:pPr algn="ctr"/>
            <a:r>
              <a:rPr lang="ru-RU" altLang="en-US" sz="36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Times New Roman" panose="02020603050405020304" charset="0"/>
                <a:ea typeface="Times New Roman" panose="02020603050405020304" charset="0"/>
              </a:rPr>
              <a:t>5.Другие патриотические акции и мероприятия</a:t>
            </a:r>
            <a:endParaRPr lang="ru-RU" altLang="en-US" sz="36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Times New Roman" panose="02020603050405020304" charset="0"/>
              <a:ea typeface="Times New Roman" panose="02020603050405020304" charset="0"/>
            </a:endParaRPr>
          </a:p>
        </p:txBody>
      </p:sp>
      <p:pic>
        <p:nvPicPr>
          <p:cNvPr id="7171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1239838"/>
            <a:ext cx="2800350" cy="2522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463" y="1239838"/>
            <a:ext cx="3760787" cy="2522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3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50" y="4224338"/>
            <a:ext cx="3249613" cy="24145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4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463" y="4149725"/>
            <a:ext cx="3616325" cy="2447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194" name="WordArt 4"/>
          <p:cNvSpPr>
            <a:spLocks noTextEdit="1"/>
          </p:cNvSpPr>
          <p:nvPr/>
        </p:nvSpPr>
        <p:spPr>
          <a:xfrm>
            <a:off x="341313" y="476250"/>
            <a:ext cx="8459787" cy="1800225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1212660"/>
              </a:avLst>
            </a:prstTxWarp>
            <a:normAutofit/>
          </a:bodyPr>
          <a:p>
            <a:pPr algn="ctr"/>
            <a:r>
              <a:rPr lang="ru-RU" altLang="en-US" sz="36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Times New Roman" panose="02020603050405020304" charset="0"/>
                <a:ea typeface="Times New Roman" panose="02020603050405020304" charset="0"/>
              </a:rPr>
              <a:t>Экологические акции и мероприятия </a:t>
            </a:r>
            <a:endParaRPr lang="ru-RU" altLang="en-US" sz="36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8195" name="Text Box 6"/>
          <p:cNvSpPr txBox="1"/>
          <p:nvPr/>
        </p:nvSpPr>
        <p:spPr>
          <a:xfrm>
            <a:off x="2339975" y="1176338"/>
            <a:ext cx="31670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ru-RU" altLang="ru-RU" sz="2000" b="1" dirty="0">
                <a:latin typeface="Arial" panose="020B0604020202020204" pitchFamily="34" charset="0"/>
              </a:rPr>
              <a:t>1.«Добрые крышечки»</a:t>
            </a:r>
            <a:endParaRPr lang="ru-RU" altLang="ru-RU" sz="2000" b="1" dirty="0">
              <a:latin typeface="Arial" panose="020B0604020202020204" pitchFamily="34" charset="0"/>
            </a:endParaRPr>
          </a:p>
        </p:txBody>
      </p:sp>
      <p:pic>
        <p:nvPicPr>
          <p:cNvPr id="8196" name="Picture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063" y="1601788"/>
            <a:ext cx="3802062" cy="28527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888" y="1601788"/>
            <a:ext cx="3259137" cy="45227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8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13" y="4721225"/>
            <a:ext cx="2936875" cy="195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9" name="Picture 17" descr="Picture backgroun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2350" y="5157788"/>
            <a:ext cx="1439863" cy="14398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0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3938" y="4721225"/>
            <a:ext cx="2520950" cy="1955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WordArt 4"/>
          <p:cNvSpPr>
            <a:spLocks noTextEdit="1"/>
          </p:cNvSpPr>
          <p:nvPr/>
        </p:nvSpPr>
        <p:spPr>
          <a:xfrm>
            <a:off x="584200" y="352425"/>
            <a:ext cx="7686675" cy="12954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1319225"/>
              </a:avLst>
            </a:prstTxWarp>
            <a:normAutofit/>
          </a:bodyPr>
          <a:p>
            <a:pPr algn="ctr"/>
            <a:endParaRPr lang="ru-RU" altLang="en-US" sz="36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Times New Roman" panose="02020603050405020304" charset="0"/>
              <a:ea typeface="Times New Roman" panose="02020603050405020304" charset="0"/>
            </a:endParaRPr>
          </a:p>
          <a:p>
            <a:pPr algn="ctr"/>
            <a:r>
              <a:rPr lang="ru-RU" altLang="en-US" sz="36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Times New Roman" panose="02020603050405020304" charset="0"/>
                <a:ea typeface="Times New Roman" panose="02020603050405020304" charset="0"/>
              </a:rPr>
              <a:t>2. Забота о «Братьях наших меньших»</a:t>
            </a:r>
            <a:endParaRPr lang="ru-RU" altLang="en-US" sz="36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Times New Roman" panose="02020603050405020304" charset="0"/>
              <a:ea typeface="Times New Roman" panose="02020603050405020304" charset="0"/>
            </a:endParaRPr>
          </a:p>
        </p:txBody>
      </p:sp>
      <p:pic>
        <p:nvPicPr>
          <p:cNvPr id="9219" name="Picture 11" descr="https://sun9-51.userapi.com/impg/mjYa5OrnHLDU7d6yu85x0ZIEIpbi4JqBwGpWiw/MMgkh3ZUCMM.jpg?size=1600x1146&amp;quality=95&amp;sign=0cb98daca74c0a985da9dc809b418da3&amp;type=albu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3971925"/>
            <a:ext cx="2481263" cy="1857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0" name="Picture 13" descr="https://sun9-74.userapi.com/impg/SQAHsLmRN49pt3Ghhui90drdz2rP1LlgZ9I-kw/bprSRmq_XCA.jpg?size=1920x1920&amp;quality=95&amp;sign=dbe776ae643ce579e916fd6530c3b688&amp;type=albu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188" y="1268413"/>
            <a:ext cx="3995737" cy="4321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138" y="3429000"/>
            <a:ext cx="2320925" cy="3092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2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488" y="830263"/>
            <a:ext cx="3133725" cy="2482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3" name="Picture 17" descr="Picture backgroun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388" y="1268413"/>
            <a:ext cx="1492250" cy="1492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42" name="WordArt 4"/>
          <p:cNvSpPr>
            <a:spLocks noTextEdit="1"/>
          </p:cNvSpPr>
          <p:nvPr/>
        </p:nvSpPr>
        <p:spPr>
          <a:xfrm>
            <a:off x="341313" y="476250"/>
            <a:ext cx="8459787" cy="1800225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1212660"/>
              </a:avLst>
            </a:prstTxWarp>
            <a:normAutofit/>
          </a:bodyPr>
          <a:p>
            <a:pPr algn="ctr"/>
            <a:r>
              <a:rPr lang="ru-RU" altLang="en-US" sz="36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Times New Roman" panose="02020603050405020304" charset="0"/>
                <a:ea typeface="Times New Roman" panose="02020603050405020304" charset="0"/>
              </a:rPr>
              <a:t>3. Городской субботник</a:t>
            </a:r>
            <a:endParaRPr lang="ru-RU" altLang="en-US" sz="36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Times New Roman" panose="02020603050405020304" charset="0"/>
              <a:ea typeface="Times New Roman" panose="02020603050405020304" charset="0"/>
            </a:endParaRPr>
          </a:p>
        </p:txBody>
      </p:sp>
      <p:pic>
        <p:nvPicPr>
          <p:cNvPr id="1024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753" y="1700213"/>
            <a:ext cx="2128837" cy="42116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300" y="1773238"/>
            <a:ext cx="1955800" cy="4608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6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475" y="5113338"/>
            <a:ext cx="1193800" cy="1193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Изображение 1" descr="XwGghCXF4ESOVtRCZHYX3VxLLWKECCBOLYzOOnV8BhRKSRKyXC0CuQ7OXml_d0hrDEtQPG2WYX28SLPt-kwdaaP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485" y="1412240"/>
            <a:ext cx="4251960" cy="3188970"/>
          </a:xfrm>
          <a:prstGeom prst="rect">
            <a:avLst/>
          </a:prstGeom>
        </p:spPr>
      </p:pic>
      <p:pic>
        <p:nvPicPr>
          <p:cNvPr id="3" name="Изображение 2" descr="LVXZ87j3keZnXJZlehJaw6J2BFj_AEdJWRWQ5KhifSJBRBuuV7GlVlbZX6NChmpBOPGZuGAr6HZSU1la1_8XwOA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675" y="4341495"/>
            <a:ext cx="3355340" cy="23583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266" name="Text Box 5"/>
          <p:cNvSpPr txBox="1"/>
          <p:nvPr/>
        </p:nvSpPr>
        <p:spPr>
          <a:xfrm>
            <a:off x="323850" y="46038"/>
            <a:ext cx="842486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ru-RU" altLang="ru-RU" sz="3000" dirty="0">
                <a:solidFill>
                  <a:srgbClr val="FF0000"/>
                </a:solidFill>
                <a:latin typeface="Arial" panose="020B0604020202020204" pitchFamily="34" charset="0"/>
              </a:rPr>
              <a:t>4. Акция «Озеленяй»</a:t>
            </a:r>
            <a:endParaRPr lang="ru-RU" altLang="ru-RU" sz="3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86" y="836712"/>
            <a:ext cx="2546455" cy="3393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125" y="1125538"/>
            <a:ext cx="2754313" cy="367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325" y="2060575"/>
            <a:ext cx="2870200" cy="3825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183" name="Picture 15" descr="https://sun9-35.userapi.com/s/v1/ig2/N-euD35NoXqn9-lUHhigU0hOZaTqbYQxXkCq3UHGLhN0sDOVwgW8rocsmGzyB9_buBqBpPfPA2z2m1PnlvD0CJg1.jpg?quality=95&amp;as=32x24,48x36,72x54,108x81,160x120,240x180,360x270,480x360,540x405,640x480,720x540,1080x810,1280x960,1440x1080,2560x1920&amp;from=bu&amp;u=fOrsx16Egx4mq_IuDQzN_i7xNvjBLXv_p0f64VWm8v0&amp;cs=807x60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553" y="3960920"/>
            <a:ext cx="3862773" cy="2897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WordArt 7"/>
          <p:cNvSpPr>
            <a:spLocks noTextEdit="1"/>
          </p:cNvSpPr>
          <p:nvPr/>
        </p:nvSpPr>
        <p:spPr>
          <a:xfrm>
            <a:off x="287338" y="333375"/>
            <a:ext cx="8459787" cy="2135188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1148543"/>
              </a:avLst>
            </a:prstTxWarp>
            <a:normAutofit/>
          </a:bodyPr>
          <a:p>
            <a:pPr algn="ctr"/>
            <a:r>
              <a:rPr lang="ru-RU" altLang="en-US" sz="36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Times New Roman" panose="02020603050405020304" charset="0"/>
                <a:ea typeface="Times New Roman" panose="02020603050405020304" charset="0"/>
              </a:rPr>
              <a:t>6.Профилактические акции и мероприятия</a:t>
            </a:r>
            <a:endParaRPr lang="ru-RU" altLang="en-US" sz="36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12292" name="Text Box 5"/>
          <p:cNvSpPr txBox="1"/>
          <p:nvPr/>
        </p:nvSpPr>
        <p:spPr>
          <a:xfrm>
            <a:off x="395288" y="1400175"/>
            <a:ext cx="8424862" cy="554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ru-RU" altLang="ru-RU" sz="3000" dirty="0">
                <a:solidFill>
                  <a:srgbClr val="FF0000"/>
                </a:solidFill>
                <a:latin typeface="Arial" panose="020B0604020202020204" pitchFamily="34" charset="0"/>
              </a:rPr>
              <a:t>1. Профилактическая акция «СТОП ВИЧ»</a:t>
            </a:r>
            <a:endParaRPr lang="ru-RU" altLang="ru-RU" sz="3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1229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88" y="1943100"/>
            <a:ext cx="3552825" cy="2663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338" y="1943100"/>
            <a:ext cx="3902075" cy="2635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314" name="Text Box 10"/>
          <p:cNvSpPr txBox="1"/>
          <p:nvPr/>
        </p:nvSpPr>
        <p:spPr>
          <a:xfrm>
            <a:off x="652463" y="192088"/>
            <a:ext cx="82804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algn="ctr"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latin typeface="Arial" panose="020B0604020202020204" pitchFamily="34" charset="0"/>
              </a:rPr>
              <a:t>2. Профилактика курения, употребления запрещенных веществ, экстремизма </a:t>
            </a:r>
            <a:endParaRPr lang="ru-RU" altLang="ru-RU" sz="2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36866" name="Picture 2" descr="https://sun9-14.userapi.com/impg/C1Yz6Y8KZfTXp9P6NOibT-6okjMZ-oNiA2040g/J5xWS9W51tQ.jpg?size=2560x1920&amp;quality=95&amp;sign=a8809722a38dc37e03f8ee7edaecbb28&amp;type=album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" y="974725"/>
            <a:ext cx="3705860" cy="2670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9040"/>
            <a:ext cx="3744416" cy="2862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9" name="Picture 5" descr="https://sun9-68.userapi.com/impg/sKtD1g7shkI571olj_jsXvX-EBd20kv0H_98SQ/3P9YOEEy-FA.jpg?size=1920x1920&amp;quality=95&amp;sign=c42bf6a1fb418fefd272793eeeb86f5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90" y="3860800"/>
            <a:ext cx="2717165" cy="30568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Изображение 1" descr="6m43Sg0fMj40CO29tGtMkI1z0sLXZLPjCHlzn_ihaHDE3R1muUw7Ob3QoQtJlVfHuP2e5huOsMw9oQSMLCADibX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755" y="836295"/>
            <a:ext cx="3938270" cy="29540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WordArt 4"/>
          <p:cNvSpPr>
            <a:spLocks noTextEdit="1"/>
          </p:cNvSpPr>
          <p:nvPr/>
        </p:nvSpPr>
        <p:spPr>
          <a:xfrm>
            <a:off x="584200" y="352425"/>
            <a:ext cx="7686675" cy="12954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1319225"/>
              </a:avLst>
            </a:prstTxWarp>
            <a:normAutofit/>
          </a:bodyPr>
          <a:p>
            <a:pPr algn="ctr"/>
            <a:r>
              <a:rPr lang="ru-RU" altLang="en-US" sz="36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Times New Roman" panose="02020603050405020304" charset="0"/>
                <a:ea typeface="Times New Roman" panose="02020603050405020304" charset="0"/>
              </a:rPr>
              <a:t>7.Взаимодействие центра с партнерами </a:t>
            </a:r>
            <a:endParaRPr lang="ru-RU" altLang="en-US" sz="36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14339" name="Text Box 10"/>
          <p:cNvSpPr txBox="1"/>
          <p:nvPr/>
        </p:nvSpPr>
        <p:spPr>
          <a:xfrm>
            <a:off x="468313" y="1006475"/>
            <a:ext cx="82804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algn="ctr"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latin typeface="Arial" panose="020B0604020202020204" pitchFamily="34" charset="0"/>
              </a:rPr>
              <a:t>1. « Добро Центр г. Орск»</a:t>
            </a:r>
            <a:endParaRPr lang="ru-RU" altLang="ru-RU" sz="2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14340" name="Picture 10" descr="https://sun9-1.userapi.com/s/v1/ig2/pZ6alTaus_kJCiGIM6bElUbVGh158eTTX-1nfA8EUpc53oUCYVjH_jOqmNDQLlHs7tHzgJFAnMm6-Pzz9k80hWue.jpg?quality=95&amp;as=32x28,48x42,72x64,108x95,160x141,240x212,360x318,480x424,540x478,605x535&amp;from=bu&amp;u=kAKTKTe4lKrOQ3zIT2lEElJxBH6tBzzLTzEgixLzGjE&amp;cs=605x5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125538"/>
            <a:ext cx="2897188" cy="2562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Picture 12" descr="https://sun9-4.userapi.com/s/v1/ig2/HYEwSFiaZIyaAB5QajQgVEVZKt0zmOLyq14tnK7CPCeQ60sFg4CxZJa_3pFcIeMnu7NmHmwlrmvSySoqstL1Z210.jpg?quality=95&amp;as=32x30,48x46,72x68,108x103,160x152,240x228,360x342,480x457,540x514,640x609,720x685,926x881&amp;from=bu&amp;u=W_zXEXQfVt2LPnTPd82WEMYjlJLyw9Yut0glytm33_g&amp;cs=604x5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8" y="4289425"/>
            <a:ext cx="2543175" cy="2419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2" name="Picture 14" descr="https://sun9-78.userapi.com/impg/hfrh9DhaxTYB_64z6S2O3J-V5ccwZryl13F_Iw/2wOdHlMWxUo.jpg?size=2560x1416&amp;quality=95&amp;sign=ee7ab9370ae30902347744fcf14422df&amp;type=albu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25" y="2441575"/>
            <a:ext cx="4213225" cy="2332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3" name="Picture 6" descr="https://sun9-75.userapi.com/s/v1/ig2/TFVY7bbT0_5XES8TiX0bI0exST9C7iBcHJSNDAanUrULjDV_SZzLrxOTjHPb4iulSXg-0Wes438U4WdI3zCjSctP.jpg?quality=95&amp;as=32x24,48x36,72x54,108x81,160x120,240x180,360x270,480x360,540x405,640x480,720x540,1080x810,1280x960,1440x1080,2560x1920&amp;from=bu&amp;u=6lG5KzjgTcZNuDYuoqU5an94xHTGJlR_-mk51C8fX5A&amp;cs=807x60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25" y="1406525"/>
            <a:ext cx="2876550" cy="2157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4" name="Picture 4" descr="https://sun9-64.userapi.com/s/v1/ig2/guk63fXvhCWEmc6k77lYX0pb3q2TBFK-4dgCs1tDvPBr480zzmsa90-JWtt89kvNkV-KhWWTrUJwbqMdndmpba2e.jpg?quality=95&amp;as=32x24,48x36,72x54,108x81,160x120,240x180,360x270,480x360,540x405,640x480,720x540,1080x810,1280x960,1440x1080,2560x1920&amp;from=bu&amp;u=WU89ElG-1I5HPfV1Z9Opm896R08aea0eT8SsIVXfuxc&amp;cs=807x60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0838" y="4221163"/>
            <a:ext cx="3317875" cy="24876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362" name="WordArt 4"/>
          <p:cNvSpPr>
            <a:spLocks noTextEdit="1"/>
          </p:cNvSpPr>
          <p:nvPr/>
        </p:nvSpPr>
        <p:spPr>
          <a:xfrm>
            <a:off x="-2033587" y="9410700"/>
            <a:ext cx="534987" cy="149225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1116712"/>
              </a:avLst>
            </a:prstTxWarp>
            <a:normAutofit/>
          </a:bodyPr>
          <a:p>
            <a:pPr algn="ctr"/>
            <a:r>
              <a:rPr lang="ru-RU" altLang="en-US" sz="36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Times New Roman" panose="02020603050405020304" charset="0"/>
                <a:ea typeface="Times New Roman" panose="02020603050405020304" charset="0"/>
              </a:rPr>
              <a:t> </a:t>
            </a:r>
            <a:endParaRPr lang="ru-RU" altLang="en-US" sz="36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15363" name="Text Box 6"/>
          <p:cNvSpPr txBox="1"/>
          <p:nvPr/>
        </p:nvSpPr>
        <p:spPr>
          <a:xfrm>
            <a:off x="2987675" y="333375"/>
            <a:ext cx="4608513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ru-RU" altLang="ru-RU" sz="2000" b="1" dirty="0">
                <a:latin typeface="Arial" panose="020B0604020202020204" pitchFamily="34" charset="0"/>
              </a:rPr>
              <a:t>2. «Совет отцов» и «Движение Первых»</a:t>
            </a:r>
            <a:endParaRPr lang="ru-RU" altLang="ru-RU" sz="2000" b="1" dirty="0"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713" y="333375"/>
            <a:ext cx="2592388" cy="194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4508500"/>
            <a:ext cx="2878138" cy="2157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6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25" y="2492375"/>
            <a:ext cx="2495550" cy="1871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7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413" y="1052513"/>
            <a:ext cx="3487737" cy="2616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9150" y="3068638"/>
            <a:ext cx="3128963" cy="2346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7763" y="727075"/>
            <a:ext cx="2411413" cy="2033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6600" y="4005263"/>
            <a:ext cx="3090863" cy="2217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386" name="Text Box 6"/>
          <p:cNvSpPr txBox="1"/>
          <p:nvPr/>
        </p:nvSpPr>
        <p:spPr>
          <a:xfrm>
            <a:off x="3370263" y="260350"/>
            <a:ext cx="4010025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ru-RU" altLang="ru-RU" sz="2000" b="1" dirty="0">
                <a:latin typeface="Arial" panose="020B0604020202020204" pitchFamily="34" charset="0"/>
              </a:rPr>
              <a:t>4. ГИБДД «Орское»и Педагогический колледж г.Орска</a:t>
            </a:r>
            <a:endParaRPr lang="ru-RU" altLang="ru-RU" sz="2000" b="1" dirty="0"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93" y="2563178"/>
            <a:ext cx="2520280" cy="3359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116632"/>
            <a:ext cx="3262062" cy="2446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238" y="3716338"/>
            <a:ext cx="2232025" cy="2974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90" name="Picture 2" descr="https://sun9-7.userapi.com/s/v1/ig2/Rt7P-5_Bc5OXWmX6FOQcWTOGcH-z1V2JjOa7_fbpzc5XQZTwS3wTvZkdNDtkg7vvlWaKgoNfKuFeDtgsnnjEH8p9.jpg?quality=95&amp;as=32x24,48x36,72x54,108x81,160x120,240x180,360x270,480x360,540x405,640x480,720x540,1080x810,1280x960,1440x1080,2560x1920&amp;from=bu&amp;u=q1I22saPYnPO1eqNd-KIZL14tH2W-iPaF3aRrelrH_Q&amp;cs=807x60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50" y="1627188"/>
            <a:ext cx="2784475" cy="2089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1" name="Picture 4" descr="https://sun9-80.userapi.com/impg/Moaw4BM6WjKFZIsAL2d3jCdScXIwZmy6sSZ2hg/O_l8X8eKJwA.jpg?size=2560x1920&amp;quality=95&amp;sign=734a34267ff1cce22e98c22b8c5b3543&amp;type=albu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625" y="3933825"/>
            <a:ext cx="3095625" cy="2320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2" name="Picture 6" descr="https://sun9-32.userapi.com/impg/RwlLgvWCGSTk5R5eE33HgtST0qDSCSnf8jCbuw/y898pxSL684.jpg?size=2560x1920&amp;quality=95&amp;sign=76f32f866883a631754f247b9d975aa7&amp;type=album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0463" y="981075"/>
            <a:ext cx="2687637" cy="2124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range Waves">
  <a:themeElements>
    <a:clrScheme name="Orang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C73109"/>
      </a:accent1>
      <a:accent2>
        <a:srgbClr val="FF5050"/>
      </a:accent2>
      <a:accent3>
        <a:srgbClr val="FFFFFF"/>
      </a:accent3>
      <a:accent4>
        <a:srgbClr val="000000"/>
      </a:accent4>
      <a:accent5>
        <a:srgbClr val="E0ADAA"/>
      </a:accent5>
      <a:accent6>
        <a:srgbClr val="E74848"/>
      </a:accent6>
      <a:hlink>
        <a:srgbClr val="4D4D4D"/>
      </a:hlink>
      <a:folHlink>
        <a:srgbClr val="777777"/>
      </a:folHlink>
    </a:clrScheme>
    <a:fontScheme name="Orang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Orang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73109"/>
        </a:accent1>
        <a:accent2>
          <a:srgbClr val="FF5050"/>
        </a:accent2>
        <a:accent3>
          <a:srgbClr val="FFFFFF"/>
        </a:accent3>
        <a:accent4>
          <a:srgbClr val="000000"/>
        </a:accent4>
        <a:accent5>
          <a:srgbClr val="E0ADAA"/>
        </a:accent5>
        <a:accent6>
          <a:srgbClr val="E74848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1193</Words>
  <Application>WPS Presentation</Application>
  <PresentationFormat>Экран (4:3)</PresentationFormat>
  <Paragraphs>49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Arial</vt:lpstr>
      <vt:lpstr>SimSun</vt:lpstr>
      <vt:lpstr>Wingdings</vt:lpstr>
      <vt:lpstr>Calibri</vt:lpstr>
      <vt:lpstr>Times New Roman</vt:lpstr>
      <vt:lpstr>Microsoft YaHei</vt:lpstr>
      <vt:lpstr>Arial Unicode MS</vt:lpstr>
      <vt:lpstr>Orange Waves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User</cp:lastModifiedBy>
  <cp:revision>68</cp:revision>
  <cp:lastPrinted>2024-11-29T08:54:32Z</cp:lastPrinted>
  <dcterms:created xsi:type="dcterms:W3CDTF">2018-11-26T15:55:27Z</dcterms:created>
  <dcterms:modified xsi:type="dcterms:W3CDTF">2025-09-17T06:56:54Z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B7887725F82A4363822C02DDE0A9EAD6_12</vt:lpwstr>
  </property>
  <property fmtid="{D5CDD505-2E9C-101B-9397-08002B2CF9AE}" pid="3" name="KSOProductBuildVer">
    <vt:lpwstr>1049-12.2.0.22530</vt:lpwstr>
  </property>
</Properties>
</file>