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image/x-wmf" Extension="wmf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wmf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8" r:id="rId3"/>
    <p:sldId id="272" r:id="rId4"/>
    <p:sldId id="287" r:id="rId5"/>
    <p:sldId id="266" r:id="rId6"/>
    <p:sldId id="288" r:id="rId7"/>
    <p:sldId id="282" r:id="rId8"/>
    <p:sldId id="290" r:id="rId9"/>
    <p:sldId id="293" r:id="rId10"/>
    <p:sldId id="295" r:id="rId11"/>
    <p:sldId id="294" r:id="rId12"/>
    <p:sldId id="264" r:id="rId13"/>
    <p:sldId id="291" r:id="rId14"/>
    <p:sldId id="292" r:id="rId15"/>
    <p:sldId id="296" r:id="rId16"/>
    <p:sldId id="265" r:id="rId17"/>
    <p:sldId id="262" r:id="rId18"/>
    <p:sldId id="298" r:id="rId19"/>
    <p:sldId id="297" r:id="rId20"/>
    <p:sldId id="263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523089"/>
    <a:srgbClr val="543B8C"/>
    <a:srgbClr val="586496"/>
    <a:srgbClr val="FFFFFF"/>
    <a:srgbClr val="65ADA8"/>
    <a:srgbClr val="53348A"/>
    <a:srgbClr val="554C90"/>
    <a:srgbClr val="090A0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7" autoAdjust="0"/>
    <p:restoredTop sz="86439" autoAdjust="0"/>
  </p:normalViewPr>
  <p:slideViewPr>
    <p:cSldViewPr snapToGrid="0">
      <p:cViewPr varScale="1">
        <p:scale>
          <a:sx n="119" d="100"/>
          <a:sy n="119" d="100"/>
        </p:scale>
        <p:origin x="-258" y="-108"/>
      </p:cViewPr>
      <p:guideLst>
        <p:guide orient="horz" pos="2160"/>
        <p:guide pos="37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304800" y="990600"/>
            <a:ext cx="114808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04800" y="1447800"/>
            <a:ext cx="3048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3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3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3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355600" y="6172200"/>
            <a:ext cx="114808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60800" y="1371600"/>
            <a:ext cx="78232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77216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65243-44EE-4D99-A9F3-883BC0603E34}" type="datetimeFigureOut">
              <a:rPr lang="en-US"/>
              <a:pPr>
                <a:defRPr/>
              </a:pPr>
              <a:t>2/26/2022</a:t>
            </a:fld>
            <a:endParaRPr lang="ru-RU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6E446-974C-4FD5-A5AC-9BEDDDB20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BF6F5-BDE9-40C7-AB09-F4013D9D9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8811B-738E-4296-8941-62FF340D002F}" type="datetimeFigureOut">
              <a:rPr lang="en-US"/>
              <a:pPr>
                <a:defRPr/>
              </a:pPr>
              <a:t>2/26/2022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45600" y="457200"/>
            <a:ext cx="23368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35200" y="457200"/>
            <a:ext cx="68580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B727E-4CFE-479F-B782-7CD2DBE5A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1DBB7-B705-48E9-9A67-9A2442757936}" type="datetimeFigureOut">
              <a:rPr lang="en-US"/>
              <a:pPr>
                <a:defRPr/>
              </a:pPr>
              <a:t>2/26/2022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434A2-1C88-4711-B40D-079BE49A1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F6AF5-4845-4982-93B0-7E7997208D13}" type="datetimeFigureOut">
              <a:rPr lang="en-US"/>
              <a:pPr>
                <a:defRPr/>
              </a:pPr>
              <a:t>2/26/2022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3BD7F-7679-4479-A186-BA3955EA9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FB92A-CEB6-487D-BC7D-86A809C7E67A}" type="datetimeFigureOut">
              <a:rPr lang="en-US"/>
              <a:pPr>
                <a:defRPr/>
              </a:pPr>
              <a:t>2/26/2022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35200" y="1981200"/>
            <a:ext cx="4597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985000" y="1981200"/>
            <a:ext cx="4597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1C5EA-C96C-4EDE-BCCC-0C59B1CE8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77761-1DE0-4872-8B84-4B4F127D57C5}" type="datetimeFigureOut">
              <a:rPr lang="en-US"/>
              <a:pPr>
                <a:defRPr/>
              </a:pPr>
              <a:t>2/26/2022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12C71-365A-49AF-B3A8-4F3FDADBF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072CC-5969-424C-8B3D-BD0204A0EF49}" type="datetimeFigureOut">
              <a:rPr lang="en-US"/>
              <a:pPr>
                <a:defRPr/>
              </a:pPr>
              <a:t>2/26/2022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1A368-816B-44D0-95DD-2CE867BEC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917F-1A47-4852-A33A-F3F4AEA1710D}" type="datetimeFigureOut">
              <a:rPr lang="en-US"/>
              <a:pPr>
                <a:defRPr/>
              </a:pPr>
              <a:t>2/26/2022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ED45C-3428-4D3F-9BDE-3297A3B74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50F7B-24F2-4A0A-8D68-2884084AC140}" type="datetimeFigureOut">
              <a:rPr lang="en-US"/>
              <a:pPr>
                <a:defRPr/>
              </a:pPr>
              <a:t>2/26/2022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AA9E5-A302-4AB1-A41E-4F3C7DCA4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64D15-3E45-44D5-9C60-AD906D00C5E4}" type="datetimeFigureOut">
              <a:rPr lang="en-US"/>
              <a:pPr>
                <a:defRPr/>
              </a:pPr>
              <a:t>2/26/2022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A19A7-0658-4019-BF25-3C768B506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3CFC3-80AD-49B1-8D14-77604D88D66D}" type="datetimeFigureOut">
              <a:rPr lang="en-US"/>
              <a:pPr>
                <a:defRPr/>
              </a:pPr>
              <a:t>2/26/2022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35200" y="457200"/>
            <a:ext cx="934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5200" y="1981200"/>
            <a:ext cx="934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1BEAAA9-CCA5-4897-A296-66D47ECCD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>
            <a:off x="355600" y="6172200"/>
            <a:ext cx="114808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>
            <a:off x="304800" y="304800"/>
            <a:ext cx="114808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304800" y="457200"/>
            <a:ext cx="1662113" cy="1371600"/>
            <a:chOff x="144" y="288"/>
            <a:chExt cx="785" cy="864"/>
          </a:xfrm>
        </p:grpSpPr>
        <p:sp>
          <p:nvSpPr>
            <p:cNvPr id="95241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42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43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44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45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46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47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48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49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50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5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51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52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53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5254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49D23A6-7EAB-4203-B5EB-3D325FDDF7AE}" type="datetimeFigureOut">
              <a:rPr lang="en-US"/>
              <a:pPr>
                <a:defRPr/>
              </a:pPr>
              <a:t>2/26/2022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2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Freeform 9"/>
          <p:cNvSpPr>
            <a:spLocks/>
          </p:cNvSpPr>
          <p:nvPr/>
        </p:nvSpPr>
        <p:spPr bwMode="auto">
          <a:xfrm>
            <a:off x="3454400" y="636588"/>
            <a:ext cx="4106863" cy="3543300"/>
          </a:xfrm>
          <a:custGeom>
            <a:avLst/>
            <a:gdLst>
              <a:gd fmla="*/ 2147483647 w 484" name="T0"/>
              <a:gd fmla="*/ 2147483647 h 419" name="T1"/>
              <a:gd fmla="*/ 2015943669 w 484" name="T2"/>
              <a:gd fmla="*/ 2147483647 h 419" name="T3"/>
              <a:gd fmla="*/ 2147483647 w 484" name="T4"/>
              <a:gd fmla="*/ 2147483647 h 419" name="T5"/>
              <a:gd fmla="*/ 2147483647 w 484" name="T6"/>
              <a:gd fmla="*/ 2147483647 h 419" name="T7"/>
              <a:gd fmla="*/ 2147483647 w 484" name="T8"/>
              <a:gd fmla="*/ 2147483647 h 419" name="T9"/>
              <a:gd fmla="*/ 2147483647 w 484" name="T10"/>
              <a:gd fmla="*/ 2147483647 h 419" name="T11"/>
              <a:gd fmla="*/ 2147483647 w 484" name="T12"/>
              <a:gd fmla="*/ 2147483647 h 419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484" name="T21"/>
              <a:gd fmla="*/ 0 h 419" name="T22"/>
              <a:gd fmla="*/ 484 w 484" name="T23"/>
              <a:gd fmla="*/ 419 h 419" name="T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419" w="484">
                <a:moveTo>
                  <a:pt x="179" y="48"/>
                </a:moveTo>
                <a:cubicBezTo>
                  <a:pt x="28" y="311"/>
                  <a:pt x="28" y="311"/>
                  <a:pt x="28" y="311"/>
                </a:cubicBezTo>
                <a:cubicBezTo>
                  <a:pt x="0" y="359"/>
                  <a:pt x="35" y="419"/>
                  <a:pt x="91" y="419"/>
                </a:cubicBezTo>
                <a:cubicBezTo>
                  <a:pt x="394" y="419"/>
                  <a:pt x="394" y="419"/>
                  <a:pt x="394" y="419"/>
                </a:cubicBezTo>
                <a:cubicBezTo>
                  <a:pt x="450" y="419"/>
                  <a:pt x="484" y="359"/>
                  <a:pt x="456" y="311"/>
                </a:cubicBezTo>
                <a:cubicBezTo>
                  <a:pt x="305" y="48"/>
                  <a:pt x="305" y="48"/>
                  <a:pt x="305" y="48"/>
                </a:cubicBezTo>
                <a:cubicBezTo>
                  <a:pt x="277" y="0"/>
                  <a:pt x="207" y="0"/>
                  <a:pt x="179" y="48"/>
                </a:cubicBezTo>
                <a:close/>
              </a:path>
            </a:pathLst>
          </a:custGeom>
          <a:gradFill rotWithShape="0">
            <a:gsLst>
              <a:gs pos="0">
                <a:srgbClr val="523089"/>
              </a:gs>
              <a:gs pos="100000">
                <a:srgbClr val="65ADA8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4" name="TextBox 40"/>
          <p:cNvSpPr txBox="1">
            <a:spLocks noChangeArrowheads="1"/>
          </p:cNvSpPr>
          <p:nvPr/>
        </p:nvSpPr>
        <p:spPr bwMode="auto">
          <a:xfrm>
            <a:off x="4064000" y="2262188"/>
            <a:ext cx="28717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  <a:latin typeface="Roboto Black"/>
                <a:ea typeface="Roboto Black"/>
                <a:cs typeface="Roboto Black"/>
              </a:rPr>
              <a:t>ALPHA</a:t>
            </a:r>
          </a:p>
        </p:txBody>
      </p:sp>
      <p:sp>
        <p:nvSpPr>
          <p:cNvPr id="13315" name="TextBox 41"/>
          <p:cNvSpPr txBox="1">
            <a:spLocks noChangeArrowheads="1"/>
          </p:cNvSpPr>
          <p:nvPr/>
        </p:nvSpPr>
        <p:spPr bwMode="auto">
          <a:xfrm>
            <a:off x="3770313" y="3406775"/>
            <a:ext cx="347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Roboto"/>
                <a:ea typeface="Roboto"/>
                <a:cs typeface="Roboto"/>
              </a:rPr>
              <a:t>GIANT TEMPLATE</a:t>
            </a:r>
          </a:p>
        </p:txBody>
      </p:sp>
      <p:sp>
        <p:nvSpPr>
          <p:cNvPr id="13316" name="TextBox 50"/>
          <p:cNvSpPr txBox="1">
            <a:spLocks noChangeArrowheads="1"/>
          </p:cNvSpPr>
          <p:nvPr/>
        </p:nvSpPr>
        <p:spPr bwMode="auto">
          <a:xfrm>
            <a:off x="2432050" y="407988"/>
            <a:ext cx="9515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Roboto Black"/>
                <a:ea typeface="Roboto Black"/>
                <a:cs typeface="Roboto Black"/>
              </a:rPr>
              <a:t>Муниципальное автономное учреждение </a:t>
            </a:r>
          </a:p>
          <a:p>
            <a:pPr algn="ctr"/>
            <a:r>
              <a:rPr lang="ru-RU" sz="2000">
                <a:latin typeface="Roboto Black"/>
                <a:ea typeface="Roboto Black"/>
                <a:cs typeface="Roboto Black"/>
              </a:rPr>
              <a:t>Лямбирского муниципального района Республики Мордовия</a:t>
            </a:r>
            <a:endParaRPr lang="en-US" sz="2000">
              <a:latin typeface="Roboto Black"/>
              <a:ea typeface="Roboto Black"/>
              <a:cs typeface="Roboto Black"/>
            </a:endParaRPr>
          </a:p>
          <a:p>
            <a:pPr algn="ctr"/>
            <a:r>
              <a:rPr lang="ru-RU" sz="2000">
                <a:latin typeface="Roboto Black"/>
                <a:ea typeface="Roboto Black"/>
                <a:cs typeface="Roboto Black"/>
              </a:rPr>
              <a:t>«Культурно-спортивный центр «Алмаз»</a:t>
            </a:r>
            <a:endParaRPr lang="en-US" sz="2000">
              <a:latin typeface="Roboto Black"/>
              <a:ea typeface="Roboto Black"/>
              <a:cs typeface="Roboto Black"/>
            </a:endParaRPr>
          </a:p>
        </p:txBody>
      </p:sp>
      <p:pic>
        <p:nvPicPr>
          <p:cNvPr id="13317" name="Рисунок 2"/>
          <p:cNvPicPr>
            <a:picLocks noChangeAspect="1" noGrp="1"/>
          </p:cNvPicPr>
          <p:nvPr>
            <p:ph idx="4294967295" sz="quarter" type="pic"/>
          </p:nvPr>
        </p:nvPicPr>
        <p:blipFill>
          <a:blip r:embed="rId2"/>
          <a:srcRect b="42" t="42"/>
          <a:stretch>
            <a:fillRect/>
          </a:stretch>
        </p:blipFill>
        <p:spPr>
          <a:xfrm>
            <a:off x="163513" y="1579563"/>
            <a:ext cx="8529637" cy="5122862"/>
          </a:xfrm>
        </p:spPr>
      </p:pic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9129713" y="5232400"/>
            <a:ext cx="27003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b="1" lang="ru-RU">
                <a:latin typeface="Roboto Black"/>
                <a:ea typeface="Roboto Black"/>
                <a:cs typeface="Roboto Black"/>
              </a:rPr>
              <a:t>Директор</a:t>
            </a:r>
          </a:p>
          <a:p>
            <a:pPr algn="ctr"/>
            <a:r>
              <a:rPr b="1" lang="ru-RU">
                <a:latin typeface="Roboto Black"/>
                <a:ea typeface="Roboto Black"/>
                <a:cs typeface="Roboto Black"/>
              </a:rPr>
              <a:t>Кирсанов Виктор Петрович</a:t>
            </a:r>
            <a:endParaRPr b="1" lang="en-US">
              <a:latin typeface="Roboto Black"/>
              <a:ea typeface="Roboto Black"/>
              <a:cs typeface="Roboto Black"/>
            </a:endParaRPr>
          </a:p>
        </p:txBody>
      </p:sp>
    </p:spTree>
  </p:cSld>
  <p:clrMapOvr>
    <a:masterClrMapping/>
  </p:clrMapOvr>
  <p:transition/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000">
                <a:srgbClr val="523089"/>
              </a:gs>
              <a:gs pos="85000">
                <a:srgbClr val="65ADA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  <a:latin typeface="NK254" panose="02000500040000020004" pitchFamily="2" charset="0"/>
            </a:endParaRPr>
          </a:p>
        </p:txBody>
      </p:sp>
      <p:sp>
        <p:nvSpPr>
          <p:cNvPr id="22530" name="TextBox 11"/>
          <p:cNvSpPr txBox="1">
            <a:spLocks noChangeArrowheads="1"/>
          </p:cNvSpPr>
          <p:nvPr/>
        </p:nvSpPr>
        <p:spPr bwMode="auto">
          <a:xfrm>
            <a:off x="71438" y="66675"/>
            <a:ext cx="508317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FFFF"/>
                </a:solidFill>
                <a:latin typeface="NK254"/>
              </a:rPr>
              <a:t>Республиканский фестиваль-конкурс татарской песни </a:t>
            </a:r>
          </a:p>
          <a:p>
            <a:pPr algn="ctr"/>
            <a:r>
              <a:rPr lang="ru-RU" sz="3200" b="1">
                <a:solidFill>
                  <a:srgbClr val="FFFFFF"/>
                </a:solidFill>
                <a:latin typeface="NK254"/>
              </a:rPr>
              <a:t>«Авылым тавышлары» </a:t>
            </a:r>
          </a:p>
          <a:p>
            <a:pPr algn="ctr"/>
            <a:r>
              <a:rPr lang="ru-RU" sz="3200" b="1">
                <a:solidFill>
                  <a:srgbClr val="FFFFFF"/>
                </a:solidFill>
                <a:latin typeface="NK254"/>
              </a:rPr>
              <a:t>(Родные напевы)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014692" y="58189"/>
            <a:ext cx="4129202" cy="2747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074850" y="1910855"/>
            <a:ext cx="4221958" cy="2809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7" name="Picture 9" descr="3j4hGsUDmW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87650"/>
            <a:ext cx="8437563" cy="4070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000">
                <a:srgbClr val="523089"/>
              </a:gs>
              <a:gs pos="85000">
                <a:srgbClr val="65ADA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554" name="TextBox 11"/>
          <p:cNvSpPr txBox="1">
            <a:spLocks noChangeArrowheads="1"/>
          </p:cNvSpPr>
          <p:nvPr/>
        </p:nvSpPr>
        <p:spPr bwMode="auto">
          <a:xfrm>
            <a:off x="149225" y="0"/>
            <a:ext cx="59340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FFFF"/>
                </a:solidFill>
                <a:latin typeface="NK254"/>
              </a:rPr>
              <a:t>Районный фестиваль народного творчества «Славим культуру-славим район»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299533" y="182491"/>
            <a:ext cx="3915151" cy="4933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6386513" y="5287963"/>
            <a:ext cx="5805487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NK254"/>
              </a:rPr>
              <a:t>Районный конкурс театрального искусства  «Я актёр»</a:t>
            </a:r>
          </a:p>
        </p:txBody>
      </p:sp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149225" y="5670550"/>
            <a:ext cx="58324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NK254"/>
              </a:rPr>
              <a:t>Это творческий отчет, к которому идет подготовка целый год, участники коллективов, клубных формирований борются за право показать свое мастерство на данном концерте.. В концертной программе представлены, как правило, лучшие номера всей художественной самодеятельности. Лучшие коллективы и солисты  награждаются грамотами и памятными подарками.</a:t>
            </a:r>
          </a:p>
        </p:txBody>
      </p:sp>
      <p:pic>
        <p:nvPicPr>
          <p:cNvPr id="23560" name="Picture 8" descr="i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525" y="1957388"/>
            <a:ext cx="6597650" cy="3752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5219700" cy="6858000"/>
          </a:xfrm>
          <a:prstGeom prst="rect">
            <a:avLst/>
          </a:prstGeom>
          <a:gradFill>
            <a:gsLst>
              <a:gs pos="4000">
                <a:srgbClr val="523089"/>
              </a:gs>
              <a:gs pos="85000">
                <a:srgbClr val="65ADA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78" name="TextBox 11"/>
          <p:cNvSpPr txBox="1">
            <a:spLocks noChangeArrowheads="1"/>
          </p:cNvSpPr>
          <p:nvPr/>
        </p:nvSpPr>
        <p:spPr bwMode="auto">
          <a:xfrm>
            <a:off x="149225" y="280988"/>
            <a:ext cx="471963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NK254"/>
              </a:rPr>
              <a:t>Районный </a:t>
            </a:r>
          </a:p>
          <a:p>
            <a:pPr algn="ctr"/>
            <a:r>
              <a:rPr lang="ru-RU" sz="3200" b="1">
                <a:latin typeface="NK254"/>
              </a:rPr>
              <a:t>смотр-конкурс старшего поколения </a:t>
            </a:r>
          </a:p>
          <a:p>
            <a:pPr algn="ctr"/>
            <a:r>
              <a:rPr lang="ru-RU" sz="3200" b="1">
                <a:latin typeface="NK254"/>
              </a:rPr>
              <a:t>«Память сердца»</a:t>
            </a:r>
            <a:endParaRPr lang="en-US" sz="3200" b="1">
              <a:latin typeface="NK254"/>
              <a:ea typeface="Roboto Medium"/>
              <a:cs typeface="Roboto Medium"/>
            </a:endParaRPr>
          </a:p>
        </p:txBody>
      </p:sp>
      <p:cxnSp>
        <p:nvCxnSpPr>
          <p:cNvPr id="13" name="Straight Connector 1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04800" y="922338"/>
            <a:ext cx="47879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240616" y="1687151"/>
            <a:ext cx="7927571" cy="4211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581" name="TextBox 2"/>
          <p:cNvSpPr txBox="1">
            <a:spLocks noChangeArrowheads="1"/>
          </p:cNvSpPr>
          <p:nvPr/>
        </p:nvSpPr>
        <p:spPr bwMode="auto">
          <a:xfrm>
            <a:off x="0" y="2921000"/>
            <a:ext cx="399732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NK254"/>
              </a:rPr>
              <a:t>Шестой год в районе проходит смотр хоров и ансамблей ветеранов труда «Память сердца», отрадно  видеть, как артисты «золотого» возраста с волнением готовятся к выступлению, как ответственно подходят они к подготовке номеров и выбору сценических костюмов.  Аншлаг в  зрительном зале, на этом мероприятии, говорит сам за себя.</a:t>
            </a:r>
          </a:p>
          <a:p>
            <a:endParaRPr lang="ru-RU" b="1">
              <a:latin typeface="NK25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000">
                <a:srgbClr val="523089"/>
              </a:gs>
              <a:gs pos="85000">
                <a:srgbClr val="65ADA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296863" y="168275"/>
            <a:ext cx="4343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NK254"/>
              </a:rPr>
              <a:t>Конкурс мордовской песни </a:t>
            </a:r>
          </a:p>
          <a:p>
            <a:pPr algn="ctr"/>
            <a:r>
              <a:rPr lang="ru-RU" sz="2400" b="1">
                <a:latin typeface="NK254"/>
              </a:rPr>
              <a:t>«Кайгоза, шачем масторозень мороц!» </a:t>
            </a:r>
          </a:p>
          <a:p>
            <a:pPr algn="ctr"/>
            <a:r>
              <a:rPr lang="ru-RU" sz="2400" b="1">
                <a:latin typeface="NK254"/>
              </a:rPr>
              <a:t>(Пусть звучит песня моего родного края)</a:t>
            </a:r>
            <a:endParaRPr lang="en-US" sz="2400" b="1">
              <a:latin typeface="NK254"/>
              <a:ea typeface="Roboto Medium"/>
              <a:cs typeface="Roboto Medium"/>
            </a:endParaRPr>
          </a:p>
          <a:p>
            <a:endParaRPr lang="ru-RU" sz="2400" b="1">
              <a:latin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516558" y="1159625"/>
            <a:ext cx="7489814" cy="4293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84861" y="2324660"/>
            <a:ext cx="3090452" cy="4425274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000">
                <a:srgbClr val="523089"/>
              </a:gs>
              <a:gs pos="85000">
                <a:srgbClr val="65ADA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26" name="TextBox 11"/>
          <p:cNvSpPr txBox="1">
            <a:spLocks noChangeArrowheads="1"/>
          </p:cNvSpPr>
          <p:nvPr/>
        </p:nvSpPr>
        <p:spPr bwMode="auto">
          <a:xfrm>
            <a:off x="357188" y="774700"/>
            <a:ext cx="47386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NK254"/>
              </a:rPr>
              <a:t>Молодежный конкурс «Новое поколение»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307012" y="5312"/>
            <a:ext cx="6146569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6589713" y="4614863"/>
            <a:ext cx="40909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FFFFFF"/>
                </a:solidFill>
                <a:latin typeface="NK254"/>
              </a:rPr>
              <a:t>Районный конкурс </a:t>
            </a:r>
          </a:p>
          <a:p>
            <a:pPr algn="ctr"/>
            <a:r>
              <a:rPr lang="ru-RU" sz="3200" b="1">
                <a:solidFill>
                  <a:srgbClr val="FFFFFF"/>
                </a:solidFill>
                <a:latin typeface="NK254"/>
              </a:rPr>
              <a:t>«Играй, гармонь!»</a:t>
            </a:r>
          </a:p>
        </p:txBody>
      </p:sp>
      <p:pic>
        <p:nvPicPr>
          <p:cNvPr id="26632" name="Picture 8" descr="Q42WQxxQaj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" y="3092450"/>
            <a:ext cx="5494338" cy="3663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/>
          <p:cNvPicPr>
            <a:picLocks noChangeAspect="1" noGrp="1"/>
          </p:cNvPicPr>
          <p:nvPr>
            <p:ph idx="4294967295" sz="quarter" type="pic"/>
          </p:nvPr>
        </p:nvPicPr>
        <p:blipFill>
          <a:blip r:embed="rId2"/>
          <a:srcRect b="36" t="36"/>
          <a:stretch>
            <a:fillRect/>
          </a:stretch>
        </p:blipFill>
        <p:spPr>
          <a:xfrm>
            <a:off x="0" y="-19050"/>
            <a:ext cx="12192000" cy="6858000"/>
          </a:xfrm>
        </p:spPr>
      </p:pic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0" y="-19050"/>
            <a:ext cx="12192000" cy="6858000"/>
          </a:xfrm>
          <a:prstGeom prst="rect">
            <a:avLst/>
          </a:prstGeom>
          <a:gradFill flip="none" rotWithShape="1">
            <a:gsLst>
              <a:gs pos="28000">
                <a:srgbClr val="523089"/>
              </a:gs>
              <a:gs pos="100000">
                <a:srgbClr val="65ADA8">
                  <a:alpha val="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9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 rot="10800000">
            <a:off x="3768230" y="49478"/>
            <a:ext cx="4189488" cy="3615816"/>
          </a:xfrm>
          <a:custGeom>
            <a:avLst/>
            <a:gdLst>
              <a:gd fmla="*/ 179 w 484" name="T0"/>
              <a:gd fmla="*/ 48 h 419" name="T1"/>
              <a:gd fmla="*/ 28 w 484" name="T2"/>
              <a:gd fmla="*/ 311 h 419" name="T3"/>
              <a:gd fmla="*/ 91 w 484" name="T4"/>
              <a:gd fmla="*/ 419 h 419" name="T5"/>
              <a:gd fmla="*/ 394 w 484" name="T6"/>
              <a:gd fmla="*/ 419 h 419" name="T7"/>
              <a:gd fmla="*/ 456 w 484" name="T8"/>
              <a:gd fmla="*/ 311 h 419" name="T9"/>
              <a:gd fmla="*/ 305 w 484" name="T10"/>
              <a:gd fmla="*/ 48 h 419" name="T11"/>
              <a:gd fmla="*/ 179 w 484" name="T12"/>
              <a:gd fmla="*/ 48 h 419" name="T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419" w="484">
                <a:moveTo>
                  <a:pt x="179" y="48"/>
                </a:moveTo>
                <a:cubicBezTo>
                  <a:pt x="28" y="311"/>
                  <a:pt x="28" y="311"/>
                  <a:pt x="28" y="311"/>
                </a:cubicBezTo>
                <a:cubicBezTo>
                  <a:pt x="0" y="359"/>
                  <a:pt x="35" y="419"/>
                  <a:pt x="91" y="419"/>
                </a:cubicBezTo>
                <a:cubicBezTo>
                  <a:pt x="394" y="419"/>
                  <a:pt x="394" y="419"/>
                  <a:pt x="394" y="419"/>
                </a:cubicBezTo>
                <a:cubicBezTo>
                  <a:pt x="450" y="419"/>
                  <a:pt x="484" y="359"/>
                  <a:pt x="456" y="311"/>
                </a:cubicBezTo>
                <a:cubicBezTo>
                  <a:pt x="305" y="48"/>
                  <a:pt x="305" y="48"/>
                  <a:pt x="305" y="48"/>
                </a:cubicBezTo>
                <a:cubicBezTo>
                  <a:pt x="277" y="0"/>
                  <a:pt x="207" y="0"/>
                  <a:pt x="179" y="48"/>
                </a:cubicBezTo>
                <a:close/>
              </a:path>
            </a:pathLst>
          </a:custGeom>
          <a:gradFill>
            <a:gsLst>
              <a:gs pos="0">
                <a:srgbClr val="523089">
                  <a:alpha val="53000"/>
                </a:srgbClr>
              </a:gs>
              <a:gs pos="67000">
                <a:srgbClr val="65ADA8">
                  <a:alpha val="60000"/>
                </a:srgbClr>
              </a:gs>
            </a:gsLst>
            <a:lin ang="16200000" scaled="1"/>
          </a:gradFill>
          <a:ln w="38100">
            <a:solidFill>
              <a:schemeClr val="bg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 lang="en-US">
              <a:latin typeface="+mn-lt"/>
              <a:cs typeface="+mn-cs"/>
            </a:endParaRPr>
          </a:p>
        </p:txBody>
      </p:sp>
      <p:sp>
        <p:nvSpPr>
          <p:cNvPr id="27656" name="TextBox 6"/>
          <p:cNvSpPr txBox="1">
            <a:spLocks noChangeArrowheads="1"/>
          </p:cNvSpPr>
          <p:nvPr/>
        </p:nvSpPr>
        <p:spPr bwMode="auto">
          <a:xfrm>
            <a:off x="3368675" y="85725"/>
            <a:ext cx="52260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b="1" lang="ru-RU" sz="4800">
                <a:latin typeface="Roboto Medium"/>
                <a:ea typeface="Roboto Medium"/>
                <a:cs typeface="Roboto Medium"/>
              </a:rPr>
              <a:t>Клубы по </a:t>
            </a:r>
          </a:p>
          <a:p>
            <a:pPr algn="ctr"/>
            <a:r>
              <a:rPr b="1" lang="ru-RU" sz="4800">
                <a:latin typeface="Roboto Medium"/>
                <a:ea typeface="Roboto Medium"/>
                <a:cs typeface="Roboto Medium"/>
              </a:rPr>
              <a:t>интересам</a:t>
            </a:r>
            <a:endParaRPr b="1" lang="en-US" sz="4800">
              <a:latin typeface="Roboto Medium"/>
              <a:ea typeface="Roboto Medium"/>
              <a:cs typeface="Roboto Medium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7717" y="1574484"/>
            <a:ext cx="4112615" cy="2228851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172450" y="121503"/>
            <a:ext cx="3790950" cy="2843213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28575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sp>
        <p:nvSpPr>
          <p:cNvPr id="27659" name="TextBox 12"/>
          <p:cNvSpPr txBox="1">
            <a:spLocks noChangeArrowheads="1"/>
          </p:cNvSpPr>
          <p:nvPr/>
        </p:nvSpPr>
        <p:spPr bwMode="auto">
          <a:xfrm>
            <a:off x="39688" y="3898900"/>
            <a:ext cx="3286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b="1" lang="ru-RU" sz="2400">
                <a:latin typeface="NK254"/>
              </a:rPr>
              <a:t>Шахматный клуб </a:t>
            </a:r>
          </a:p>
          <a:p>
            <a:pPr algn="ctr"/>
            <a:r>
              <a:rPr b="1" lang="ru-RU" sz="2400">
                <a:latin typeface="NK254"/>
              </a:rPr>
              <a:t>«Твой ход»</a:t>
            </a:r>
          </a:p>
        </p:txBody>
      </p:sp>
      <p:sp>
        <p:nvSpPr>
          <p:cNvPr id="27660" name="TextBox 15"/>
          <p:cNvSpPr txBox="1">
            <a:spLocks noChangeArrowheads="1"/>
          </p:cNvSpPr>
          <p:nvPr/>
        </p:nvSpPr>
        <p:spPr bwMode="auto">
          <a:xfrm>
            <a:off x="8358188" y="2965450"/>
            <a:ext cx="3657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b="1" lang="ru-RU" sz="2400">
                <a:latin typeface="NK254"/>
              </a:rPr>
              <a:t>Детский кружок «Сэйляшябез                туган телдя»                     (Говорим на родном языке)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092967" y="4022361"/>
            <a:ext cx="4304516" cy="2735161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28575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sp>
        <p:nvSpPr>
          <p:cNvPr id="27662" name="TextBox 17"/>
          <p:cNvSpPr txBox="1">
            <a:spLocks noChangeArrowheads="1"/>
          </p:cNvSpPr>
          <p:nvPr/>
        </p:nvSpPr>
        <p:spPr bwMode="auto">
          <a:xfrm>
            <a:off x="498475" y="5370513"/>
            <a:ext cx="30638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b="1" lang="ru-RU" sz="2400">
                <a:latin typeface="NK254"/>
              </a:rPr>
              <a:t>Нравственно-правовой клуб «Перекрёсток»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/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">
            <a:extLst>
              <a:ext uri="{FF2B5EF4-FFF2-40B4-BE49-F238E27FC236}"/>
            </a:extLst>
          </p:cNvPr>
          <p:cNvSpPr/>
          <p:nvPr/>
        </p:nvSpPr>
        <p:spPr>
          <a:xfrm>
            <a:off x="5981700" y="-1"/>
            <a:ext cx="6210300" cy="6848073"/>
          </a:xfrm>
          <a:prstGeom prst="rect">
            <a:avLst/>
          </a:prstGeom>
          <a:gradFill>
            <a:gsLst>
              <a:gs pos="4000">
                <a:srgbClr val="523089">
                  <a:alpha val="88000"/>
                  <a:lumMod val="94000"/>
                  <a:lumOff val="6000"/>
                </a:srgbClr>
              </a:gs>
              <a:gs pos="75000">
                <a:srgbClr val="65ADA8">
                  <a:alpha val="6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76" name="Freeform 9"/>
          <p:cNvSpPr>
            <a:spLocks/>
          </p:cNvSpPr>
          <p:nvPr/>
        </p:nvSpPr>
        <p:spPr bwMode="auto">
          <a:xfrm>
            <a:off x="7672388" y="2919413"/>
            <a:ext cx="4259262" cy="3675062"/>
          </a:xfrm>
          <a:custGeom>
            <a:avLst/>
            <a:gdLst>
              <a:gd fmla="*/ 2147483647 w 484" name="T0"/>
              <a:gd fmla="*/ 2147483647 h 419" name="T1"/>
              <a:gd fmla="*/ 2147483647 w 484" name="T2"/>
              <a:gd fmla="*/ 2147483647 h 419" name="T3"/>
              <a:gd fmla="*/ 2147483647 w 484" name="T4"/>
              <a:gd fmla="*/ 2147483647 h 419" name="T5"/>
              <a:gd fmla="*/ 2147483647 w 484" name="T6"/>
              <a:gd fmla="*/ 2147483647 h 419" name="T7"/>
              <a:gd fmla="*/ 2147483647 w 484" name="T8"/>
              <a:gd fmla="*/ 2147483647 h 419" name="T9"/>
              <a:gd fmla="*/ 2147483647 w 484" name="T10"/>
              <a:gd fmla="*/ 2147483647 h 419" name="T11"/>
              <a:gd fmla="*/ 2147483647 w 484" name="T12"/>
              <a:gd fmla="*/ 2147483647 h 419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484" name="T21"/>
              <a:gd fmla="*/ 0 h 419" name="T22"/>
              <a:gd fmla="*/ 484 w 484" name="T23"/>
              <a:gd fmla="*/ 419 h 419" name="T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419" w="484">
                <a:moveTo>
                  <a:pt x="179" y="48"/>
                </a:moveTo>
                <a:cubicBezTo>
                  <a:pt x="28" y="311"/>
                  <a:pt x="28" y="311"/>
                  <a:pt x="28" y="311"/>
                </a:cubicBezTo>
                <a:cubicBezTo>
                  <a:pt x="0" y="359"/>
                  <a:pt x="35" y="419"/>
                  <a:pt x="91" y="419"/>
                </a:cubicBezTo>
                <a:cubicBezTo>
                  <a:pt x="394" y="419"/>
                  <a:pt x="394" y="419"/>
                  <a:pt x="394" y="419"/>
                </a:cubicBezTo>
                <a:cubicBezTo>
                  <a:pt x="450" y="419"/>
                  <a:pt x="484" y="359"/>
                  <a:pt x="456" y="311"/>
                </a:cubicBezTo>
                <a:cubicBezTo>
                  <a:pt x="305" y="48"/>
                  <a:pt x="305" y="48"/>
                  <a:pt x="305" y="48"/>
                </a:cubicBezTo>
                <a:cubicBezTo>
                  <a:pt x="277" y="0"/>
                  <a:pt x="207" y="0"/>
                  <a:pt x="179" y="48"/>
                </a:cubicBezTo>
                <a:close/>
              </a:path>
            </a:pathLst>
          </a:custGeom>
          <a:noFill/>
          <a:ln w="38100">
            <a:solidFill>
              <a:srgbClr val="52308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7" name="TextBox 14"/>
          <p:cNvSpPr txBox="1">
            <a:spLocks noChangeArrowheads="1"/>
          </p:cNvSpPr>
          <p:nvPr/>
        </p:nvSpPr>
        <p:spPr bwMode="auto">
          <a:xfrm>
            <a:off x="2382838" y="452438"/>
            <a:ext cx="43815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b="1" lang="ru-RU" sz="4800">
                <a:latin typeface="Roboto Medium"/>
                <a:ea typeface="Roboto Medium"/>
                <a:cs typeface="Roboto Medium"/>
              </a:rPr>
              <a:t>Волонтёры </a:t>
            </a:r>
            <a:endParaRPr b="1" lang="en-US" sz="4800">
              <a:latin typeface="Roboto Medium"/>
              <a:ea typeface="Roboto Medium"/>
              <a:cs typeface="Roboto Medium"/>
            </a:endParaRPr>
          </a:p>
        </p:txBody>
      </p:sp>
      <p:cxnSp>
        <p:nvCxnSpPr>
          <p:cNvPr id="16" name="Straight Connector 1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96875" y="1127125"/>
            <a:ext cx="4787900" cy="0"/>
          </a:xfrm>
          <a:prstGeom prst="line">
            <a:avLst/>
          </a:prstGeom>
          <a:ln w="38100">
            <a:solidFill>
              <a:srgbClr val="5864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9" name="Rectangle 17"/>
          <p:cNvSpPr>
            <a:spLocks noChangeArrowheads="1"/>
          </p:cNvSpPr>
          <p:nvPr/>
        </p:nvSpPr>
        <p:spPr bwMode="auto">
          <a:xfrm>
            <a:off x="274638" y="1614488"/>
            <a:ext cx="5472112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b="1" lang="ru-RU" sz="1600">
                <a:latin typeface="NK254"/>
              </a:rPr>
              <a:t>С 2019 года в районе сформированы три волонтерских центра, один из которых находится во Дворце культуры «Алмаз», в его состав входят 10 человека разных возрастов, которые прошли обучение и получили сертификаты. Объединяет их всех любовь к искусству и культуре. Волонтёры участвуют в различных мероприятиях, праздниках, фестивалях. Но прежде всего, они были задействованы в акциях, имеющих гражданско-патриотическую направленность - благоустройство  памятников  погибшим воинам в Великой Отечественной войне и исторических памятников. Сегодня в период пандемии все организации объединились, чтобы помогать тем, кому труднее всего - пожилым, маломобильным гражданам, одиноким матерям. Волонтеры культуры с первых дней активно принимают</a:t>
            </a:r>
            <a:r>
              <a:rPr lang="ru-RU" sz="1600">
                <a:solidFill>
                  <a:srgbClr val="523089"/>
                </a:solidFill>
                <a:latin typeface="NK254"/>
              </a:rPr>
              <a:t> </a:t>
            </a:r>
            <a:r>
              <a:rPr b="1" lang="ru-RU" sz="1600">
                <a:latin typeface="NK254"/>
              </a:rPr>
              <a:t>участие в акции «#МыВместе».</a:t>
            </a:r>
            <a:r>
              <a:rPr lang="ru-RU" sz="1600">
                <a:solidFill>
                  <a:srgbClr val="523089"/>
                </a:solidFill>
                <a:latin typeface="NK254"/>
              </a:rPr>
              <a:t>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>
              <a:solidFill>
                <a:srgbClr val="523089"/>
              </a:solidFill>
              <a:latin typeface="NK254"/>
              <a:ea typeface="Roboto"/>
              <a:cs charset="0" pitchFamily="18" typeface="Times New Roman"/>
            </a:endParaRPr>
          </a:p>
        </p:txBody>
      </p:sp>
      <p:pic>
        <p:nvPicPr>
          <p:cNvPr id="28680" name="Рисунок 38"/>
          <p:cNvPicPr>
            <a:picLocks noChangeAspect="1"/>
          </p:cNvPicPr>
          <p:nvPr/>
        </p:nvPicPr>
        <p:blipFill>
          <a:blip r:embed="rId2"/>
          <a:srcRect b="46" r="7"/>
          <a:stretch>
            <a:fillRect/>
          </a:stretch>
        </p:blipFill>
        <p:spPr bwMode="auto">
          <a:xfrm>
            <a:off x="7986713" y="3430588"/>
            <a:ext cx="362902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Рисунок 33"/>
          <p:cNvPicPr>
            <a:picLocks noChangeAspect="1"/>
          </p:cNvPicPr>
          <p:nvPr/>
        </p:nvPicPr>
        <p:blipFill>
          <a:blip r:embed="rId3"/>
          <a:srcRect l="70" r="16"/>
          <a:stretch>
            <a:fillRect/>
          </a:stretch>
        </p:blipFill>
        <p:spPr bwMode="auto">
          <a:xfrm>
            <a:off x="6989763" y="203200"/>
            <a:ext cx="3692525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Freeform 9"/>
          <p:cNvSpPr>
            <a:spLocks/>
          </p:cNvSpPr>
          <p:nvPr/>
        </p:nvSpPr>
        <p:spPr bwMode="auto">
          <a:xfrm>
            <a:off x="6707188" y="-68263"/>
            <a:ext cx="4259262" cy="3675063"/>
          </a:xfrm>
          <a:custGeom>
            <a:avLst/>
            <a:gdLst>
              <a:gd fmla="*/ 2147483647 w 484" name="T0"/>
              <a:gd fmla="*/ 2147483647 h 419" name="T1"/>
              <a:gd fmla="*/ 2147483647 w 484" name="T2"/>
              <a:gd fmla="*/ 2147483647 h 419" name="T3"/>
              <a:gd fmla="*/ 2147483647 w 484" name="T4"/>
              <a:gd fmla="*/ 2147483647 h 419" name="T5"/>
              <a:gd fmla="*/ 2147483647 w 484" name="T6"/>
              <a:gd fmla="*/ 2147483647 h 419" name="T7"/>
              <a:gd fmla="*/ 2147483647 w 484" name="T8"/>
              <a:gd fmla="*/ 2147483647 h 419" name="T9"/>
              <a:gd fmla="*/ 2147483647 w 484" name="T10"/>
              <a:gd fmla="*/ 2147483647 h 419" name="T11"/>
              <a:gd fmla="*/ 2147483647 w 484" name="T12"/>
              <a:gd fmla="*/ 2147483647 h 419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484" name="T21"/>
              <a:gd fmla="*/ 0 h 419" name="T22"/>
              <a:gd fmla="*/ 484 w 484" name="T23"/>
              <a:gd fmla="*/ 419 h 419" name="T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419" w="484">
                <a:moveTo>
                  <a:pt x="179" y="48"/>
                </a:moveTo>
                <a:cubicBezTo>
                  <a:pt x="28" y="311"/>
                  <a:pt x="28" y="311"/>
                  <a:pt x="28" y="311"/>
                </a:cubicBezTo>
                <a:cubicBezTo>
                  <a:pt x="0" y="359"/>
                  <a:pt x="35" y="419"/>
                  <a:pt x="91" y="419"/>
                </a:cubicBezTo>
                <a:cubicBezTo>
                  <a:pt x="394" y="419"/>
                  <a:pt x="394" y="419"/>
                  <a:pt x="394" y="419"/>
                </a:cubicBezTo>
                <a:cubicBezTo>
                  <a:pt x="450" y="419"/>
                  <a:pt x="484" y="359"/>
                  <a:pt x="456" y="311"/>
                </a:cubicBezTo>
                <a:cubicBezTo>
                  <a:pt x="305" y="48"/>
                  <a:pt x="305" y="48"/>
                  <a:pt x="305" y="48"/>
                </a:cubicBezTo>
                <a:cubicBezTo>
                  <a:pt x="277" y="0"/>
                  <a:pt x="207" y="0"/>
                  <a:pt x="179" y="48"/>
                </a:cubicBezTo>
                <a:close/>
              </a:path>
            </a:pathLst>
          </a:custGeom>
          <a:noFill/>
          <a:ln w="38100">
            <a:solidFill>
              <a:srgbClr val="52308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dur="indefinite" id="1" nodeType="tmRoot" restart="never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reeform: Shape 9"/>
          <p:cNvSpPr>
            <a:spLocks/>
          </p:cNvSpPr>
          <p:nvPr/>
        </p:nvSpPr>
        <p:spPr bwMode="auto">
          <a:xfrm rot="10800000">
            <a:off x="7938" y="2787650"/>
            <a:ext cx="12192000" cy="5899150"/>
          </a:xfrm>
          <a:custGeom>
            <a:avLst/>
            <a:gdLst>
              <a:gd fmla="*/ 10883712 w 12192000" name="T0"/>
              <a:gd fmla="*/ 5899150 h 5898340" name="T1"/>
              <a:gd fmla="*/ 6479168 w 12192000" name="T2"/>
              <a:gd fmla="*/ 5899150 h 5898340" name="T3"/>
              <a:gd fmla="*/ 5459628 w 12192000" name="T4"/>
              <a:gd fmla="*/ 5134805 h 5898340" name="T5"/>
              <a:gd fmla="*/ 5444020 w 12192000" name="T6"/>
              <a:gd fmla="*/ 5062939 h 5898340" name="T7"/>
              <a:gd fmla="*/ 0 w 12192000" name="T8"/>
              <a:gd fmla="*/ 5062939 h 5898340" name="T9"/>
              <a:gd fmla="*/ 0 w 12192000" name="T10"/>
              <a:gd fmla="*/ 1004734 h 5898340" name="T11"/>
              <a:gd fmla="*/ 7480292 w 12192000" name="T12"/>
              <a:gd fmla="*/ 1004734 h 5898340" name="T13"/>
              <a:gd fmla="*/ 7558960 w 12192000" name="T14"/>
              <a:gd fmla="*/ 868114 h 5898340" name="T15"/>
              <a:gd fmla="*/ 7758375 w 12192000" name="T16"/>
              <a:gd fmla="*/ 521793 h 5898340" name="T17"/>
              <a:gd fmla="*/ 9589969 w 12192000" name="T18"/>
              <a:gd fmla="*/ 521793 h 5898340" name="T19"/>
              <a:gd fmla="*/ 9864345 w 12192000" name="T20"/>
              <a:gd fmla="*/ 998290 h 5898340" name="T21"/>
              <a:gd fmla="*/ 9868057 w 12192000" name="T22"/>
              <a:gd fmla="*/ 1004734 h 5898340" name="T23"/>
              <a:gd fmla="*/ 12192000 w 12192000" name="T24"/>
              <a:gd fmla="*/ 1004734 h 5898340" name="T25"/>
              <a:gd fmla="*/ 12192000 w 12192000" name="T26"/>
              <a:gd fmla="*/ 5062939 h 5898340" name="T27"/>
              <a:gd fmla="*/ 11908248 w 12192000" name="T28"/>
              <a:gd fmla="*/ 5062939 h 5898340" name="T29"/>
              <a:gd fmla="*/ 11893320 w 12192000" name="T30"/>
              <a:gd fmla="*/ 5134805 h 5898340" name="T31"/>
              <a:gd fmla="*/ 10883712 w 12192000" name="T32"/>
              <a:gd fmla="*/ 5899150 h 5898340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w 12192000" name="T51"/>
              <a:gd fmla="*/ 0 h 5898340" name="T52"/>
              <a:gd fmla="*/ 12192000 w 12192000" name="T53"/>
              <a:gd fmla="*/ 5898340 h 5898340" name="T5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b="T54" l="T51" r="T53" t="T52"/>
            <a:pathLst>
              <a:path h="5898340" w="12192000">
                <a:moveTo>
                  <a:pt x="10883718" y="5898340"/>
                </a:moveTo>
                <a:cubicBezTo>
                  <a:pt x="10883718" y="5898340"/>
                  <a:pt x="10883718" y="5898340"/>
                  <a:pt x="6479171" y="5898340"/>
                </a:cubicBezTo>
                <a:cubicBezTo>
                  <a:pt x="5970394" y="5898340"/>
                  <a:pt x="5580863" y="5558678"/>
                  <a:pt x="5459631" y="5134101"/>
                </a:cubicBezTo>
                <a:lnTo>
                  <a:pt x="5444020" y="5062246"/>
                </a:lnTo>
                <a:lnTo>
                  <a:pt x="0" y="5062246"/>
                </a:lnTo>
                <a:lnTo>
                  <a:pt x="0" y="1004596"/>
                </a:lnTo>
                <a:lnTo>
                  <a:pt x="7480293" y="1004596"/>
                </a:lnTo>
                <a:lnTo>
                  <a:pt x="7558961" y="867995"/>
                </a:lnTo>
                <a:cubicBezTo>
                  <a:pt x="7623335" y="756215"/>
                  <a:pt x="7689786" y="640829"/>
                  <a:pt x="7758380" y="521721"/>
                </a:cubicBezTo>
                <a:cubicBezTo>
                  <a:pt x="8165400" y="-173906"/>
                  <a:pt x="9182953" y="-173906"/>
                  <a:pt x="9589973" y="521721"/>
                </a:cubicBezTo>
                <a:cubicBezTo>
                  <a:pt x="9589973" y="521721"/>
                  <a:pt x="9589973" y="521721"/>
                  <a:pt x="9864349" y="998153"/>
                </a:cubicBezTo>
                <a:lnTo>
                  <a:pt x="9868060" y="1004596"/>
                </a:lnTo>
                <a:lnTo>
                  <a:pt x="12192000" y="1004596"/>
                </a:lnTo>
                <a:lnTo>
                  <a:pt x="12192000" y="5062246"/>
                </a:lnTo>
                <a:lnTo>
                  <a:pt x="11908252" y="5062246"/>
                </a:lnTo>
                <a:lnTo>
                  <a:pt x="11893321" y="5134101"/>
                </a:lnTo>
                <a:cubicBezTo>
                  <a:pt x="11776348" y="5558678"/>
                  <a:pt x="11392495" y="5898340"/>
                  <a:pt x="10883718" y="5898340"/>
                </a:cubicBezTo>
                <a:close/>
              </a:path>
            </a:pathLst>
          </a:custGeom>
          <a:gradFill rotWithShape="0">
            <a:gsLst>
              <a:gs pos="0">
                <a:srgbClr val="523089"/>
              </a:gs>
              <a:gs pos="3999">
                <a:srgbClr val="523089"/>
              </a:gs>
              <a:gs pos="100000">
                <a:srgbClr val="65ADA8"/>
              </a:gs>
            </a:gsLst>
            <a:lin ang="7800000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698" name="Rectangle 10"/>
          <p:cNvSpPr>
            <a:spLocks noChangeArrowheads="1"/>
          </p:cNvSpPr>
          <p:nvPr/>
        </p:nvSpPr>
        <p:spPr bwMode="auto">
          <a:xfrm>
            <a:off x="6505575" y="747713"/>
            <a:ext cx="5472113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b="1" lang="ru-RU">
                <a:latin typeface="NK254"/>
              </a:rPr>
              <a:t>Здесь полным ходом идут занятия с учениками школ. Ребят знакомят с актерским и частично режиссерским ремеслом,  занятия проходят в виде актерских тренингов, которые преподают в театральных институтах, тренинги на внимание, работу с партнером, раскрепощение, собранность, снятие зажимов и стеснения и т.д.</a:t>
            </a:r>
            <a:endParaRPr b="1" lang="en-US">
              <a:latin typeface="NK254"/>
              <a:ea typeface="Roboto"/>
              <a:cs charset="0" pitchFamily="18" typeface="Times New Roman"/>
            </a:endParaRPr>
          </a:p>
        </p:txBody>
      </p:sp>
      <p:sp>
        <p:nvSpPr>
          <p:cNvPr id="29699" name="Subtitle 2"/>
          <p:cNvSpPr txBox="1">
            <a:spLocks/>
          </p:cNvSpPr>
          <p:nvPr/>
        </p:nvSpPr>
        <p:spPr bwMode="auto">
          <a:xfrm>
            <a:off x="6748463" y="6411913"/>
            <a:ext cx="23558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charset="0" typeface="Arial"/>
              <a:buNone/>
            </a:pPr>
            <a:endParaRPr lang="ru-RU" sz="2400">
              <a:solidFill>
                <a:schemeClr val="bg1"/>
              </a:solidFill>
              <a:latin typeface="Roboto Medium"/>
              <a:ea typeface="Roboto Medium"/>
              <a:cs typeface="Roboto Medium"/>
            </a:endParaRPr>
          </a:p>
        </p:txBody>
      </p:sp>
      <p:pic>
        <p:nvPicPr>
          <p:cNvPr id="29700" name="Рисунок 12"/>
          <p:cNvPicPr>
            <a:picLocks noChangeAspect="1"/>
          </p:cNvPicPr>
          <p:nvPr/>
        </p:nvPicPr>
        <p:blipFill>
          <a:blip r:embed="rId2"/>
          <a:srcRect l="7" r="17" t="11"/>
          <a:stretch>
            <a:fillRect/>
          </a:stretch>
        </p:blipFill>
        <p:spPr bwMode="auto">
          <a:xfrm>
            <a:off x="131763" y="117475"/>
            <a:ext cx="6030912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13"/>
          <p:cNvSpPr txBox="1">
            <a:spLocks noChangeArrowheads="1"/>
          </p:cNvSpPr>
          <p:nvPr/>
        </p:nvSpPr>
        <p:spPr bwMode="auto">
          <a:xfrm>
            <a:off x="706438" y="4410075"/>
            <a:ext cx="5226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b="1" lang="ru-RU" sz="3200">
                <a:latin typeface="NK254"/>
              </a:rPr>
              <a:t>Театральная студия «Лабиринт»</a:t>
            </a:r>
            <a:endParaRPr b="1" lang="en-US" sz="3200">
              <a:latin typeface="NK254"/>
              <a:ea typeface="Roboto Medium"/>
              <a:cs typeface="Roboto Medium"/>
            </a:endParaRPr>
          </a:p>
        </p:txBody>
      </p:sp>
      <p:cxnSp>
        <p:nvCxnSpPr>
          <p:cNvPr id="15" name="Straight Connector 1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63538" y="1254125"/>
            <a:ext cx="3365500" cy="0"/>
          </a:xfrm>
          <a:prstGeom prst="line">
            <a:avLst/>
          </a:prstGeom>
          <a:ln w="38100">
            <a:solidFill>
              <a:srgbClr val="5864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3" name="Rectangle 10"/>
          <p:cNvSpPr>
            <a:spLocks noChangeArrowheads="1"/>
          </p:cNvSpPr>
          <p:nvPr/>
        </p:nvSpPr>
        <p:spPr bwMode="auto">
          <a:xfrm>
            <a:off x="6754813" y="3624263"/>
            <a:ext cx="5472112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b="1" lang="ru-RU">
                <a:latin typeface="NK254"/>
              </a:rPr>
              <a:t>Осуществлен  набор  детей младшего школьного возраста для занятий в кукольном театре. В планах  поставить несколько спектаклей, как с кукольным театром, так и с полноценным режиссёрским спектаклем с учениками театральной студии. В целом задача студии направлена на популяризацию театрального искусства  среди детей, молодёжи и взрослого населения</a:t>
            </a:r>
            <a:endParaRPr b="1" lang="en-US">
              <a:latin typeface="NK254"/>
              <a:ea typeface="Roboto"/>
              <a:cs charset="0" pitchFamily="18" typeface="Times New Roman"/>
            </a:endParaRPr>
          </a:p>
        </p:txBody>
      </p:sp>
    </p:spTree>
  </p:cSld>
  <p:clrMapOvr>
    <a:masterClrMapping/>
  </p:clrMapOvr>
  <p:transition/>
  <p:timing>
    <p:tnLst>
      <p:par>
        <p:cTn dur="indefinite" id="1" nodeType="tmRoot" restart="never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2"/>
          <p:cNvSpPr>
            <a:spLocks noChangeArrowheads="1"/>
          </p:cNvSpPr>
          <p:nvPr/>
        </p:nvSpPr>
        <p:spPr bwMode="auto">
          <a:xfrm>
            <a:off x="107950" y="5075238"/>
            <a:ext cx="31448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>
              <a:solidFill>
                <a:schemeClr val="bg1"/>
              </a:solidFill>
              <a:latin typeface="Roboto"/>
            </a:endParaRPr>
          </a:p>
        </p:txBody>
      </p:sp>
      <p:pic>
        <p:nvPicPr>
          <p:cNvPr id="30722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93725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reeform: Shape 20">
            <a:extLst>
              <a:ext uri="{FF2B5EF4-FFF2-40B4-BE49-F238E27FC236}"/>
            </a:extLst>
          </p:cNvPr>
          <p:cNvSpPr/>
          <p:nvPr/>
        </p:nvSpPr>
        <p:spPr>
          <a:xfrm>
            <a:off x="-576136" y="-552450"/>
            <a:ext cx="8720011" cy="7419975"/>
          </a:xfrm>
          <a:custGeom>
            <a:avLst/>
            <a:gdLst>
              <a:gd fmla="*/ 0 w 7877259" name="connsiteX0"/>
              <a:gd fmla="*/ 0 h 6858000" name="connsiteY0"/>
              <a:gd fmla="*/ 3720282 w 7877259" name="connsiteX1"/>
              <a:gd fmla="*/ 0 h 6858000" name="connsiteY1"/>
              <a:gd fmla="*/ 3999313 w 7877259" name="connsiteX2"/>
              <a:gd fmla="*/ 499657 h 6858000" name="connsiteY2"/>
              <a:gd fmla="*/ 4102737 w 7877259" name="connsiteX3"/>
              <a:gd fmla="*/ 499657 h 6858000" name="connsiteY3"/>
              <a:gd fmla="*/ 6768541 w 7877259" name="connsiteX4"/>
              <a:gd fmla="*/ 499657 h 6858000" name="connsiteY4"/>
              <a:gd fmla="*/ 7727289 w 7877259" name="connsiteX5"/>
              <a:gd fmla="*/ 2138224 h 6858000" name="connsiteY5"/>
              <a:gd fmla="*/ 5429338 w 7877259" name="connsiteX6"/>
              <a:gd fmla="*/ 6128439 h 6858000" name="connsiteY6"/>
              <a:gd fmla="*/ 4470590 w 7877259" name="connsiteX7"/>
              <a:gd fmla="*/ 6674628 h 6858000" name="connsiteY7"/>
              <a:gd fmla="*/ 4457699 w 7877259" name="connsiteX8"/>
              <a:gd fmla="*/ 6673839 h 6858000" name="connsiteY8"/>
              <a:gd fmla="*/ 4457699 w 7877259" name="connsiteX9"/>
              <a:gd fmla="*/ 6856690 h 6858000" name="connsiteY9"/>
              <a:gd fmla="*/ 3695699 w 7877259" name="connsiteX10"/>
              <a:gd fmla="*/ 6856690 h 6858000" name="connsiteY10"/>
              <a:gd fmla="*/ 3695699 w 7877259" name="connsiteX11"/>
              <a:gd fmla="*/ 6858000 h 6858000" name="connsiteY11"/>
              <a:gd fmla="*/ 0 w 7877259" name="connsiteX12"/>
              <a:gd fmla="*/ 6858000 h 6858000" name="connsiteY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6858000" w="7877259">
                <a:moveTo>
                  <a:pt x="0" y="0"/>
                </a:moveTo>
                <a:lnTo>
                  <a:pt x="3720282" y="0"/>
                </a:lnTo>
                <a:lnTo>
                  <a:pt x="3999313" y="499657"/>
                </a:lnTo>
                <a:lnTo>
                  <a:pt x="4102737" y="499657"/>
                </a:lnTo>
                <a:cubicBezTo>
                  <a:pt x="4751176" y="499657"/>
                  <a:pt x="5615762" y="499657"/>
                  <a:pt x="6768541" y="499657"/>
                </a:cubicBezTo>
                <a:cubicBezTo>
                  <a:pt x="7620762" y="499657"/>
                  <a:pt x="8153399" y="1409972"/>
                  <a:pt x="7727289" y="2138224"/>
                </a:cubicBezTo>
                <a:cubicBezTo>
                  <a:pt x="7727289" y="2138224"/>
                  <a:pt x="7727289" y="2138224"/>
                  <a:pt x="5429338" y="6128439"/>
                </a:cubicBezTo>
                <a:cubicBezTo>
                  <a:pt x="5216283" y="6492565"/>
                  <a:pt x="4843436" y="6674628"/>
                  <a:pt x="4470590" y="6674628"/>
                </a:cubicBezTo>
                <a:lnTo>
                  <a:pt x="4457699" y="6673839"/>
                </a:lnTo>
                <a:lnTo>
                  <a:pt x="4457699" y="6856690"/>
                </a:lnTo>
                <a:lnTo>
                  <a:pt x="3695699" y="6856690"/>
                </a:lnTo>
                <a:lnTo>
                  <a:pt x="3695699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000">
                <a:srgbClr val="523089">
                  <a:alpha val="26000"/>
                </a:srgbClr>
              </a:gs>
              <a:gs pos="100000">
                <a:srgbClr val="65ADA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 lang="en-US"/>
          </a:p>
        </p:txBody>
      </p:sp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1960563" y="304800"/>
            <a:ext cx="37147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bg1"/>
                </a:solidFill>
                <a:latin typeface="NK254"/>
              </a:rPr>
              <a:t>Швейная мастерская «ТриНити»</a:t>
            </a:r>
          </a:p>
        </p:txBody>
      </p:sp>
      <p:pic>
        <p:nvPicPr>
          <p:cNvPr id="30727" name="Рисунок 16"/>
          <p:cNvPicPr>
            <a:picLocks noChangeAspect="1"/>
          </p:cNvPicPr>
          <p:nvPr/>
        </p:nvPicPr>
        <p:blipFill>
          <a:blip r:embed="rId3"/>
          <a:srcRect l="23" r="70"/>
          <a:stretch>
            <a:fillRect/>
          </a:stretch>
        </p:blipFill>
        <p:spPr bwMode="auto">
          <a:xfrm>
            <a:off x="6410325" y="0"/>
            <a:ext cx="578167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олилиния 15">
            <a:extLst>
              <a:ext uri="{FF2B5EF4-FFF2-40B4-BE49-F238E27FC236}"/>
            </a:extLst>
          </p:cNvPr>
          <p:cNvSpPr/>
          <p:nvPr/>
        </p:nvSpPr>
        <p:spPr>
          <a:xfrm>
            <a:off x="-265113" y="-179387"/>
            <a:ext cx="14192251" cy="6858000"/>
          </a:xfrm>
          <a:custGeom>
            <a:avLst/>
            <a:gdLst>
              <a:gd fmla="*/ 7577699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  <a:gd fmla="*/ 0 w 12192000" name="connsiteX4"/>
              <a:gd fmla="*/ 6850576 h 6858000" name="connsiteY4"/>
              <a:gd fmla="*/ 3998541 w 12192000" name="connsiteX5"/>
              <a:gd fmla="*/ 6850576 h 6858000" name="connsiteY5"/>
              <a:gd fmla="*/ 3998541 w 12192000" name="connsiteX6"/>
              <a:gd fmla="*/ 6849159 h 6858000" name="connsiteY6"/>
              <a:gd fmla="*/ 4822983 w 12192000" name="connsiteX7"/>
              <a:gd fmla="*/ 6849159 h 6858000" name="connsiteY7"/>
              <a:gd fmla="*/ 4822983 w 12192000" name="connsiteX8"/>
              <a:gd fmla="*/ 6651324 h 6858000" name="connsiteY8"/>
              <a:gd fmla="*/ 4836930 w 12192000" name="connsiteX9"/>
              <a:gd fmla="*/ 6652178 h 6858000" name="connsiteY9"/>
              <a:gd fmla="*/ 5874243 w 12192000" name="connsiteX10"/>
              <a:gd fmla="*/ 6061232 h 6858000" name="connsiteY10"/>
              <a:gd fmla="*/ 8360498 w 12192000" name="connsiteX11"/>
              <a:gd fmla="*/ 1744041 h 6858000" name="connsiteY11"/>
              <a:gd fmla="*/ 7651398 w 12192000" name="connsiteX12"/>
              <a:gd fmla="*/ 15061 h 6858000" name="connsiteY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6858000" w="12192000">
                <a:moveTo>
                  <a:pt x="7577699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850576"/>
                </a:lnTo>
                <a:lnTo>
                  <a:pt x="3998541" y="6850576"/>
                </a:lnTo>
                <a:lnTo>
                  <a:pt x="3998541" y="6849159"/>
                </a:lnTo>
                <a:lnTo>
                  <a:pt x="4822983" y="6849159"/>
                </a:lnTo>
                <a:lnTo>
                  <a:pt x="4822983" y="6651324"/>
                </a:lnTo>
                <a:lnTo>
                  <a:pt x="4836930" y="6652178"/>
                </a:lnTo>
                <a:cubicBezTo>
                  <a:pt x="5240329" y="6652178"/>
                  <a:pt x="5643729" y="6455196"/>
                  <a:pt x="5874243" y="6061232"/>
                </a:cubicBezTo>
                <a:cubicBezTo>
                  <a:pt x="8360498" y="1744041"/>
                  <a:pt x="8360498" y="1744041"/>
                  <a:pt x="8360498" y="1744041"/>
                </a:cubicBezTo>
                <a:cubicBezTo>
                  <a:pt x="8763897" y="1054604"/>
                  <a:pt x="8373105" y="214352"/>
                  <a:pt x="7651398" y="15061"/>
                </a:cubicBezTo>
                <a:close/>
              </a:path>
            </a:pathLst>
          </a:custGeom>
          <a:gradFill>
            <a:gsLst>
              <a:gs pos="68000">
                <a:srgbClr val="523089">
                  <a:alpha val="0"/>
                </a:srgbClr>
              </a:gs>
              <a:gs pos="82000">
                <a:srgbClr val="65ADA8">
                  <a:alpha val="6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31" name="TextBox 17"/>
          <p:cNvSpPr txBox="1">
            <a:spLocks noChangeArrowheads="1"/>
          </p:cNvSpPr>
          <p:nvPr/>
        </p:nvSpPr>
        <p:spPr bwMode="auto">
          <a:xfrm>
            <a:off x="7251700" y="3005138"/>
            <a:ext cx="383222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b="1" lang="ru-RU" sz="3200">
                <a:latin typeface="NK254"/>
              </a:rPr>
              <a:t>Студия «Разноцветный мир»</a:t>
            </a:r>
          </a:p>
        </p:txBody>
      </p:sp>
      <p:sp>
        <p:nvSpPr>
          <p:cNvPr id="30732" name="TextBox 10"/>
          <p:cNvSpPr txBox="1">
            <a:spLocks noChangeArrowheads="1"/>
          </p:cNvSpPr>
          <p:nvPr/>
        </p:nvSpPr>
        <p:spPr bwMode="auto">
          <a:xfrm>
            <a:off x="1471613" y="2747963"/>
            <a:ext cx="345281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b="1" lang="ru-RU">
                <a:latin typeface="NK254"/>
              </a:rPr>
              <a:t>В швейной мастерской проходит обучение кройке и шитью, как детей, так и взрослых. Руководитель данного клубного формирования Жакеева Ирина Евгеньевна занимается пошивом и ремонтом сценических костюмов.</a:t>
            </a:r>
          </a:p>
        </p:txBody>
      </p:sp>
      <p:sp>
        <p:nvSpPr>
          <p:cNvPr id="30733" name="TextBox 14"/>
          <p:cNvSpPr txBox="1">
            <a:spLocks noChangeArrowheads="1"/>
          </p:cNvSpPr>
          <p:nvPr/>
        </p:nvSpPr>
        <p:spPr bwMode="auto">
          <a:xfrm>
            <a:off x="6265863" y="4681538"/>
            <a:ext cx="5926137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b="1" lang="ru-RU">
                <a:latin typeface="NK254"/>
              </a:rPr>
              <a:t>В студии ведется работа по современным направлением декоративно - прикладного творчества: мыловарение, алмазная мозаика, и возобновляться такое немного забытое направление, как выжигание</a:t>
            </a:r>
            <a:r>
              <a:rPr lang="ru-RU">
                <a:solidFill>
                  <a:srgbClr val="523089"/>
                </a:solidFill>
                <a:latin typeface="NK254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8138" y="-23813"/>
            <a:ext cx="10282237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">
            <a:extLst>
              <a:ext uri="{FF2B5EF4-FFF2-40B4-BE49-F238E27FC236}"/>
            </a:extLst>
          </p:cNvPr>
          <p:cNvSpPr/>
          <p:nvPr/>
        </p:nvSpPr>
        <p:spPr>
          <a:xfrm rot="5400000">
            <a:off x="-3176589" y="-1771653"/>
            <a:ext cx="8096255" cy="9115425"/>
          </a:xfrm>
          <a:prstGeom prst="teardrop">
            <a:avLst/>
          </a:prstGeom>
          <a:gradFill>
            <a:gsLst>
              <a:gs pos="4000">
                <a:srgbClr val="523089">
                  <a:lumMod val="94000"/>
                  <a:lumOff val="6000"/>
                </a:srgbClr>
              </a:gs>
              <a:gs pos="75000">
                <a:srgbClr val="65ADA8">
                  <a:alpha val="6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749" name="TextBox 14"/>
          <p:cNvSpPr txBox="1">
            <a:spLocks noChangeArrowheads="1"/>
          </p:cNvSpPr>
          <p:nvPr/>
        </p:nvSpPr>
        <p:spPr bwMode="auto">
          <a:xfrm>
            <a:off x="590550" y="403225"/>
            <a:ext cx="34639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NK254"/>
              </a:rPr>
              <a:t>Центра фольклора и </a:t>
            </a:r>
          </a:p>
          <a:p>
            <a:pPr algn="ctr"/>
            <a:r>
              <a:rPr lang="ru-RU" sz="2800" b="1">
                <a:latin typeface="NK254"/>
              </a:rPr>
              <a:t>мини - музей «Татарская изба»</a:t>
            </a:r>
            <a:endParaRPr lang="en-US" sz="2800" b="1">
              <a:latin typeface="NK254"/>
              <a:ea typeface="Roboto Medium"/>
              <a:cs typeface="Roboto Medium"/>
            </a:endParaRPr>
          </a:p>
        </p:txBody>
      </p:sp>
      <p:sp>
        <p:nvSpPr>
          <p:cNvPr id="31750" name="TextBox 4"/>
          <p:cNvSpPr txBox="1">
            <a:spLocks noChangeArrowheads="1"/>
          </p:cNvSpPr>
          <p:nvPr/>
        </p:nvSpPr>
        <p:spPr bwMode="auto">
          <a:xfrm>
            <a:off x="590550" y="3924300"/>
            <a:ext cx="438467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NK254"/>
              </a:rPr>
              <a:t>Для каждого человека нет ближе уголка на земле, чем его родной дом.   Также в жизни татарского народа дом играет особую роль. Здесь представлен реалистично быт татарской избы, где можно увидеть печку, орудия труда, предметы обихода и символы вероисповедования.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50"/>
          <p:cNvSpPr txBox="1">
            <a:spLocks noChangeArrowheads="1"/>
          </p:cNvSpPr>
          <p:nvPr/>
        </p:nvSpPr>
        <p:spPr bwMode="auto">
          <a:xfrm>
            <a:off x="6891338" y="349250"/>
            <a:ext cx="5133975" cy="647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b="1" lang="ru-RU" sz="1600">
                <a:latin typeface="Roboto"/>
              </a:rPr>
              <a:t>Учредителем Муниципального </a:t>
            </a:r>
          </a:p>
          <a:p>
            <a:pPr algn="r"/>
            <a:r>
              <a:rPr b="1" lang="ru-RU" sz="1600">
                <a:latin typeface="Roboto"/>
              </a:rPr>
              <a:t>автономного учреждения </a:t>
            </a:r>
          </a:p>
          <a:p>
            <a:pPr algn="r"/>
            <a:r>
              <a:rPr b="1" lang="ru-RU" sz="1600">
                <a:latin typeface="Roboto"/>
              </a:rPr>
              <a:t>Лямбирского муниципального района </a:t>
            </a:r>
          </a:p>
          <a:p>
            <a:pPr algn="r"/>
            <a:r>
              <a:rPr b="1" lang="ru-RU" sz="1600">
                <a:latin typeface="Roboto"/>
              </a:rPr>
              <a:t>Республики Мордовия </a:t>
            </a:r>
          </a:p>
          <a:p>
            <a:pPr algn="r"/>
            <a:r>
              <a:rPr b="1" lang="ru-RU" sz="1600">
                <a:latin typeface="Roboto"/>
              </a:rPr>
              <a:t>«Культурно-спортивный центр «Алмаз» </a:t>
            </a:r>
          </a:p>
          <a:p>
            <a:pPr algn="r"/>
            <a:r>
              <a:rPr b="1" lang="ru-RU" sz="1600">
                <a:latin typeface="Roboto"/>
              </a:rPr>
              <a:t>является Администрация </a:t>
            </a:r>
          </a:p>
          <a:p>
            <a:pPr algn="r"/>
            <a:r>
              <a:rPr b="1" lang="ru-RU" sz="1600">
                <a:latin typeface="Roboto"/>
              </a:rPr>
              <a:t>Лямбирского муниципального района </a:t>
            </a:r>
          </a:p>
          <a:p>
            <a:pPr algn="r"/>
            <a:r>
              <a:rPr b="1" lang="ru-RU" sz="1600">
                <a:latin typeface="Roboto"/>
              </a:rPr>
              <a:t>Республики Мордовия.</a:t>
            </a:r>
          </a:p>
          <a:p>
            <a:pPr algn="r"/>
            <a:r>
              <a:rPr b="1" lang="ru-RU" sz="1600">
                <a:latin typeface="Roboto"/>
              </a:rPr>
              <a:t>        МАУ «Культурно-спортивный центр </a:t>
            </a:r>
          </a:p>
          <a:p>
            <a:pPr algn="r"/>
            <a:r>
              <a:rPr b="1" lang="ru-RU" sz="1600">
                <a:latin typeface="Roboto"/>
              </a:rPr>
              <a:t>«Алмаз» создано на основании</a:t>
            </a:r>
          </a:p>
          <a:p>
            <a:pPr algn="r"/>
            <a:r>
              <a:rPr b="1" lang="ru-RU" sz="1600">
                <a:latin typeface="Roboto"/>
              </a:rPr>
              <a:t> Постановления Администрации </a:t>
            </a:r>
          </a:p>
          <a:p>
            <a:pPr algn="r"/>
            <a:r>
              <a:rPr b="1" lang="ru-RU" sz="1600">
                <a:latin typeface="Roboto"/>
              </a:rPr>
              <a:t>Лямбирского муниципального района </a:t>
            </a:r>
          </a:p>
          <a:p>
            <a:pPr algn="r"/>
            <a:r>
              <a:rPr b="1" lang="ru-RU" sz="1600">
                <a:latin typeface="Roboto"/>
              </a:rPr>
              <a:t>Республики Мордовия «О создании муниципального автономного учреждения </a:t>
            </a:r>
          </a:p>
          <a:p>
            <a:pPr algn="r"/>
            <a:r>
              <a:rPr b="1" lang="ru-RU" sz="1600">
                <a:latin typeface="Roboto"/>
              </a:rPr>
              <a:t>Лямбирского муниципального района </a:t>
            </a:r>
          </a:p>
          <a:p>
            <a:pPr algn="r"/>
            <a:r>
              <a:rPr b="1" lang="ru-RU" sz="1600">
                <a:latin typeface="Roboto"/>
              </a:rPr>
              <a:t>Республики Мордовия </a:t>
            </a:r>
          </a:p>
          <a:p>
            <a:pPr algn="r"/>
            <a:r>
              <a:rPr b="1" lang="ru-RU" sz="1600">
                <a:latin typeface="Roboto"/>
              </a:rPr>
              <a:t>«Культурно-спортивный центр «Алмаз» </a:t>
            </a:r>
          </a:p>
          <a:p>
            <a:pPr algn="r"/>
            <a:r>
              <a:rPr b="1" lang="ru-RU" sz="1600">
                <a:latin typeface="Roboto"/>
              </a:rPr>
              <a:t>путем изменения типа существующего </a:t>
            </a:r>
          </a:p>
          <a:p>
            <a:pPr algn="r"/>
            <a:r>
              <a:rPr b="1" lang="ru-RU" sz="1600">
                <a:latin typeface="Roboto"/>
              </a:rPr>
              <a:t>муниципального бюджетного учреждения «Лямбирский районный Дом культуры» от 02.08.2012 г. № 491, в соответствии с Гражданским кодексом Российской Федерации и действующим законодательством Российской Федерации, путем изменения типа муниципального учреждения.</a:t>
            </a:r>
          </a:p>
          <a:p>
            <a:pPr algn="r"/>
            <a:r>
              <a:rPr b="1" lang="ru-RU">
                <a:latin typeface="Roboto"/>
              </a:rPr>
              <a:t>          </a:t>
            </a:r>
            <a:endParaRPr b="1" lang="ru-RU" sz="1600">
              <a:latin typeface="Roboto"/>
            </a:endParaRPr>
          </a:p>
        </p:txBody>
      </p:sp>
      <p:sp>
        <p:nvSpPr>
          <p:cNvPr id="21" name="Freeform: Shape 20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7877175" cy="6858000"/>
          </a:xfrm>
          <a:custGeom>
            <a:avLst/>
            <a:gdLst>
              <a:gd fmla="*/ 0 w 7877259" name="connsiteX0"/>
              <a:gd fmla="*/ 0 h 6858000" name="connsiteY0"/>
              <a:gd fmla="*/ 3720282 w 7877259" name="connsiteX1"/>
              <a:gd fmla="*/ 0 h 6858000" name="connsiteY1"/>
              <a:gd fmla="*/ 3999313 w 7877259" name="connsiteX2"/>
              <a:gd fmla="*/ 499657 h 6858000" name="connsiteY2"/>
              <a:gd fmla="*/ 4102737 w 7877259" name="connsiteX3"/>
              <a:gd fmla="*/ 499657 h 6858000" name="connsiteY3"/>
              <a:gd fmla="*/ 6768541 w 7877259" name="connsiteX4"/>
              <a:gd fmla="*/ 499657 h 6858000" name="connsiteY4"/>
              <a:gd fmla="*/ 7727289 w 7877259" name="connsiteX5"/>
              <a:gd fmla="*/ 2138224 h 6858000" name="connsiteY5"/>
              <a:gd fmla="*/ 5429338 w 7877259" name="connsiteX6"/>
              <a:gd fmla="*/ 6128439 h 6858000" name="connsiteY6"/>
              <a:gd fmla="*/ 4470590 w 7877259" name="connsiteX7"/>
              <a:gd fmla="*/ 6674628 h 6858000" name="connsiteY7"/>
              <a:gd fmla="*/ 4457699 w 7877259" name="connsiteX8"/>
              <a:gd fmla="*/ 6673839 h 6858000" name="connsiteY8"/>
              <a:gd fmla="*/ 4457699 w 7877259" name="connsiteX9"/>
              <a:gd fmla="*/ 6856690 h 6858000" name="connsiteY9"/>
              <a:gd fmla="*/ 3695699 w 7877259" name="connsiteX10"/>
              <a:gd fmla="*/ 6856690 h 6858000" name="connsiteY10"/>
              <a:gd fmla="*/ 3695699 w 7877259" name="connsiteX11"/>
              <a:gd fmla="*/ 6858000 h 6858000" name="connsiteY11"/>
              <a:gd fmla="*/ 0 w 7877259" name="connsiteX12"/>
              <a:gd fmla="*/ 6858000 h 6858000" name="connsiteY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6858000" w="7877259">
                <a:moveTo>
                  <a:pt x="0" y="0"/>
                </a:moveTo>
                <a:lnTo>
                  <a:pt x="3720282" y="0"/>
                </a:lnTo>
                <a:lnTo>
                  <a:pt x="3999313" y="499657"/>
                </a:lnTo>
                <a:lnTo>
                  <a:pt x="4102737" y="499657"/>
                </a:lnTo>
                <a:cubicBezTo>
                  <a:pt x="4751176" y="499657"/>
                  <a:pt x="5615762" y="499657"/>
                  <a:pt x="6768541" y="499657"/>
                </a:cubicBezTo>
                <a:cubicBezTo>
                  <a:pt x="7620762" y="499657"/>
                  <a:pt x="8153399" y="1409972"/>
                  <a:pt x="7727289" y="2138224"/>
                </a:cubicBezTo>
                <a:cubicBezTo>
                  <a:pt x="7727289" y="2138224"/>
                  <a:pt x="7727289" y="2138224"/>
                  <a:pt x="5429338" y="6128439"/>
                </a:cubicBezTo>
                <a:cubicBezTo>
                  <a:pt x="5216283" y="6492565"/>
                  <a:pt x="4843436" y="6674628"/>
                  <a:pt x="4470590" y="6674628"/>
                </a:cubicBezTo>
                <a:lnTo>
                  <a:pt x="4457699" y="6673839"/>
                </a:lnTo>
                <a:lnTo>
                  <a:pt x="4457699" y="6856690"/>
                </a:lnTo>
                <a:lnTo>
                  <a:pt x="3695699" y="6856690"/>
                </a:lnTo>
                <a:lnTo>
                  <a:pt x="3695699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000">
                <a:srgbClr val="523089"/>
              </a:gs>
              <a:gs pos="100000">
                <a:srgbClr val="65ADA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 lang="en-US"/>
          </a:p>
        </p:txBody>
      </p:sp>
      <p:pic>
        <p:nvPicPr>
          <p:cNvPr id="5" name="Рисунок 4"/>
          <p:cNvPicPr>
            <a:picLocks noChangeAspect="1" noGrp="1"/>
          </p:cNvPicPr>
          <p:nvPr>
            <p:ph idx="4294967295" sz="quarter" type="pic"/>
          </p:nvPr>
        </p:nvPicPr>
        <p:blipFill>
          <a:blip r:embed="rId2">
            <a:extLst>
              <a:ext uri="{28A0092B-C50C-407E-A947-70E740481C1C}"/>
            </a:extLst>
          </a:blip>
          <a:srcRect l="14" r="14"/>
          <a:stretch>
            <a:fillRect/>
          </a:stretch>
        </p:blipFill>
        <p:spPr>
          <a:xfrm>
            <a:off x="3336698" y="1592723"/>
            <a:ext cx="4409870" cy="4161617"/>
          </a:xfrm>
          <a:prstGeom prst="ellipse">
            <a:avLst/>
          </a:prstGeom>
          <a:ln cap="rnd" w="63500">
            <a:solidFill>
              <a:srgbClr val="523089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h="31750" w="952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dur="indefinite" id="1" nodeType="tmRoot" restart="never"/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12"/>
          <p:cNvSpPr>
            <a:spLocks noChangeArrowheads="1"/>
          </p:cNvSpPr>
          <p:nvPr/>
        </p:nvSpPr>
        <p:spPr bwMode="auto">
          <a:xfrm>
            <a:off x="6700838" y="1263650"/>
            <a:ext cx="5472112" cy="66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>
                <a:latin typeface="NK254"/>
              </a:rPr>
              <a:t>Наконец-то у ребят появилась возможность попробовать себя в роли фото операторов, телевизионных ведущих, видео операторов, сценаристов – режиссёров и монтажёров. Для творческой мастерской отведён кабинет, который оборудован тремя монтажными столами с высокопроизводительными персональными компьютерами, имеется место для создания фотозоны, созданы технические условия для съёмки – профессиональная фото-видео-аппаратура. На компьютеры установлены новые версии лицензионного программного обеспечения для обработки фотографий и видео. Имеется возможность ведения съёмки напрямую в компьютер с целью облегчения монтажа новостных выпусков, что в дальнейшем позволит вести свой детский youtube-канал о «жизни» района из уст детей. Ведь их, как и всех взрослых, волнуют многие темы, и они могут высказать своё мнение или рассказать о предстоящем событии.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>
              <a:latin typeface="NK254"/>
              <a:ea typeface="Roboto"/>
              <a:cs charset="0" pitchFamily="18" typeface="Times New Roman"/>
            </a:endParaRPr>
          </a:p>
        </p:txBody>
      </p:sp>
      <p:cxnSp>
        <p:nvCxnSpPr>
          <p:cNvPr id="117" name="Straight Connector 11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7715250" y="693738"/>
            <a:ext cx="3571875" cy="0"/>
          </a:xfrm>
          <a:prstGeom prst="line">
            <a:avLst/>
          </a:prstGeom>
          <a:ln w="38100">
            <a:solidFill>
              <a:srgbClr val="5864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1" name="Рисунок 18"/>
          <p:cNvPicPr>
            <a:picLocks noChangeAspect="1"/>
          </p:cNvPicPr>
          <p:nvPr/>
        </p:nvPicPr>
        <p:blipFill>
          <a:blip r:embed="rId2"/>
          <a:srcRect b="53" l="59" r="78"/>
          <a:stretch>
            <a:fillRect/>
          </a:stretch>
        </p:blipFill>
        <p:spPr bwMode="auto">
          <a:xfrm>
            <a:off x="0" y="0"/>
            <a:ext cx="6303963" cy="681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reeform: Shape 111">
            <a:extLst>
              <a:ext uri="{FF2B5EF4-FFF2-40B4-BE49-F238E27FC236}"/>
            </a:extLst>
          </p:cNvPr>
          <p:cNvSpPr/>
          <p:nvPr/>
        </p:nvSpPr>
        <p:spPr>
          <a:xfrm>
            <a:off x="-24717" y="-21471"/>
            <a:ext cx="6442142" cy="6861499"/>
          </a:xfrm>
          <a:custGeom>
            <a:avLst/>
            <a:gdLst>
              <a:gd fmla="*/ 6144723 w 6352675" name="connsiteX0"/>
              <a:gd fmla="*/ 0 h 6861499" name="connsiteY0"/>
              <a:gd fmla="*/ 6352675 w 6352675" name="connsiteX1"/>
              <a:gd fmla="*/ 0 h 6861499" name="connsiteY1"/>
              <a:gd fmla="*/ 6352675 w 6352675" name="connsiteX2"/>
              <a:gd fmla="*/ 4280 h 6861499" name="connsiteY2"/>
              <a:gd fmla="*/ 6153315 w 6352675" name="connsiteX3"/>
              <a:gd fmla="*/ 160195 h 6861499" name="connsiteY3"/>
              <a:gd fmla="*/ 6153315 w 6352675" name="connsiteX4"/>
              <a:gd fmla="*/ 162744 h 6861499" name="connsiteY4"/>
              <a:gd fmla="*/ 4380411 w 6352675" name="connsiteX5"/>
              <a:gd fmla="*/ 1935648 h 6861499" name="connsiteY5"/>
              <a:gd fmla="*/ 4239756 w 6352675" name="connsiteX6"/>
              <a:gd fmla="*/ 2021100 h 6861499" name="connsiteY6"/>
              <a:gd fmla="*/ 3448147 w 6352675" name="connsiteX7"/>
              <a:gd fmla="*/ 3304647 h 6861499" name="connsiteY7"/>
              <a:gd fmla="*/ 3438847 w 6352675" name="connsiteX8"/>
              <a:gd fmla="*/ 3452073 h 6861499" name="connsiteY8"/>
              <a:gd fmla="*/ 3431843 w 6352675" name="connsiteX9"/>
              <a:gd fmla="*/ 3452073 h 6861499" name="connsiteY9"/>
              <a:gd fmla="*/ 3431843 w 6352675" name="connsiteX10"/>
              <a:gd fmla="*/ 3640444 h 6861499" name="connsiteY10"/>
              <a:gd fmla="*/ 3430987 w 6352675" name="connsiteX11"/>
              <a:gd fmla="*/ 3640444 h 6861499" name="connsiteY11"/>
              <a:gd fmla="*/ 3431843 w 6352675" name="connsiteX12"/>
              <a:gd fmla="*/ 3663059 h 6861499" name="connsiteY12"/>
              <a:gd fmla="*/ 3431843 w 6352675" name="connsiteX13"/>
              <a:gd fmla="*/ 3697507 h 6861499" name="connsiteY13"/>
              <a:gd fmla="*/ 3433151 w 6352675" name="connsiteX14"/>
              <a:gd fmla="*/ 3697507 h 6861499" name="connsiteY14"/>
              <a:gd fmla="*/ 3436319 w 6352675" name="connsiteX15"/>
              <a:gd fmla="*/ 3781153 h 6861499" name="connsiteY15"/>
              <a:gd fmla="*/ 4547935 w 6352675" name="connsiteX16"/>
              <a:gd fmla="*/ 5325528 h 6861499" name="connsiteY16"/>
              <a:gd fmla="*/ 4701431 w 6352675" name="connsiteX17"/>
              <a:gd fmla="*/ 5381708 h 6861499" name="connsiteY17"/>
              <a:gd fmla="*/ 3221641 w 6352675" name="connsiteX18"/>
              <a:gd fmla="*/ 6861499 h 6861499" name="connsiteY18"/>
              <a:gd fmla="*/ 0 w 6352675" name="connsiteX19"/>
              <a:gd fmla="*/ 6861499 h 6861499" name="connsiteY19"/>
              <a:gd fmla="*/ 0 w 6352675" name="connsiteX20"/>
              <a:gd fmla="*/ 3499 h 6861499" name="connsiteY20"/>
              <a:gd fmla="*/ 6144723 w 6352675" name="connsiteX21"/>
              <a:gd fmla="*/ 3499 h 6861499" name="connsiteY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b="b" l="l" r="r" t="t"/>
            <a:pathLst>
              <a:path h="6861499" w="6352675">
                <a:moveTo>
                  <a:pt x="6144723" y="0"/>
                </a:moveTo>
                <a:lnTo>
                  <a:pt x="6352675" y="0"/>
                </a:lnTo>
                <a:lnTo>
                  <a:pt x="6352675" y="4280"/>
                </a:lnTo>
                <a:lnTo>
                  <a:pt x="6153315" y="160195"/>
                </a:lnTo>
                <a:lnTo>
                  <a:pt x="6153315" y="162744"/>
                </a:lnTo>
                <a:lnTo>
                  <a:pt x="4380411" y="1935648"/>
                </a:lnTo>
                <a:lnTo>
                  <a:pt x="4239756" y="2021100"/>
                </a:lnTo>
                <a:cubicBezTo>
                  <a:pt x="3814099" y="2308667"/>
                  <a:pt x="3516015" y="2770729"/>
                  <a:pt x="3448147" y="3304647"/>
                </a:cubicBezTo>
                <a:lnTo>
                  <a:pt x="3438847" y="3452073"/>
                </a:lnTo>
                <a:lnTo>
                  <a:pt x="3431843" y="3452073"/>
                </a:lnTo>
                <a:lnTo>
                  <a:pt x="3431843" y="3640444"/>
                </a:lnTo>
                <a:lnTo>
                  <a:pt x="3430987" y="3640444"/>
                </a:lnTo>
                <a:lnTo>
                  <a:pt x="3431843" y="3663059"/>
                </a:lnTo>
                <a:lnTo>
                  <a:pt x="3431843" y="3697507"/>
                </a:lnTo>
                <a:lnTo>
                  <a:pt x="3433151" y="3697507"/>
                </a:lnTo>
                <a:lnTo>
                  <a:pt x="3436319" y="3781153"/>
                </a:lnTo>
                <a:cubicBezTo>
                  <a:pt x="3489323" y="4477746"/>
                  <a:pt x="3932575" y="5065253"/>
                  <a:pt x="4547935" y="5325528"/>
                </a:cubicBezTo>
                <a:lnTo>
                  <a:pt x="4701431" y="5381708"/>
                </a:lnTo>
                <a:lnTo>
                  <a:pt x="3221641" y="6861499"/>
                </a:lnTo>
                <a:lnTo>
                  <a:pt x="0" y="6861499"/>
                </a:lnTo>
                <a:lnTo>
                  <a:pt x="0" y="3499"/>
                </a:lnTo>
                <a:lnTo>
                  <a:pt x="6144723" y="3499"/>
                </a:lnTo>
                <a:close/>
              </a:path>
            </a:pathLst>
          </a:custGeom>
          <a:gradFill>
            <a:gsLst>
              <a:gs pos="41000">
                <a:srgbClr val="523089">
                  <a:alpha val="0"/>
                </a:srgbClr>
              </a:gs>
              <a:gs pos="100000">
                <a:srgbClr val="65ADA8">
                  <a:alpha val="80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Freeform: Shape 13">
            <a:extLst>
              <a:ext uri="{FF2B5EF4-FFF2-40B4-BE49-F238E27FC236}"/>
            </a:extLst>
          </p:cNvPr>
          <p:cNvSpPr/>
          <p:nvPr/>
        </p:nvSpPr>
        <p:spPr>
          <a:xfrm rot="10800000">
            <a:off x="2049463" y="3490913"/>
            <a:ext cx="4600575" cy="4603750"/>
          </a:xfrm>
          <a:custGeom>
            <a:avLst/>
            <a:gdLst>
              <a:gd fmla="*/ 3948957 w 4599384" name="connsiteX0"/>
              <a:gd fmla="*/ 0 h 4603920" name="connsiteY0"/>
              <a:gd fmla="*/ 4599384 w 4599384" name="connsiteX1"/>
              <a:gd fmla="*/ 650427 h 4603920" name="connsiteY1"/>
              <a:gd fmla="*/ 2387155 w 4599384" name="connsiteX2"/>
              <a:gd fmla="*/ 2862656 h 4603920" name="connsiteY2"/>
              <a:gd fmla="*/ 2540651 w 4599384" name="connsiteX3"/>
              <a:gd fmla="*/ 2918836 h 4603920" name="connsiteY3"/>
              <a:gd fmla="*/ 3657600 w 4599384" name="connsiteX4"/>
              <a:gd fmla="*/ 4603920 h 4603920" name="connsiteY4"/>
              <a:gd fmla="*/ 2743200 w 4599384" name="connsiteX5"/>
              <a:gd fmla="*/ 4603920 h 4603920" name="connsiteY5"/>
              <a:gd fmla="*/ 1828800 w 4599384" name="connsiteX6"/>
              <a:gd fmla="*/ 3689520 h 4603920" name="connsiteY6"/>
              <a:gd fmla="*/ 1644517 w 4599384" name="connsiteX7"/>
              <a:gd fmla="*/ 3708098 h 4603920" name="connsiteY7"/>
              <a:gd fmla="*/ 1495437 w 4599384" name="connsiteX8"/>
              <a:gd fmla="*/ 3754375 h 4603920" name="connsiteY8"/>
              <a:gd fmla="*/ 1479386 w 4599384" name="connsiteX9"/>
              <a:gd fmla="*/ 3770425 h 4603920" name="connsiteY9"/>
              <a:gd fmla="*/ 1471231 w 4599384" name="connsiteX10"/>
              <a:gd fmla="*/ 3762270 h 4603920" name="connsiteY10"/>
              <a:gd fmla="*/ 1317550 w 4599384" name="connsiteX11"/>
              <a:gd fmla="*/ 3845685 h 4603920" name="connsiteY11"/>
              <a:gd fmla="*/ 914400 w 4599384" name="connsiteX12"/>
              <a:gd fmla="*/ 4603920 h 4603920" name="connsiteY12"/>
              <a:gd fmla="*/ 0 w 4599384" name="connsiteX13"/>
              <a:gd fmla="*/ 4603920 h 4603920" name="connsiteY13"/>
              <a:gd fmla="*/ 806301 w 4599384" name="connsiteX14"/>
              <a:gd fmla="*/ 3087451 h 4603920" name="connsiteY14"/>
              <a:gd fmla="*/ 946958 w 4599384" name="connsiteX15"/>
              <a:gd fmla="*/ 3001999 h 4603920" name="connsiteY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4603920" w="4599384">
                <a:moveTo>
                  <a:pt x="3948957" y="0"/>
                </a:moveTo>
                <a:lnTo>
                  <a:pt x="4599384" y="650427"/>
                </a:lnTo>
                <a:lnTo>
                  <a:pt x="2387155" y="2862656"/>
                </a:lnTo>
                <a:lnTo>
                  <a:pt x="2540651" y="2918836"/>
                </a:lnTo>
                <a:cubicBezTo>
                  <a:pt x="3197035" y="3196463"/>
                  <a:pt x="3657600" y="3846407"/>
                  <a:pt x="3657600" y="4603920"/>
                </a:cubicBezTo>
                <a:lnTo>
                  <a:pt x="2743200" y="4603920"/>
                </a:lnTo>
                <a:cubicBezTo>
                  <a:pt x="2743200" y="4098911"/>
                  <a:pt x="2333809" y="3689520"/>
                  <a:pt x="1828800" y="3689520"/>
                </a:cubicBezTo>
                <a:cubicBezTo>
                  <a:pt x="1765674" y="3689520"/>
                  <a:pt x="1704042" y="3695917"/>
                  <a:pt x="1644517" y="3708098"/>
                </a:cubicBezTo>
                <a:lnTo>
                  <a:pt x="1495437" y="3754375"/>
                </a:lnTo>
                <a:lnTo>
                  <a:pt x="1479386" y="3770425"/>
                </a:lnTo>
                <a:lnTo>
                  <a:pt x="1471231" y="3762270"/>
                </a:lnTo>
                <a:lnTo>
                  <a:pt x="1317550" y="3845685"/>
                </a:lnTo>
                <a:cubicBezTo>
                  <a:pt x="1074318" y="4010010"/>
                  <a:pt x="914400" y="4288289"/>
                  <a:pt x="914400" y="4603920"/>
                </a:cubicBezTo>
                <a:lnTo>
                  <a:pt x="0" y="4603920"/>
                </a:lnTo>
                <a:cubicBezTo>
                  <a:pt x="0" y="3972659"/>
                  <a:pt x="319837" y="3416099"/>
                  <a:pt x="806301" y="3087451"/>
                </a:cubicBezTo>
                <a:lnTo>
                  <a:pt x="946958" y="3001999"/>
                </a:lnTo>
                <a:close/>
              </a:path>
            </a:pathLst>
          </a:custGeom>
          <a:gradFill>
            <a:gsLst>
              <a:gs pos="4000">
                <a:srgbClr val="523089"/>
              </a:gs>
              <a:gs pos="85000">
                <a:srgbClr val="65ADA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/>
            </a:extLst>
          </p:cNvPr>
          <p:cNvSpPr/>
          <p:nvPr/>
        </p:nvSpPr>
        <p:spPr>
          <a:xfrm>
            <a:off x="2994025" y="-1216025"/>
            <a:ext cx="4598988" cy="4603750"/>
          </a:xfrm>
          <a:custGeom>
            <a:avLst/>
            <a:gdLst>
              <a:gd fmla="*/ 3948957 w 4599384" name="connsiteX0"/>
              <a:gd fmla="*/ 0 h 4603920" name="connsiteY0"/>
              <a:gd fmla="*/ 4599384 w 4599384" name="connsiteX1"/>
              <a:gd fmla="*/ 650427 h 4603920" name="connsiteY1"/>
              <a:gd fmla="*/ 2387155 w 4599384" name="connsiteX2"/>
              <a:gd fmla="*/ 2862656 h 4603920" name="connsiteY2"/>
              <a:gd fmla="*/ 2540651 w 4599384" name="connsiteX3"/>
              <a:gd fmla="*/ 2918836 h 4603920" name="connsiteY3"/>
              <a:gd fmla="*/ 3657600 w 4599384" name="connsiteX4"/>
              <a:gd fmla="*/ 4603920 h 4603920" name="connsiteY4"/>
              <a:gd fmla="*/ 2743200 w 4599384" name="connsiteX5"/>
              <a:gd fmla="*/ 4603920 h 4603920" name="connsiteY5"/>
              <a:gd fmla="*/ 1828800 w 4599384" name="connsiteX6"/>
              <a:gd fmla="*/ 3689520 h 4603920" name="connsiteY6"/>
              <a:gd fmla="*/ 1644517 w 4599384" name="connsiteX7"/>
              <a:gd fmla="*/ 3708098 h 4603920" name="connsiteY7"/>
              <a:gd fmla="*/ 1495437 w 4599384" name="connsiteX8"/>
              <a:gd fmla="*/ 3754375 h 4603920" name="connsiteY8"/>
              <a:gd fmla="*/ 1479386 w 4599384" name="connsiteX9"/>
              <a:gd fmla="*/ 3770425 h 4603920" name="connsiteY9"/>
              <a:gd fmla="*/ 1471231 w 4599384" name="connsiteX10"/>
              <a:gd fmla="*/ 3762270 h 4603920" name="connsiteY10"/>
              <a:gd fmla="*/ 1317550 w 4599384" name="connsiteX11"/>
              <a:gd fmla="*/ 3845685 h 4603920" name="connsiteY11"/>
              <a:gd fmla="*/ 914400 w 4599384" name="connsiteX12"/>
              <a:gd fmla="*/ 4603920 h 4603920" name="connsiteY12"/>
              <a:gd fmla="*/ 0 w 4599384" name="connsiteX13"/>
              <a:gd fmla="*/ 4603920 h 4603920" name="connsiteY13"/>
              <a:gd fmla="*/ 806301 w 4599384" name="connsiteX14"/>
              <a:gd fmla="*/ 3087451 h 4603920" name="connsiteY14"/>
              <a:gd fmla="*/ 946958 w 4599384" name="connsiteX15"/>
              <a:gd fmla="*/ 3001999 h 4603920" name="connsiteY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4603920" w="4599384">
                <a:moveTo>
                  <a:pt x="3948957" y="0"/>
                </a:moveTo>
                <a:lnTo>
                  <a:pt x="4599384" y="650427"/>
                </a:lnTo>
                <a:lnTo>
                  <a:pt x="2387155" y="2862656"/>
                </a:lnTo>
                <a:lnTo>
                  <a:pt x="2540651" y="2918836"/>
                </a:lnTo>
                <a:cubicBezTo>
                  <a:pt x="3197035" y="3196463"/>
                  <a:pt x="3657600" y="3846407"/>
                  <a:pt x="3657600" y="4603920"/>
                </a:cubicBezTo>
                <a:lnTo>
                  <a:pt x="2743200" y="4603920"/>
                </a:lnTo>
                <a:cubicBezTo>
                  <a:pt x="2743200" y="4098911"/>
                  <a:pt x="2333809" y="3689520"/>
                  <a:pt x="1828800" y="3689520"/>
                </a:cubicBezTo>
                <a:cubicBezTo>
                  <a:pt x="1765674" y="3689520"/>
                  <a:pt x="1704042" y="3695917"/>
                  <a:pt x="1644517" y="3708098"/>
                </a:cubicBezTo>
                <a:lnTo>
                  <a:pt x="1495437" y="3754375"/>
                </a:lnTo>
                <a:lnTo>
                  <a:pt x="1479386" y="3770425"/>
                </a:lnTo>
                <a:lnTo>
                  <a:pt x="1471231" y="3762270"/>
                </a:lnTo>
                <a:lnTo>
                  <a:pt x="1317550" y="3845685"/>
                </a:lnTo>
                <a:cubicBezTo>
                  <a:pt x="1074318" y="4010010"/>
                  <a:pt x="914400" y="4288289"/>
                  <a:pt x="914400" y="4603920"/>
                </a:cubicBezTo>
                <a:lnTo>
                  <a:pt x="0" y="4603920"/>
                </a:lnTo>
                <a:cubicBezTo>
                  <a:pt x="0" y="3972659"/>
                  <a:pt x="319837" y="3416099"/>
                  <a:pt x="806301" y="3087451"/>
                </a:cubicBezTo>
                <a:lnTo>
                  <a:pt x="946958" y="3001999"/>
                </a:lnTo>
                <a:close/>
              </a:path>
            </a:pathLst>
          </a:custGeom>
          <a:gradFill>
            <a:gsLst>
              <a:gs pos="4000">
                <a:srgbClr val="523089"/>
              </a:gs>
              <a:gs pos="85000">
                <a:srgbClr val="65ADA8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777" name="TextBox 19"/>
          <p:cNvSpPr txBox="1">
            <a:spLocks noChangeArrowheads="1"/>
          </p:cNvSpPr>
          <p:nvPr/>
        </p:nvSpPr>
        <p:spPr bwMode="auto">
          <a:xfrm>
            <a:off x="6762750" y="177800"/>
            <a:ext cx="60563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b="1" lang="ru-RU" sz="3200">
                <a:latin typeface="NK254"/>
              </a:rPr>
              <a:t>Творческая мастерская </a:t>
            </a:r>
          </a:p>
          <a:p>
            <a:r>
              <a:rPr b="1" lang="ru-RU" sz="3200">
                <a:latin typeface="NK254"/>
              </a:rPr>
              <a:t>«Яктылык» (Вспышка)</a:t>
            </a:r>
            <a:endParaRPr b="1" lang="en-US" sz="3200">
              <a:latin typeface="NK254"/>
              <a:ea typeface="Roboto Medium"/>
              <a:cs typeface="Roboto Medium"/>
            </a:endParaRPr>
          </a:p>
        </p:txBody>
      </p:sp>
      <p:pic>
        <p:nvPicPr>
          <p:cNvPr id="24" name="Рисунок 23"/>
          <p:cNvPicPr>
            <a:picLocks noChangeAspect="1" noGrp="1"/>
          </p:cNvPicPr>
          <p:nvPr>
            <p:ph idx="4294967295" sz="quarter" type="pic"/>
          </p:nvPr>
        </p:nvPicPr>
        <p:blipFill>
          <a:blip cstate="hqprint" r:embed="rId3">
            <a:extLst>
              <a:ext uri="{28A0092B-C50C-407E-A947-70E740481C1C}"/>
            </a:extLst>
          </a:blip>
          <a:srcRect l="125" r="125"/>
          <a:stretch>
            <a:fillRect/>
          </a:stretch>
        </p:blipFill>
        <p:spPr>
          <a:xfrm>
            <a:off x="3819182" y="2439562"/>
            <a:ext cx="1919189" cy="1923058"/>
          </a:xfrm>
          <a:prstGeom prst="ellipse">
            <a:avLst/>
          </a:prstGeom>
          <a:ln cap="rnd" w="63500">
            <a:solidFill>
              <a:srgbClr val="523089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h="31750" w="952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dur="indefinite" id="1" nodeType="tmRoot" restart="never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2"/>
          <p:cNvPicPr>
            <a:picLocks noChangeAspect="1" noGrp="1"/>
          </p:cNvPicPr>
          <p:nvPr>
            <p:ph idx="4294967295" sz="quarter" type="pic"/>
          </p:nvPr>
        </p:nvPicPr>
        <p:blipFill>
          <a:blip r:embed="rId2"/>
          <a:srcRect b="41" t="41"/>
          <a:stretch>
            <a:fillRect/>
          </a:stretch>
        </p:blipFill>
        <p:spPr>
          <a:xfrm>
            <a:off x="0" y="7938"/>
            <a:ext cx="12192000" cy="6858000"/>
          </a:xfrm>
        </p:spPr>
      </p:pic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0" y="790575"/>
            <a:ext cx="6978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solidFill>
                  <a:srgbClr val="090A0F"/>
                </a:solidFill>
                <a:latin typeface="Roboto Medium"/>
                <a:ea typeface="Roboto Medium"/>
                <a:cs typeface="Roboto Medium"/>
              </a:rPr>
              <a:t>КОЛЛЕКТИВЫ</a:t>
            </a:r>
            <a:endParaRPr lang="en-US" sz="6000">
              <a:solidFill>
                <a:srgbClr val="090A0F"/>
              </a:solidFill>
              <a:latin typeface="Roboto Medium"/>
              <a:ea typeface="Roboto Medium"/>
              <a:cs typeface="Roboto Medium"/>
            </a:endParaRPr>
          </a:p>
        </p:txBody>
      </p:sp>
    </p:spTree>
  </p:cSld>
  <p:clrMapOvr>
    <a:masterClrMapping/>
  </p:clrMapOvr>
  <p:transition/>
  <p:timing>
    <p:tnLst>
      <p:par>
        <p:cTn dur="indefinite" id="1" nodeType="tmRoot" restart="never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/>
            </a:extLst>
          </p:cNvPr>
          <p:cNvSpPr/>
          <p:nvPr/>
        </p:nvSpPr>
        <p:spPr>
          <a:xfrm>
            <a:off x="6019800" y="-20638"/>
            <a:ext cx="6172200" cy="6878638"/>
          </a:xfrm>
          <a:prstGeom prst="rect">
            <a:avLst/>
          </a:prstGeom>
          <a:solidFill>
            <a:srgbClr val="65A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 lang="en-US"/>
          </a:p>
        </p:txBody>
      </p:sp>
      <p:pic>
        <p:nvPicPr>
          <p:cNvPr id="16386" name="Рисунок 2"/>
          <p:cNvPicPr>
            <a:picLocks noChangeAspect="1" noGrp="1"/>
          </p:cNvPicPr>
          <p:nvPr>
            <p:ph idx="4294967295" sz="quarter" type="pic"/>
          </p:nvPr>
        </p:nvPicPr>
        <p:blipFill>
          <a:blip r:embed="rId2"/>
          <a:srcRect l="28" r="28"/>
          <a:stretch>
            <a:fillRect/>
          </a:stretch>
        </p:blipFill>
        <p:spPr>
          <a:xfrm>
            <a:off x="384175" y="873125"/>
            <a:ext cx="6400800" cy="5124450"/>
          </a:xfrm>
        </p:spPr>
      </p:pic>
      <p:sp>
        <p:nvSpPr>
          <p:cNvPr id="16387" name="Freeform 9"/>
          <p:cNvSpPr>
            <a:spLocks/>
          </p:cNvSpPr>
          <p:nvPr/>
        </p:nvSpPr>
        <p:spPr bwMode="auto">
          <a:xfrm rot="3600000">
            <a:off x="6280943" y="-570706"/>
            <a:ext cx="4298951" cy="3709988"/>
          </a:xfrm>
          <a:custGeom>
            <a:avLst/>
            <a:gdLst>
              <a:gd fmla="*/ 2147483647 w 484" name="T0"/>
              <a:gd fmla="*/ 2147483647 h 419" name="T1"/>
              <a:gd fmla="*/ 2147483647 w 484" name="T2"/>
              <a:gd fmla="*/ 2147483647 h 419" name="T3"/>
              <a:gd fmla="*/ 2147483647 w 484" name="T4"/>
              <a:gd fmla="*/ 2147483647 h 419" name="T5"/>
              <a:gd fmla="*/ 2147483647 w 484" name="T6"/>
              <a:gd fmla="*/ 2147483647 h 419" name="T7"/>
              <a:gd fmla="*/ 2147483647 w 484" name="T8"/>
              <a:gd fmla="*/ 2147483647 h 419" name="T9"/>
              <a:gd fmla="*/ 2147483647 w 484" name="T10"/>
              <a:gd fmla="*/ 2147483647 h 419" name="T11"/>
              <a:gd fmla="*/ 2147483647 w 484" name="T12"/>
              <a:gd fmla="*/ 2147483647 h 419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484" name="T21"/>
              <a:gd fmla="*/ 0 h 419" name="T22"/>
              <a:gd fmla="*/ 484 w 484" name="T23"/>
              <a:gd fmla="*/ 419 h 419" name="T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419" w="484">
                <a:moveTo>
                  <a:pt x="179" y="48"/>
                </a:moveTo>
                <a:cubicBezTo>
                  <a:pt x="28" y="311"/>
                  <a:pt x="28" y="311"/>
                  <a:pt x="28" y="311"/>
                </a:cubicBezTo>
                <a:cubicBezTo>
                  <a:pt x="0" y="359"/>
                  <a:pt x="35" y="419"/>
                  <a:pt x="91" y="419"/>
                </a:cubicBezTo>
                <a:cubicBezTo>
                  <a:pt x="394" y="419"/>
                  <a:pt x="394" y="419"/>
                  <a:pt x="394" y="419"/>
                </a:cubicBezTo>
                <a:cubicBezTo>
                  <a:pt x="450" y="419"/>
                  <a:pt x="484" y="359"/>
                  <a:pt x="456" y="311"/>
                </a:cubicBezTo>
                <a:cubicBezTo>
                  <a:pt x="305" y="48"/>
                  <a:pt x="305" y="48"/>
                  <a:pt x="305" y="48"/>
                </a:cubicBezTo>
                <a:cubicBezTo>
                  <a:pt x="277" y="0"/>
                  <a:pt x="207" y="0"/>
                  <a:pt x="179" y="48"/>
                </a:cubicBezTo>
                <a:close/>
              </a:path>
            </a:pathLst>
          </a:custGeom>
          <a:gradFill rotWithShape="0">
            <a:gsLst>
              <a:gs pos="0">
                <a:srgbClr val="523089"/>
              </a:gs>
              <a:gs pos="100000">
                <a:srgbClr val="65ADA8"/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5999163" y="468313"/>
            <a:ext cx="40624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b="1" lang="ru-RU" sz="4800">
                <a:latin typeface="Roboto Black"/>
                <a:ea typeface="Roboto Black"/>
                <a:cs typeface="Roboto Black"/>
              </a:rPr>
              <a:t>«</a:t>
            </a:r>
            <a:r>
              <a:rPr b="1" lang="ru-RU" sz="3600">
                <a:latin typeface="Roboto Black"/>
                <a:ea typeface="Roboto Black"/>
                <a:cs typeface="Roboto Black"/>
              </a:rPr>
              <a:t>Умырзая»</a:t>
            </a:r>
            <a:endParaRPr b="1" lang="en-US" sz="3600">
              <a:latin typeface="Roboto Black"/>
              <a:ea typeface="Roboto Black"/>
              <a:cs typeface="Roboto Black"/>
            </a:endParaRPr>
          </a:p>
        </p:txBody>
      </p:sp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6591300" y="1377950"/>
            <a:ext cx="2808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b="1" lang="ru-RU">
                <a:latin typeface="Roboto"/>
                <a:ea typeface="Roboto"/>
                <a:cs typeface="Roboto"/>
              </a:rPr>
              <a:t>Народный ансамбль </a:t>
            </a:r>
          </a:p>
          <a:p>
            <a:pPr algn="ctr"/>
            <a:r>
              <a:rPr b="1" lang="ru-RU">
                <a:latin typeface="Roboto"/>
                <a:ea typeface="Roboto"/>
                <a:cs typeface="Roboto"/>
              </a:rPr>
              <a:t>песни и танца</a:t>
            </a:r>
            <a:endParaRPr b="1" lang="en-US">
              <a:latin typeface="Roboto"/>
              <a:ea typeface="Roboto"/>
              <a:cs typeface="Roboto"/>
            </a:endParaRPr>
          </a:p>
        </p:txBody>
      </p:sp>
      <p:sp>
        <p:nvSpPr>
          <p:cNvPr id="16390" name="Rectangle 13"/>
          <p:cNvSpPr>
            <a:spLocks noChangeArrowheads="1"/>
          </p:cNvSpPr>
          <p:nvPr/>
        </p:nvSpPr>
        <p:spPr bwMode="auto">
          <a:xfrm>
            <a:off x="8166100" y="1795463"/>
            <a:ext cx="38909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endParaRPr i="1" lang="ru-RU">
              <a:latin charset="0" pitchFamily="66" typeface="Vladimir Script"/>
            </a:endParaRPr>
          </a:p>
        </p:txBody>
      </p:sp>
      <p:sp>
        <p:nvSpPr>
          <p:cNvPr id="16391" name="Subtitle 2"/>
          <p:cNvSpPr txBox="1">
            <a:spLocks/>
          </p:cNvSpPr>
          <p:nvPr/>
        </p:nvSpPr>
        <p:spPr bwMode="auto">
          <a:xfrm>
            <a:off x="9405938" y="4010025"/>
            <a:ext cx="23558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ts val="1000"/>
              </a:spcBef>
              <a:buFont charset="0" typeface="Arial"/>
              <a:buNone/>
            </a:pPr>
            <a:endParaRPr lang="ru-RU" sz="2400">
              <a:solidFill>
                <a:schemeClr val="bg1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16392" name="TextBox 3"/>
          <p:cNvSpPr txBox="1">
            <a:spLocks noChangeArrowheads="1"/>
          </p:cNvSpPr>
          <p:nvPr/>
        </p:nvSpPr>
        <p:spPr bwMode="auto">
          <a:xfrm>
            <a:off x="6810375" y="3587750"/>
            <a:ext cx="5221288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b="1" lang="ru-RU" sz="1600">
                <a:latin typeface="NK254"/>
              </a:rPr>
              <a:t>«Умырзая» в переводе означает Подснежник,  подобно этим цветам   коллектив зародился весной, пятьдесят лет назад. Традиции живут до сих пор,  их поддерживает  новый состав ансамбля. Сейчас в коллективе  – 36  человек,  20 из них – хоровая группа, </a:t>
            </a:r>
          </a:p>
          <a:p>
            <a:pPr algn="r"/>
            <a:r>
              <a:rPr b="1" lang="ru-RU" sz="1600">
                <a:latin typeface="NK254"/>
              </a:rPr>
              <a:t>16 - хореографическая. Коллектив объединил людей разных возрастов и профессий.   На сцене – врачи, педагоги, экономисты,  студенты. Репертуар и состав коллектива – многонациональный, здесь поют  русские, татары и даже украинцы.  Многие из артистов выступают в коллективе с малых лет. </a:t>
            </a:r>
            <a:endParaRPr b="1" lang="en-US" sz="1600">
              <a:latin typeface="NK254"/>
              <a:ea typeface="Roboto Black"/>
              <a:cs typeface="Roboto Black"/>
            </a:endParaRPr>
          </a:p>
        </p:txBody>
      </p:sp>
    </p:spTree>
  </p:cSld>
  <p:clrMapOvr>
    <a:masterClrMapping/>
  </p:clrMapOvr>
  <p:transition/>
  <p:timing>
    <p:tnLst>
      <p:par>
        <p:cTn dur="indefinite" id="1" nodeType="tmRoot" restart="never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4"/>
          <p:cNvPicPr>
            <a:picLocks noChangeAspect="1" noGrp="1"/>
          </p:cNvPicPr>
          <p:nvPr>
            <p:ph idx="4294967295" sz="quarter" type="pic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Rectangle 1">
            <a:extLst>
              <a:ext uri="{FF2B5EF4-FFF2-40B4-BE49-F238E27FC236}"/>
            </a:extLst>
          </p:cNvPr>
          <p:cNvSpPr/>
          <p:nvPr/>
        </p:nvSpPr>
        <p:spPr>
          <a:xfrm>
            <a:off x="5986463" y="-3175"/>
            <a:ext cx="6205537" cy="1135063"/>
          </a:xfrm>
          <a:prstGeom prst="rect">
            <a:avLst/>
          </a:prstGeom>
          <a:solidFill>
            <a:srgbClr val="65ADA8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1" name="Subtitle 2"/>
          <p:cNvSpPr txBox="1">
            <a:spLocks/>
          </p:cNvSpPr>
          <p:nvPr/>
        </p:nvSpPr>
        <p:spPr bwMode="auto">
          <a:xfrm>
            <a:off x="5913438" y="0"/>
            <a:ext cx="6278562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charset="0" typeface="Arial"/>
              <a:buNone/>
            </a:pPr>
            <a:r>
              <a:rPr b="1" lang="ru-RU" sz="4400">
                <a:solidFill>
                  <a:schemeClr val="bg1"/>
                </a:solidFill>
                <a:latin typeface="Roboto Black"/>
                <a:ea typeface="Roboto Black"/>
                <a:cs typeface="Roboto Black"/>
              </a:rPr>
              <a:t>«Вспомним, друзья!»</a:t>
            </a:r>
          </a:p>
          <a:p>
            <a:pPr algn="ctr">
              <a:buFont charset="0" typeface="Arial"/>
              <a:buNone/>
            </a:pPr>
            <a:r>
              <a:rPr b="1" lang="ru-RU" sz="2400">
                <a:solidFill>
                  <a:schemeClr val="bg1"/>
                </a:solidFill>
                <a:latin typeface="Roboto Black"/>
                <a:ea typeface="Roboto Black"/>
                <a:cs typeface="Roboto Black"/>
              </a:rPr>
              <a:t>Народный ансамбль</a:t>
            </a:r>
            <a:endParaRPr b="1" lang="en-US" sz="2400">
              <a:solidFill>
                <a:schemeClr val="bg1"/>
              </a:solidFill>
              <a:latin typeface="Roboto Black"/>
              <a:ea typeface="Roboto Black"/>
              <a:cs typeface="Roboto Black"/>
            </a:endParaRPr>
          </a:p>
        </p:txBody>
      </p:sp>
      <p:grpSp>
        <p:nvGrpSpPr>
          <p:cNvPr id="17412" name="Группа 15"/>
          <p:cNvGrpSpPr>
            <a:grpSpLocks/>
          </p:cNvGrpSpPr>
          <p:nvPr/>
        </p:nvGrpSpPr>
        <p:grpSpPr bwMode="auto">
          <a:xfrm>
            <a:off x="0" y="3917950"/>
            <a:ext cx="4189413" cy="2940050"/>
            <a:chOff x="358219" y="3338704"/>
            <a:chExt cx="3326052" cy="2939473"/>
          </a:xfrm>
        </p:grpSpPr>
        <p:sp>
          <p:nvSpPr>
            <p:cNvPr id="17414" name="Freeform 9"/>
            <p:cNvSpPr>
              <a:spLocks/>
            </p:cNvSpPr>
            <p:nvPr/>
          </p:nvSpPr>
          <p:spPr bwMode="auto">
            <a:xfrm rot="10800000">
              <a:off x="358219" y="3338704"/>
              <a:ext cx="3326052" cy="2939473"/>
            </a:xfrm>
            <a:custGeom>
              <a:avLst/>
              <a:gdLst>
                <a:gd fmla="*/ 2147483647 w 484" name="T0"/>
                <a:gd fmla="*/ 2147483647 h 419" name="T1"/>
                <a:gd fmla="*/ 1322284438 w 484" name="T2"/>
                <a:gd fmla="*/ 2147483647 h 419" name="T3"/>
                <a:gd fmla="*/ 2147483647 w 484" name="T4"/>
                <a:gd fmla="*/ 2147483647 h 419" name="T5"/>
                <a:gd fmla="*/ 2147483647 w 484" name="T6"/>
                <a:gd fmla="*/ 2147483647 h 419" name="T7"/>
                <a:gd fmla="*/ 2147483647 w 484" name="T8"/>
                <a:gd fmla="*/ 2147483647 h 419" name="T9"/>
                <a:gd fmla="*/ 2147483647 w 484" name="T10"/>
                <a:gd fmla="*/ 2147483647 h 419" name="T11"/>
                <a:gd fmla="*/ 2147483647 w 484" name="T12"/>
                <a:gd fmla="*/ 2147483647 h 41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484" name="T21"/>
                <a:gd fmla="*/ 0 h 419" name="T22"/>
                <a:gd fmla="*/ 484 w 484" name="T23"/>
                <a:gd fmla="*/ 419 h 419" name="T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419" w="484">
                  <a:moveTo>
                    <a:pt x="179" y="48"/>
                  </a:moveTo>
                  <a:cubicBezTo>
                    <a:pt x="28" y="311"/>
                    <a:pt x="28" y="311"/>
                    <a:pt x="28" y="311"/>
                  </a:cubicBezTo>
                  <a:cubicBezTo>
                    <a:pt x="0" y="359"/>
                    <a:pt x="35" y="419"/>
                    <a:pt x="91" y="419"/>
                  </a:cubicBezTo>
                  <a:cubicBezTo>
                    <a:pt x="394" y="419"/>
                    <a:pt x="394" y="419"/>
                    <a:pt x="394" y="419"/>
                  </a:cubicBezTo>
                  <a:cubicBezTo>
                    <a:pt x="450" y="419"/>
                    <a:pt x="484" y="359"/>
                    <a:pt x="456" y="311"/>
                  </a:cubicBezTo>
                  <a:cubicBezTo>
                    <a:pt x="305" y="48"/>
                    <a:pt x="305" y="48"/>
                    <a:pt x="305" y="48"/>
                  </a:cubicBezTo>
                  <a:cubicBezTo>
                    <a:pt x="277" y="0"/>
                    <a:pt x="207" y="0"/>
                    <a:pt x="179" y="48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5" name="TextBox 2"/>
            <p:cNvSpPr txBox="1">
              <a:spLocks noChangeArrowheads="1"/>
            </p:cNvSpPr>
            <p:nvPr/>
          </p:nvSpPr>
          <p:spPr bwMode="auto">
            <a:xfrm>
              <a:off x="762468" y="3338704"/>
              <a:ext cx="2517554" cy="229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b="1" lang="ru-RU" sz="1600">
                  <a:latin typeface="NK254"/>
                </a:rPr>
                <a:t>Коллектив очень любим зрителями разных возрастов, так как в его репертуар входят песни </a:t>
              </a:r>
            </a:p>
            <a:p>
              <a:pPr algn="ctr"/>
              <a:r>
                <a:rPr b="1" lang="ru-RU" sz="1600">
                  <a:latin typeface="NK254"/>
                </a:rPr>
                <a:t>60-х, 70-х, 80-х годов, </a:t>
              </a:r>
            </a:p>
            <a:p>
              <a:pPr algn="ctr"/>
              <a:r>
                <a:rPr b="1" lang="ru-RU" sz="1600">
                  <a:latin typeface="NK254"/>
                </a:rPr>
                <a:t>песни патриотического </a:t>
              </a:r>
            </a:p>
            <a:p>
              <a:pPr algn="ctr"/>
              <a:r>
                <a:rPr b="1" lang="ru-RU" sz="1600">
                  <a:latin typeface="NK254"/>
                </a:rPr>
                <a:t>характера, народные, </a:t>
              </a:r>
            </a:p>
            <a:p>
              <a:pPr algn="ctr"/>
              <a:r>
                <a:rPr b="1" lang="ru-RU" sz="1600">
                  <a:latin typeface="NK254"/>
                </a:rPr>
                <a:t>современные, </a:t>
              </a:r>
            </a:p>
            <a:p>
              <a:pPr algn="ctr"/>
              <a:r>
                <a:rPr b="1" lang="ru-RU" sz="1600">
                  <a:latin typeface="NK254"/>
                </a:rPr>
                <a:t>казачьи песни</a:t>
              </a:r>
              <a:r>
                <a:rPr lang="ru-RU" sz="1600">
                  <a:latin typeface="NK254"/>
                </a:rPr>
                <a:t>... </a:t>
              </a:r>
            </a:p>
          </p:txBody>
        </p:sp>
      </p:grpSp>
      <p:sp>
        <p:nvSpPr>
          <p:cNvPr id="13" name="Rectangle 1">
            <a:extLst>
              <a:ext uri="{FF2B5EF4-FFF2-40B4-BE49-F238E27FC236}"/>
            </a:extLst>
          </p:cNvPr>
          <p:cNvSpPr/>
          <p:nvPr/>
        </p:nvSpPr>
        <p:spPr>
          <a:xfrm>
            <a:off x="7286625" y="5422900"/>
            <a:ext cx="4867275" cy="1422400"/>
          </a:xfrm>
          <a:prstGeom prst="rect">
            <a:avLst/>
          </a:prstGeom>
          <a:solidFill>
            <a:srgbClr val="65ADA8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b="1" lang="ru-RU" sz="2000">
                <a:solidFill>
                  <a:srgbClr val="FFFFFF"/>
                </a:solidFill>
                <a:latin typeface="NK254"/>
              </a:rPr>
              <a:t>Руководитель</a:t>
            </a:r>
          </a:p>
          <a:p>
            <a:pPr algn="ctr">
              <a:defRPr/>
            </a:pPr>
            <a:r>
              <a:rPr b="1" lang="ru-RU" sz="2000">
                <a:solidFill>
                  <a:srgbClr val="FFFFFF"/>
                </a:solidFill>
                <a:latin typeface="NK254"/>
              </a:rPr>
              <a:t>Заслуженный работник культуры </a:t>
            </a:r>
          </a:p>
          <a:p>
            <a:pPr algn="ctr">
              <a:defRPr/>
            </a:pPr>
            <a:r>
              <a:rPr b="1" lang="ru-RU" sz="2000">
                <a:solidFill>
                  <a:srgbClr val="FFFFFF"/>
                </a:solidFill>
                <a:latin typeface="NK254"/>
              </a:rPr>
              <a:t>Республики Мордовия </a:t>
            </a:r>
          </a:p>
          <a:p>
            <a:pPr algn="ctr">
              <a:defRPr/>
            </a:pPr>
            <a:r>
              <a:rPr b="1" lang="ru-RU" sz="2000">
                <a:solidFill>
                  <a:srgbClr val="FFFFFF"/>
                </a:solidFill>
                <a:latin typeface="NK254"/>
              </a:rPr>
              <a:t>Кирсанов В.П.</a:t>
            </a:r>
            <a:endParaRPr b="1" lang="en-US" sz="2000">
              <a:solidFill>
                <a:srgbClr val="FFFFFF"/>
              </a:solidFill>
              <a:latin typeface="NK254"/>
            </a:endParaRPr>
          </a:p>
        </p:txBody>
      </p:sp>
    </p:spTree>
  </p:cSld>
  <p:clrMapOvr>
    <a:masterClrMapping/>
  </p:clrMapOvr>
  <p:transition/>
  <p:timing>
    <p:tnLst>
      <p:par>
        <p:cTn dur="indefinite" id="1" nodeType="tmRoot" restart="never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1"/>
          <p:cNvPicPr>
            <a:picLocks noChangeAspect="1" noGrp="1"/>
          </p:cNvPicPr>
          <p:nvPr>
            <p:ph idx="4294967295" sz="quarter" type="pic"/>
          </p:nvPr>
        </p:nvPicPr>
        <p:blipFill>
          <a:blip r:embed="rId2"/>
          <a:srcRect l="36" r="36"/>
          <a:stretch>
            <a:fillRect/>
          </a:stretch>
        </p:blipFill>
        <p:spPr>
          <a:xfrm>
            <a:off x="5764213" y="1733550"/>
            <a:ext cx="6400800" cy="5124450"/>
          </a:xfrm>
        </p:spPr>
      </p:pic>
      <p:sp>
        <p:nvSpPr>
          <p:cNvPr id="13" name="Rectangle 12">
            <a:extLst>
              <a:ext uri="{FF2B5EF4-FFF2-40B4-BE49-F238E27FC236}"/>
            </a:extLst>
          </p:cNvPr>
          <p:cNvSpPr/>
          <p:nvPr/>
        </p:nvSpPr>
        <p:spPr>
          <a:xfrm>
            <a:off x="0" y="-3175"/>
            <a:ext cx="6172200" cy="6877050"/>
          </a:xfrm>
          <a:prstGeom prst="rect">
            <a:avLst/>
          </a:prstGeom>
          <a:solidFill>
            <a:srgbClr val="586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 lang="en-US"/>
          </a:p>
        </p:txBody>
      </p:sp>
      <p:grpSp>
        <p:nvGrpSpPr>
          <p:cNvPr id="18435" name="Freeform 9"/>
          <p:cNvGrpSpPr>
            <a:grpSpLocks/>
          </p:cNvGrpSpPr>
          <p:nvPr/>
        </p:nvGrpSpPr>
        <p:grpSpPr bwMode="auto">
          <a:xfrm>
            <a:off x="3133725" y="0"/>
            <a:ext cx="4022725" cy="3670300"/>
            <a:chOff x="2381" y="499"/>
            <a:chExt cx="2534" cy="2312"/>
          </a:xfrm>
        </p:grpSpPr>
        <p:pic>
          <p:nvPicPr>
            <p:cNvPr id="18442" name="Freeform 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81" y="499"/>
              <a:ext cx="2534" cy="2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3" name="Text Box 4"/>
            <p:cNvSpPr txBox="1">
              <a:spLocks noChangeArrowheads="1"/>
            </p:cNvSpPr>
            <p:nvPr/>
          </p:nvSpPr>
          <p:spPr bwMode="auto">
            <a:xfrm rot="3600000">
              <a:off x="2534" y="103"/>
              <a:ext cx="2708" cy="2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/>
            <a:lstStyle/>
            <a:p>
              <a:endParaRPr lang="ru-RU">
                <a:latin charset="0" pitchFamily="34" typeface="Calibri"/>
              </a:endParaRPr>
            </a:p>
          </p:txBody>
        </p:sp>
      </p:grpSp>
      <p:sp>
        <p:nvSpPr>
          <p:cNvPr id="18436" name="TextBox 9"/>
          <p:cNvSpPr txBox="1">
            <a:spLocks noChangeArrowheads="1"/>
          </p:cNvSpPr>
          <p:nvPr/>
        </p:nvSpPr>
        <p:spPr bwMode="auto">
          <a:xfrm>
            <a:off x="3071813" y="231775"/>
            <a:ext cx="41338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b="1" lang="ru-RU" sz="4800">
                <a:latin typeface="Roboto Black"/>
                <a:ea typeface="Roboto Black"/>
                <a:cs typeface="Roboto Black"/>
              </a:rPr>
              <a:t>«</a:t>
            </a:r>
            <a:r>
              <a:rPr b="1" lang="ru-RU" sz="3600">
                <a:latin typeface="Roboto Black"/>
                <a:ea typeface="Roboto Black"/>
                <a:cs typeface="Roboto Black"/>
              </a:rPr>
              <a:t>Славица»</a:t>
            </a:r>
            <a:endParaRPr b="1" lang="en-US" sz="3600">
              <a:latin typeface="Roboto Black"/>
              <a:ea typeface="Roboto Black"/>
              <a:cs typeface="Roboto Black"/>
            </a:endParaRPr>
          </a:p>
        </p:txBody>
      </p:sp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3692525" y="1228725"/>
            <a:ext cx="2809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b="1" lang="ru-RU">
                <a:latin typeface="Roboto"/>
                <a:ea typeface="Roboto"/>
                <a:cs typeface="Roboto"/>
              </a:rPr>
              <a:t>Ансамбль русской песни</a:t>
            </a:r>
            <a:endParaRPr b="1" lang="en-US">
              <a:latin typeface="Roboto"/>
              <a:ea typeface="Roboto"/>
              <a:cs typeface="Roboto"/>
            </a:endParaRPr>
          </a:p>
        </p:txBody>
      </p:sp>
      <p:sp>
        <p:nvSpPr>
          <p:cNvPr id="18438" name="Rectangle 13"/>
          <p:cNvSpPr>
            <a:spLocks noChangeArrowheads="1"/>
          </p:cNvSpPr>
          <p:nvPr/>
        </p:nvSpPr>
        <p:spPr bwMode="auto">
          <a:xfrm>
            <a:off x="8166100" y="1795463"/>
            <a:ext cx="38909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endParaRPr i="1" lang="ru-RU">
              <a:latin charset="0" pitchFamily="66" typeface="Vladimir Script"/>
            </a:endParaRPr>
          </a:p>
        </p:txBody>
      </p:sp>
      <p:sp>
        <p:nvSpPr>
          <p:cNvPr id="18439" name="Subtitle 2"/>
          <p:cNvSpPr txBox="1">
            <a:spLocks/>
          </p:cNvSpPr>
          <p:nvPr/>
        </p:nvSpPr>
        <p:spPr bwMode="auto">
          <a:xfrm>
            <a:off x="9405938" y="4010025"/>
            <a:ext cx="23558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ts val="1000"/>
              </a:spcBef>
              <a:buFont charset="0" typeface="Arial"/>
              <a:buNone/>
            </a:pPr>
            <a:endParaRPr lang="ru-RU" sz="2400">
              <a:solidFill>
                <a:schemeClr val="bg1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18440" name="TextBox 3"/>
          <p:cNvSpPr txBox="1">
            <a:spLocks noChangeArrowheads="1"/>
          </p:cNvSpPr>
          <p:nvPr/>
        </p:nvSpPr>
        <p:spPr bwMode="auto">
          <a:xfrm>
            <a:off x="200025" y="4662488"/>
            <a:ext cx="554037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b="1" lang="ru-RU">
                <a:latin typeface="NK254"/>
              </a:rPr>
              <a:t>С 2014 года работает ансамбль русской песни «Славица», участники коллектива поющие, заинтересованные люди, любящие русскую песню. Несмотря на небольшой опыт, этот ансамбль уже поражает зрителей своими необычными яркими выступлениями на концертах</a:t>
            </a:r>
            <a:endParaRPr b="1" lang="en-US" sz="1600">
              <a:latin typeface="NK254"/>
              <a:ea typeface="Roboto Black"/>
              <a:cs typeface="Roboto Black"/>
            </a:endParaRPr>
          </a:p>
        </p:txBody>
      </p:sp>
      <p:sp>
        <p:nvSpPr>
          <p:cNvPr id="18441" name="TextBox 5"/>
          <p:cNvSpPr txBox="1">
            <a:spLocks noChangeArrowheads="1"/>
          </p:cNvSpPr>
          <p:nvPr/>
        </p:nvSpPr>
        <p:spPr bwMode="auto">
          <a:xfrm>
            <a:off x="179388" y="234950"/>
            <a:ext cx="282733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b="1" lang="ru-RU">
                <a:latin typeface="NK254"/>
              </a:rPr>
              <a:t>Руководитель  Заслуженный работник культуры </a:t>
            </a:r>
          </a:p>
          <a:p>
            <a:r>
              <a:rPr b="1" lang="ru-RU">
                <a:latin typeface="NK254"/>
              </a:rPr>
              <a:t>Республики Мордовия </a:t>
            </a:r>
          </a:p>
          <a:p>
            <a:r>
              <a:rPr b="1" lang="ru-RU">
                <a:latin typeface="NK254"/>
              </a:rPr>
              <a:t>Шумарова Е.Е.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7497763" cy="6858000"/>
          </a:xfrm>
          <a:prstGeom prst="rect">
            <a:avLst/>
          </a:prstGeom>
          <a:solidFill>
            <a:srgbClr val="65A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 lang="en-US"/>
          </a:p>
        </p:txBody>
      </p:sp>
      <p:sp>
        <p:nvSpPr>
          <p:cNvPr id="19458" name="Freeform 9"/>
          <p:cNvSpPr>
            <a:spLocks/>
          </p:cNvSpPr>
          <p:nvPr/>
        </p:nvSpPr>
        <p:spPr bwMode="auto">
          <a:xfrm rot="3600000">
            <a:off x="7868443" y="-323056"/>
            <a:ext cx="4298951" cy="3709988"/>
          </a:xfrm>
          <a:custGeom>
            <a:avLst/>
            <a:gdLst>
              <a:gd fmla="*/ 2147483647 w 484" name="T0"/>
              <a:gd fmla="*/ 2147483647 h 419" name="T1"/>
              <a:gd fmla="*/ 2147483647 w 484" name="T2"/>
              <a:gd fmla="*/ 2147483647 h 419" name="T3"/>
              <a:gd fmla="*/ 2147483647 w 484" name="T4"/>
              <a:gd fmla="*/ 2147483647 h 419" name="T5"/>
              <a:gd fmla="*/ 2147483647 w 484" name="T6"/>
              <a:gd fmla="*/ 2147483647 h 419" name="T7"/>
              <a:gd fmla="*/ 2147483647 w 484" name="T8"/>
              <a:gd fmla="*/ 2147483647 h 419" name="T9"/>
              <a:gd fmla="*/ 2147483647 w 484" name="T10"/>
              <a:gd fmla="*/ 2147483647 h 419" name="T11"/>
              <a:gd fmla="*/ 2147483647 w 484" name="T12"/>
              <a:gd fmla="*/ 2147483647 h 419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484" name="T21"/>
              <a:gd fmla="*/ 0 h 419" name="T22"/>
              <a:gd fmla="*/ 484 w 484" name="T23"/>
              <a:gd fmla="*/ 419 h 419" name="T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419" w="484">
                <a:moveTo>
                  <a:pt x="179" y="48"/>
                </a:moveTo>
                <a:cubicBezTo>
                  <a:pt x="28" y="311"/>
                  <a:pt x="28" y="311"/>
                  <a:pt x="28" y="311"/>
                </a:cubicBezTo>
                <a:cubicBezTo>
                  <a:pt x="0" y="359"/>
                  <a:pt x="35" y="419"/>
                  <a:pt x="91" y="419"/>
                </a:cubicBezTo>
                <a:cubicBezTo>
                  <a:pt x="394" y="419"/>
                  <a:pt x="394" y="419"/>
                  <a:pt x="394" y="419"/>
                </a:cubicBezTo>
                <a:cubicBezTo>
                  <a:pt x="450" y="419"/>
                  <a:pt x="484" y="359"/>
                  <a:pt x="456" y="311"/>
                </a:cubicBezTo>
                <a:cubicBezTo>
                  <a:pt x="305" y="48"/>
                  <a:pt x="305" y="48"/>
                  <a:pt x="305" y="48"/>
                </a:cubicBezTo>
                <a:cubicBezTo>
                  <a:pt x="277" y="0"/>
                  <a:pt x="207" y="0"/>
                  <a:pt x="179" y="48"/>
                </a:cubicBezTo>
                <a:close/>
              </a:path>
            </a:pathLst>
          </a:custGeom>
          <a:gradFill rotWithShape="0">
            <a:gsLst>
              <a:gs pos="0">
                <a:srgbClr val="523089"/>
              </a:gs>
              <a:gs pos="100000">
                <a:srgbClr val="65ADA8"/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59" name="Рисунок 36"/>
          <p:cNvPicPr>
            <a:picLocks noChangeAspect="1" noGrp="1"/>
          </p:cNvPicPr>
          <p:nvPr>
            <p:ph idx="4294967295" sz="quarter" type="pic"/>
          </p:nvPr>
        </p:nvPicPr>
        <p:blipFill>
          <a:blip r:embed="rId2"/>
          <a:srcRect b="33" r="2" t="9"/>
          <a:stretch>
            <a:fillRect/>
          </a:stretch>
        </p:blipFill>
        <p:spPr>
          <a:xfrm>
            <a:off x="192088" y="1698625"/>
            <a:ext cx="7205662" cy="4410075"/>
          </a:xfrm>
        </p:spPr>
      </p:pic>
      <p:sp>
        <p:nvSpPr>
          <p:cNvPr id="19460" name="TextBox 10"/>
          <p:cNvSpPr txBox="1">
            <a:spLocks noChangeArrowheads="1"/>
          </p:cNvSpPr>
          <p:nvPr/>
        </p:nvSpPr>
        <p:spPr bwMode="auto">
          <a:xfrm>
            <a:off x="7780338" y="666750"/>
            <a:ext cx="37877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b="1" lang="ru-RU" sz="4400">
                <a:latin typeface="Roboto Black"/>
                <a:ea typeface="Roboto Black"/>
                <a:cs typeface="Roboto Black"/>
              </a:rPr>
              <a:t>Хор «Ветеран»</a:t>
            </a:r>
            <a:endParaRPr b="1" lang="en-US" sz="4400">
              <a:latin typeface="Roboto Black"/>
              <a:ea typeface="Roboto Black"/>
              <a:cs typeface="Roboto Black"/>
            </a:endParaRPr>
          </a:p>
        </p:txBody>
      </p:sp>
      <p:sp>
        <p:nvSpPr>
          <p:cNvPr id="19461" name="Rectangle 31"/>
          <p:cNvSpPr>
            <a:spLocks noChangeArrowheads="1"/>
          </p:cNvSpPr>
          <p:nvPr/>
        </p:nvSpPr>
        <p:spPr bwMode="auto">
          <a:xfrm>
            <a:off x="468313" y="190500"/>
            <a:ext cx="66690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b="1" lang="ru-RU">
                <a:latin typeface="Roboto"/>
                <a:ea typeface="Roboto"/>
                <a:cs typeface="Roboto"/>
              </a:rPr>
              <a:t>Руководитель </a:t>
            </a:r>
          </a:p>
          <a:p>
            <a:pPr algn="ctr"/>
            <a:r>
              <a:rPr b="1" lang="ru-RU">
                <a:latin typeface="Roboto"/>
                <a:ea typeface="Roboto"/>
                <a:cs typeface="Roboto"/>
              </a:rPr>
              <a:t>Заслуженный работник</a:t>
            </a:r>
          </a:p>
          <a:p>
            <a:pPr algn="ctr"/>
            <a:r>
              <a:rPr b="1" lang="ru-RU">
                <a:latin typeface="Roboto"/>
                <a:ea typeface="Roboto"/>
                <a:cs typeface="Roboto"/>
              </a:rPr>
              <a:t>культуры Республики Мордовия</a:t>
            </a:r>
          </a:p>
          <a:p>
            <a:pPr algn="ctr"/>
            <a:r>
              <a:rPr b="1" lang="ru-RU">
                <a:latin typeface="Roboto"/>
                <a:ea typeface="Roboto"/>
                <a:cs typeface="Roboto"/>
              </a:rPr>
              <a:t>Шумарова Е.Е.</a:t>
            </a:r>
            <a:endParaRPr b="1" lang="en-US">
              <a:latin typeface="Roboto"/>
              <a:ea typeface="Roboto"/>
              <a:cs typeface="Roboto"/>
            </a:endParaRPr>
          </a:p>
        </p:txBody>
      </p:sp>
      <p:sp>
        <p:nvSpPr>
          <p:cNvPr id="19462" name="TextBox 1"/>
          <p:cNvSpPr txBox="1">
            <a:spLocks noChangeArrowheads="1"/>
          </p:cNvSpPr>
          <p:nvPr/>
        </p:nvSpPr>
        <p:spPr bwMode="auto">
          <a:xfrm>
            <a:off x="7570788" y="3978275"/>
            <a:ext cx="4621212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523089"/>
                </a:solidFill>
                <a:latin typeface="NK254"/>
              </a:rPr>
              <a:t>    </a:t>
            </a:r>
            <a:r>
              <a:rPr b="1" lang="ru-RU">
                <a:latin typeface="NK254"/>
              </a:rPr>
              <a:t>Вот уже 17 лет радует зрителей своими выступлениями хор «Ветеран. Это люди старшего поколения, которые активно принимают участие в наших мероприятиях.  Концерты с их участием всегда несут в себе чуточку тепла.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2"/>
          <p:cNvPicPr>
            <a:picLocks noChangeAspect="1" noGrp="1"/>
          </p:cNvPicPr>
          <p:nvPr>
            <p:ph idx="4294967295" sz="quarter" type="pic"/>
          </p:nvPr>
        </p:nvPicPr>
        <p:blipFill>
          <a:blip r:embed="rId2"/>
          <a:srcRect b="41" t="41"/>
          <a:stretch>
            <a:fillRect/>
          </a:stretch>
        </p:blipFill>
        <p:spPr>
          <a:xfrm>
            <a:off x="0" y="7938"/>
            <a:ext cx="12192000" cy="6858000"/>
          </a:xfrm>
        </p:spPr>
      </p:pic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000">
                <a:srgbClr val="523089">
                  <a:alpha val="92000"/>
                </a:srgbClr>
              </a:gs>
              <a:gs pos="85000">
                <a:srgbClr val="65ADA8">
                  <a:alpha val="6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5" name="Freeform 9"/>
          <p:cNvSpPr>
            <a:spLocks/>
          </p:cNvSpPr>
          <p:nvPr/>
        </p:nvSpPr>
        <p:spPr bwMode="auto">
          <a:xfrm rot="10800000">
            <a:off x="3487738" y="1638300"/>
            <a:ext cx="4987925" cy="4305300"/>
          </a:xfrm>
          <a:custGeom>
            <a:avLst/>
            <a:gdLst>
              <a:gd fmla="*/ 2147483647 w 484" name="T0"/>
              <a:gd fmla="*/ 2147483647 h 419" name="T1"/>
              <a:gd fmla="*/ 2147483647 w 484" name="T2"/>
              <a:gd fmla="*/ 2147483647 h 419" name="T3"/>
              <a:gd fmla="*/ 2147483647 w 484" name="T4"/>
              <a:gd fmla="*/ 2147483647 h 419" name="T5"/>
              <a:gd fmla="*/ 2147483647 w 484" name="T6"/>
              <a:gd fmla="*/ 2147483647 h 419" name="T7"/>
              <a:gd fmla="*/ 2147483647 w 484" name="T8"/>
              <a:gd fmla="*/ 2147483647 h 419" name="T9"/>
              <a:gd fmla="*/ 2147483647 w 484" name="T10"/>
              <a:gd fmla="*/ 2147483647 h 419" name="T11"/>
              <a:gd fmla="*/ 2147483647 w 484" name="T12"/>
              <a:gd fmla="*/ 2147483647 h 419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484" name="T21"/>
              <a:gd fmla="*/ 0 h 419" name="T22"/>
              <a:gd fmla="*/ 484 w 484" name="T23"/>
              <a:gd fmla="*/ 419 h 419" name="T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419" w="484">
                <a:moveTo>
                  <a:pt x="179" y="48"/>
                </a:moveTo>
                <a:cubicBezTo>
                  <a:pt x="28" y="311"/>
                  <a:pt x="28" y="311"/>
                  <a:pt x="28" y="311"/>
                </a:cubicBezTo>
                <a:cubicBezTo>
                  <a:pt x="0" y="359"/>
                  <a:pt x="35" y="419"/>
                  <a:pt x="91" y="419"/>
                </a:cubicBezTo>
                <a:cubicBezTo>
                  <a:pt x="394" y="419"/>
                  <a:pt x="394" y="419"/>
                  <a:pt x="394" y="419"/>
                </a:cubicBezTo>
                <a:cubicBezTo>
                  <a:pt x="450" y="419"/>
                  <a:pt x="484" y="359"/>
                  <a:pt x="456" y="311"/>
                </a:cubicBezTo>
                <a:cubicBezTo>
                  <a:pt x="305" y="48"/>
                  <a:pt x="305" y="48"/>
                  <a:pt x="305" y="48"/>
                </a:cubicBezTo>
                <a:cubicBezTo>
                  <a:pt x="277" y="0"/>
                  <a:pt x="207" y="0"/>
                  <a:pt x="179" y="48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3368675" y="2520950"/>
            <a:ext cx="52260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b="1" lang="ru-RU" sz="4800">
                <a:latin typeface="Roboto Medium"/>
                <a:ea typeface="Roboto Medium"/>
                <a:cs typeface="Roboto Medium"/>
              </a:rPr>
              <a:t>ФЕСТИВАЛИ</a:t>
            </a:r>
            <a:endParaRPr b="1" lang="en-US" sz="4800">
              <a:latin typeface="Roboto Medium"/>
              <a:ea typeface="Roboto Medium"/>
              <a:cs typeface="Roboto Medium"/>
            </a:endParaRPr>
          </a:p>
        </p:txBody>
      </p:sp>
    </p:spTree>
  </p:cSld>
  <p:clrMapOvr>
    <a:masterClrMapping/>
  </p:clrMapOvr>
  <p:transition/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6926263"/>
          </a:xfrm>
          <a:prstGeom prst="rect">
            <a:avLst/>
          </a:prstGeom>
          <a:gradFill>
            <a:gsLst>
              <a:gs pos="4000">
                <a:srgbClr val="523089"/>
              </a:gs>
              <a:gs pos="85000">
                <a:srgbClr val="65ADA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06" name="Прямоугольник 3"/>
          <p:cNvSpPr>
            <a:spLocks noChangeArrowheads="1"/>
          </p:cNvSpPr>
          <p:nvPr/>
        </p:nvSpPr>
        <p:spPr bwMode="auto">
          <a:xfrm>
            <a:off x="0" y="96838"/>
            <a:ext cx="397033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FFFF"/>
                </a:solidFill>
                <a:latin typeface="NK254"/>
              </a:rPr>
              <a:t>Национально-фольклорный </a:t>
            </a:r>
          </a:p>
          <a:p>
            <a:pPr algn="ctr"/>
            <a:r>
              <a:rPr lang="ru-RU" sz="3200" b="1">
                <a:solidFill>
                  <a:srgbClr val="FFFFFF"/>
                </a:solidFill>
                <a:latin typeface="NK254"/>
              </a:rPr>
              <a:t>праздник </a:t>
            </a:r>
          </a:p>
          <a:p>
            <a:pPr algn="ctr"/>
            <a:r>
              <a:rPr lang="ru-RU" sz="3200" b="1">
                <a:solidFill>
                  <a:srgbClr val="FFFFFF"/>
                </a:solidFill>
                <a:latin typeface="NK254"/>
              </a:rPr>
              <a:t>«Сабантуй»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350" y="2339492"/>
            <a:ext cx="3637691" cy="2762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969746" y="272228"/>
            <a:ext cx="3886801" cy="25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9" name="Прямоугольник 7"/>
          <p:cNvSpPr>
            <a:spLocks noChangeArrowheads="1"/>
          </p:cNvSpPr>
          <p:nvPr/>
        </p:nvSpPr>
        <p:spPr bwMode="auto">
          <a:xfrm>
            <a:off x="5949950" y="2876550"/>
            <a:ext cx="603885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NK254"/>
                <a:cs typeface="Times New Roman" pitchFamily="18" charset="0"/>
              </a:rPr>
              <a:t>Самым значимым и масштабным праздником давно стал национально - фольклорный праздник «Сабантуй», который проходит на майдане.  Место  выбрано очень удачно, большая зеленая поляна в обрамлении деревьев. Красочно оформлены выставки всех сельских поселений района в форме подворий и национальной кухни, ростовые фигуры создавали праздничное настроение. Сабантуй посещает много гостей из Татарстана и т.д. Здесь концерты творческих коллективов, спортивные состязания, национальная борьба «Кэреш», конные показательные выступления, веселые игры для детей и взрослых, работает праздничная торговля, праздник заканчивается поздно вечером дискотекой и праздничным салютом</a:t>
            </a:r>
            <a:r>
              <a:rPr lang="ru-RU">
                <a:latin typeface="NK254"/>
                <a:cs typeface="Times New Roman" pitchFamily="18" charset="0"/>
              </a:rPr>
              <a:t>.</a:t>
            </a:r>
          </a:p>
          <a:p>
            <a:r>
              <a:rPr lang="ru-RU" sz="1400">
                <a:solidFill>
                  <a:schemeClr val="bg1"/>
                </a:solidFill>
                <a:latin typeface="NK254"/>
                <a:cs typeface="Times New Roman" pitchFamily="18" charset="0"/>
              </a:rPr>
              <a:t> 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441170" y="3904319"/>
            <a:ext cx="4424294" cy="2949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727952" y="240686"/>
            <a:ext cx="4131142" cy="2756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скад">
  <a:themeElements>
    <a:clrScheme name="Каскад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Каскад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скад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1323</TotalTime>
  <Words>926</Words>
  <Application>Microsoft Office PowerPoint</Application>
  <PresentationFormat>Произвольный</PresentationFormat>
  <Paragraphs>99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Wingdings</vt:lpstr>
      <vt:lpstr>Calibri</vt:lpstr>
      <vt:lpstr>Roboto Black</vt:lpstr>
      <vt:lpstr>Roboto</vt:lpstr>
      <vt:lpstr>Roboto Medium</vt:lpstr>
      <vt:lpstr>Vladimir Script</vt:lpstr>
      <vt:lpstr>NK254</vt:lpstr>
      <vt:lpstr>Times New Roman</vt:lpstr>
      <vt:lpstr>Каскад</vt:lpstr>
      <vt:lpstr>Каскад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Riadi .</dc:creator>
  <cp:lastModifiedBy>Viktor Kirsanov</cp:lastModifiedBy>
  <cp:revision>155</cp:revision>
  <dcterms:created xsi:type="dcterms:W3CDTF">2017-12-23T21:53:23Z</dcterms:created>
  <dcterms:modified xsi:type="dcterms:W3CDTF">2022-02-26T06:16:56Z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1304067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