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76" r:id="rId2"/>
    <p:sldId id="277" r:id="rId3"/>
    <p:sldId id="279" r:id="rId4"/>
    <p:sldId id="278" r:id="rId5"/>
    <p:sldId id="280" r:id="rId6"/>
    <p:sldId id="281" r:id="rId7"/>
    <p:sldId id="282" r:id="rId8"/>
    <p:sldId id="256" r:id="rId9"/>
    <p:sldId id="257" r:id="rId10"/>
    <p:sldId id="275" r:id="rId11"/>
    <p:sldId id="274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85" r:id="rId20"/>
    <p:sldId id="286" r:id="rId21"/>
    <p:sldId id="284" r:id="rId22"/>
    <p:sldId id="288" r:id="rId23"/>
    <p:sldId id="287" r:id="rId24"/>
    <p:sldId id="269" r:id="rId25"/>
    <p:sldId id="273" r:id="rId26"/>
  </p:sldIdLst>
  <p:sldSz cx="18288000" cy="10287000"/>
  <p:notesSz cx="6858000" cy="9144000"/>
  <p:embeddedFontLst>
    <p:embeddedFont>
      <p:font typeface="Trebuchet MS" panose="020B0603020202020204" pitchFamily="34" charset="0"/>
      <p:regular r:id="rId27"/>
      <p:bold r:id="rId28"/>
      <p:italic r:id="rId29"/>
      <p:boldItalic r:id="rId30"/>
    </p:embeddedFont>
    <p:embeddedFont>
      <p:font typeface="Georgia" panose="02040502050405020303" pitchFamily="18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-1476" y="-5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800380"/>
            <a:ext cx="18288000" cy="448662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8288000" cy="580038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3978467"/>
            <a:ext cx="18288000" cy="3429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2400300"/>
            <a:ext cx="18288000" cy="76581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47590" y="7578818"/>
            <a:ext cx="11274020" cy="1323179"/>
          </a:xfrm>
        </p:spPr>
        <p:txBody>
          <a:bodyPr>
            <a:normAutofit/>
          </a:bodyPr>
          <a:lstStyle>
            <a:lvl1pPr marL="0" indent="0" algn="l">
              <a:buNone/>
              <a:defRPr sz="3900">
                <a:solidFill>
                  <a:schemeClr val="tx2"/>
                </a:solidFill>
              </a:defRPr>
            </a:lvl1pPr>
            <a:lvl2pPr marL="81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2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5163" y="4698436"/>
            <a:ext cx="14350702" cy="2689751"/>
          </a:xfrm>
          <a:effectLst/>
        </p:spPr>
        <p:txBody>
          <a:bodyPr>
            <a:noAutofit/>
          </a:bodyPr>
          <a:lstStyle>
            <a:lvl1pPr marL="1142991" indent="-816422" algn="l">
              <a:defRPr sz="9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0" y="1097279"/>
            <a:ext cx="12801600" cy="52120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07516" y="564776"/>
            <a:ext cx="4114800" cy="785750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48227" y="1097279"/>
            <a:ext cx="9658574" cy="734209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2286000" y="1097280"/>
            <a:ext cx="12801600" cy="52120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800380"/>
            <a:ext cx="18288000" cy="448662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8288000" cy="580038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978467"/>
            <a:ext cx="18288000" cy="3429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2400300"/>
            <a:ext cx="18288000" cy="76581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6390" y="3258972"/>
            <a:ext cx="11933332" cy="3635019"/>
          </a:xfrm>
          <a:effectLst/>
        </p:spPr>
        <p:txBody>
          <a:bodyPr anchor="b"/>
          <a:lstStyle>
            <a:lvl1pPr algn="r">
              <a:defRPr sz="82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44876" y="6911267"/>
            <a:ext cx="11940988" cy="1253190"/>
          </a:xfrm>
        </p:spPr>
        <p:txBody>
          <a:bodyPr anchor="t"/>
          <a:lstStyle>
            <a:lvl1pPr marL="0" indent="0" algn="r">
              <a:buNone/>
              <a:defRPr sz="3600">
                <a:solidFill>
                  <a:schemeClr val="tx2"/>
                </a:solidFill>
              </a:defRPr>
            </a:lvl1pPr>
            <a:lvl2pPr marL="81642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844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26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68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211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53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95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37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285998" y="1097279"/>
            <a:ext cx="6693408" cy="52120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9290304" y="1097280"/>
            <a:ext cx="6693408" cy="52120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1097280"/>
            <a:ext cx="6693408" cy="95964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43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12894" y="2100491"/>
            <a:ext cx="6693408" cy="4114800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3200"/>
            </a:lvl2pPr>
            <a:lvl3pPr>
              <a:defRPr sz="29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4604" y="1097280"/>
            <a:ext cx="6693408" cy="95964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43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marL="0" lvl="0" indent="0" algn="ctr" defTabSz="1632844" rtl="0" eaLnBrk="1" latinLnBrk="0" hangingPunct="1">
              <a:spcBef>
                <a:spcPct val="20000"/>
              </a:spcBef>
              <a:spcAft>
                <a:spcPts val="536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0" y="2098548"/>
            <a:ext cx="6693408" cy="4114800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3200"/>
            </a:lvl2pPr>
            <a:lvl3pPr>
              <a:defRPr sz="29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191" y="3314701"/>
            <a:ext cx="7272170" cy="1887740"/>
          </a:xfrm>
          <a:effectLst/>
        </p:spPr>
        <p:txBody>
          <a:bodyPr anchor="b">
            <a:noAutofit/>
          </a:bodyPr>
          <a:lstStyle>
            <a:lvl1pPr marL="408211" indent="-408211" algn="l">
              <a:defRPr sz="50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7031" y="1097280"/>
            <a:ext cx="8034170" cy="7342095"/>
          </a:xfrm>
        </p:spPr>
        <p:txBody>
          <a:bodyPr anchor="ctr"/>
          <a:lstStyle>
            <a:lvl1pPr>
              <a:defRPr sz="39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5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1530" y="5246703"/>
            <a:ext cx="6777320" cy="3209277"/>
          </a:xfrm>
        </p:spPr>
        <p:txBody>
          <a:bodyPr/>
          <a:lstStyle>
            <a:lvl1pPr marL="0" indent="0">
              <a:buNone/>
              <a:defRPr sz="2500"/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800380"/>
            <a:ext cx="18288000" cy="448662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8288000" cy="580038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3978467"/>
            <a:ext cx="18288000" cy="3429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2400300"/>
            <a:ext cx="18288000" cy="76581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50350" y="1714500"/>
            <a:ext cx="8229600" cy="4691709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3600"/>
            </a:lvl1pPr>
            <a:lvl2pPr marL="816422" indent="0">
              <a:buNone/>
              <a:defRPr sz="5000"/>
            </a:lvl2pPr>
            <a:lvl3pPr marL="1632844" indent="0">
              <a:buNone/>
              <a:defRPr sz="4300"/>
            </a:lvl3pPr>
            <a:lvl4pPr marL="2449266" indent="0">
              <a:buNone/>
              <a:defRPr sz="3600"/>
            </a:lvl4pPr>
            <a:lvl5pPr marL="3265688" indent="0">
              <a:buNone/>
              <a:defRPr sz="3600"/>
            </a:lvl5pPr>
            <a:lvl6pPr marL="4082110" indent="0">
              <a:buNone/>
              <a:defRPr sz="3600"/>
            </a:lvl6pPr>
            <a:lvl7pPr marL="4898532" indent="0">
              <a:buNone/>
              <a:defRPr sz="3600"/>
            </a:lvl7pPr>
            <a:lvl8pPr marL="5714954" indent="0">
              <a:buNone/>
              <a:defRPr sz="3600"/>
            </a:lvl8pPr>
            <a:lvl9pPr marL="6531376" indent="0">
              <a:buNone/>
              <a:defRPr sz="3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5774" y="1515729"/>
            <a:ext cx="7388228" cy="3244530"/>
          </a:xfrm>
        </p:spPr>
        <p:txBody>
          <a:bodyPr anchor="b"/>
          <a:lstStyle>
            <a:lvl1pPr marL="326569" indent="-326569">
              <a:buFont typeface="Georgia" pitchFamily="18" charset="0"/>
              <a:buChar char="*"/>
              <a:defRPr sz="2900"/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536" y="6696632"/>
            <a:ext cx="12767076" cy="1714500"/>
          </a:xfrm>
        </p:spPr>
        <p:txBody>
          <a:bodyPr anchor="b">
            <a:noAutofit/>
          </a:bodyPr>
          <a:lstStyle>
            <a:lvl1pPr algn="l">
              <a:defRPr sz="8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58100"/>
            <a:ext cx="18288000" cy="26289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8288000" cy="76581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652456"/>
            <a:ext cx="18288000" cy="3429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2400300"/>
            <a:ext cx="18288000" cy="76581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6579" y="6558252"/>
            <a:ext cx="13025022" cy="1714500"/>
          </a:xfrm>
          <a:prstGeom prst="rect">
            <a:avLst/>
          </a:prstGeom>
          <a:effectLst/>
        </p:spPr>
        <p:txBody>
          <a:bodyPr vert="horz" lIns="163284" tIns="81642" rIns="163284" bIns="81642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1098390"/>
            <a:ext cx="12801600" cy="5212080"/>
          </a:xfrm>
          <a:prstGeom prst="rect">
            <a:avLst/>
          </a:prstGeom>
        </p:spPr>
        <p:txBody>
          <a:bodyPr vert="horz" lIns="163284" tIns="81642" rIns="163284" bIns="8164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344400" y="9258301"/>
            <a:ext cx="5029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r"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399" y="9258301"/>
            <a:ext cx="6705602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l"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9258301"/>
            <a:ext cx="36576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ctr">
              <a:defRPr sz="2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571495" indent="-571495" algn="r" defTabSz="1632844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82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08211" indent="-326569" algn="l" defTabSz="1632844" rtl="0" eaLnBrk="1" latinLnBrk="0" hangingPunct="1">
        <a:spcBef>
          <a:spcPct val="20000"/>
        </a:spcBef>
        <a:spcAft>
          <a:spcPts val="53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3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79706" indent="-326569" algn="l" defTabSz="1632844" rtl="0" eaLnBrk="1" latinLnBrk="0" hangingPunct="1">
        <a:spcBef>
          <a:spcPct val="20000"/>
        </a:spcBef>
        <a:spcAft>
          <a:spcPts val="53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3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469560" indent="-326569" algn="l" defTabSz="1632844" rtl="0" eaLnBrk="1" latinLnBrk="0" hangingPunct="1">
        <a:spcBef>
          <a:spcPct val="20000"/>
        </a:spcBef>
        <a:spcAft>
          <a:spcPts val="53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959413" indent="-326569" algn="l" defTabSz="1632844" rtl="0" eaLnBrk="1" latinLnBrk="0" hangingPunct="1">
        <a:spcBef>
          <a:spcPct val="20000"/>
        </a:spcBef>
        <a:spcAft>
          <a:spcPts val="53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481923" indent="-326569" algn="l" defTabSz="1632844" rtl="0" eaLnBrk="1" latinLnBrk="0" hangingPunct="1">
        <a:spcBef>
          <a:spcPct val="20000"/>
        </a:spcBef>
        <a:spcAft>
          <a:spcPts val="53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971776" indent="-326569" algn="l" defTabSz="1632844" rtl="0" eaLnBrk="1" latinLnBrk="0" hangingPunct="1">
        <a:spcBef>
          <a:spcPct val="20000"/>
        </a:spcBef>
        <a:spcAft>
          <a:spcPts val="53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510615" indent="-326569" algn="l" defTabSz="1632844" rtl="0" eaLnBrk="1" latinLnBrk="0" hangingPunct="1">
        <a:spcBef>
          <a:spcPct val="20000"/>
        </a:spcBef>
        <a:spcAft>
          <a:spcPts val="53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082110" indent="-326569" algn="l" defTabSz="1632844" rtl="0" eaLnBrk="1" latinLnBrk="0" hangingPunct="1">
        <a:spcBef>
          <a:spcPct val="20000"/>
        </a:spcBef>
        <a:spcAft>
          <a:spcPts val="53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620949" indent="-326569" algn="l" defTabSz="1632844" rtl="0" eaLnBrk="1" latinLnBrk="0" hangingPunct="1">
        <a:spcBef>
          <a:spcPct val="20000"/>
        </a:spcBef>
        <a:spcAft>
          <a:spcPts val="53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42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4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26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88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11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53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95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37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12" Type="http://schemas.openxmlformats.org/officeDocument/2006/relationships/image" Target="../media/image4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0.jpeg"/><Relationship Id="rId5" Type="http://schemas.openxmlformats.org/officeDocument/2006/relationships/image" Target="../media/image35.jpeg"/><Relationship Id="rId10" Type="http://schemas.openxmlformats.org/officeDocument/2006/relationships/image" Target="../media/image39.jpeg"/><Relationship Id="rId4" Type="http://schemas.openxmlformats.org/officeDocument/2006/relationships/image" Target="../media/image34.jpeg"/><Relationship Id="rId9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3.jpeg"/><Relationship Id="rId7" Type="http://schemas.openxmlformats.org/officeDocument/2006/relationships/image" Target="../media/image45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22.svg"/><Relationship Id="rId5" Type="http://schemas.openxmlformats.org/officeDocument/2006/relationships/image" Target="../media/image9.jpeg"/><Relationship Id="rId10" Type="http://schemas.openxmlformats.org/officeDocument/2006/relationships/image" Target="../media/image48.png"/><Relationship Id="rId4" Type="http://schemas.openxmlformats.org/officeDocument/2006/relationships/image" Target="../media/image44.jpeg"/><Relationship Id="rId9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24.svg"/><Relationship Id="rId7" Type="http://schemas.openxmlformats.org/officeDocument/2006/relationships/image" Target="../media/image52.jpeg"/><Relationship Id="rId12" Type="http://schemas.openxmlformats.org/officeDocument/2006/relationships/image" Target="../media/image9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26.svg"/><Relationship Id="rId10" Type="http://schemas.openxmlformats.org/officeDocument/2006/relationships/image" Target="../media/image55.jpeg"/><Relationship Id="rId4" Type="http://schemas.openxmlformats.org/officeDocument/2006/relationships/image" Target="../media/image50.png"/><Relationship Id="rId9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64.jpeg"/><Relationship Id="rId5" Type="http://schemas.openxmlformats.org/officeDocument/2006/relationships/image" Target="../media/image60.png"/><Relationship Id="rId10" Type="http://schemas.openxmlformats.org/officeDocument/2006/relationships/image" Target="../media/image63.jpeg"/><Relationship Id="rId4" Type="http://schemas.openxmlformats.org/officeDocument/2006/relationships/image" Target="../media/image59.jpeg"/><Relationship Id="rId9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9.jpeg"/><Relationship Id="rId7" Type="http://schemas.openxmlformats.org/officeDocument/2006/relationships/image" Target="../media/image6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4.jpeg"/><Relationship Id="rId7" Type="http://schemas.openxmlformats.org/officeDocument/2006/relationships/image" Target="../media/image19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9.jpeg"/><Relationship Id="rId4" Type="http://schemas.openxmlformats.org/officeDocument/2006/relationships/image" Target="../media/image7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4.svg"/><Relationship Id="rId7" Type="http://schemas.openxmlformats.org/officeDocument/2006/relationships/hyperlink" Target="https://youtube.com/channel/UClhovPK81sH7Ce-fAPsGleA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k.com/club154094967" TargetMode="External"/><Relationship Id="rId5" Type="http://schemas.openxmlformats.org/officeDocument/2006/relationships/image" Target="../media/image56.svg"/><Relationship Id="rId4" Type="http://schemas.openxmlformats.org/officeDocument/2006/relationships/image" Target="../media/image83.png"/><Relationship Id="rId9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sv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image" Target="../media/image13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92251" y="6439644"/>
            <a:ext cx="11274020" cy="1323179"/>
          </a:xfrm>
        </p:spPr>
        <p:txBody>
          <a:bodyPr/>
          <a:lstStyle/>
          <a:p>
            <a:r>
              <a:rPr lang="ru-RU" sz="4800" dirty="0" smtClean="0"/>
              <a:t>Из опыта работы ВО «Радуга сердец»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128" y="390972"/>
            <a:ext cx="14350702" cy="2689751"/>
          </a:xfrm>
        </p:spPr>
        <p:txBody>
          <a:bodyPr/>
          <a:lstStyle/>
          <a:p>
            <a:r>
              <a:rPr lang="ru-RU" dirty="0" smtClean="0"/>
              <a:t>Патриотическое воспитание через добровольчество и волонтерство.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864080" y="7735788"/>
            <a:ext cx="78488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Хавренко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Людмила Владимировна </a:t>
            </a:r>
          </a:p>
          <a:p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учительтехнологии,ИЗО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школьного ВО «Радуга сердец»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МКОУ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Коченевской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СОШ №2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6568" y="318964"/>
            <a:ext cx="3717126" cy="3438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9664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вол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0059" y="5525730"/>
            <a:ext cx="6715120" cy="4310062"/>
          </a:xfrm>
          <a:prstGeom prst="rect">
            <a:avLst/>
          </a:prstGeom>
        </p:spPr>
      </p:pic>
      <p:pic>
        <p:nvPicPr>
          <p:cNvPr id="3" name="Рисунок 2" descr="вол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4198" y="285716"/>
            <a:ext cx="6667512" cy="5000634"/>
          </a:xfrm>
          <a:prstGeom prst="rect">
            <a:avLst/>
          </a:prstGeom>
        </p:spPr>
      </p:pic>
      <p:pic>
        <p:nvPicPr>
          <p:cNvPr id="7" name="Рисунок 6" descr="вос2.jpg"/>
          <p:cNvPicPr>
            <a:picLocks noChangeAspect="1"/>
          </p:cNvPicPr>
          <p:nvPr/>
        </p:nvPicPr>
        <p:blipFill>
          <a:blip r:embed="rId4"/>
          <a:srcRect l="12407" t="-1380" r="11764" b="22794"/>
          <a:stretch>
            <a:fillRect/>
          </a:stretch>
        </p:blipFill>
        <p:spPr>
          <a:xfrm>
            <a:off x="642877" y="4429120"/>
            <a:ext cx="5238787" cy="5429288"/>
          </a:xfrm>
          <a:prstGeom prst="rect">
            <a:avLst/>
          </a:prstGeom>
        </p:spPr>
      </p:pic>
      <p:pic>
        <p:nvPicPr>
          <p:cNvPr id="10" name="Рисунок 9" descr="нсо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728" y="5786442"/>
            <a:ext cx="4444967" cy="3714740"/>
          </a:xfrm>
          <a:prstGeom prst="rect">
            <a:avLst/>
          </a:prstGeom>
        </p:spPr>
      </p:pic>
      <p:pic>
        <p:nvPicPr>
          <p:cNvPr id="11" name="Рисунок 10" descr="Рисунок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3802" y="428592"/>
            <a:ext cx="3003176" cy="4249271"/>
          </a:xfrm>
          <a:prstGeom prst="rect">
            <a:avLst/>
          </a:prstGeom>
        </p:spPr>
      </p:pic>
      <p:pic>
        <p:nvPicPr>
          <p:cNvPr id="16" name="Рисунок 15" descr="volont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564" y="285716"/>
            <a:ext cx="7073515" cy="500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олонтер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6" y="214278"/>
            <a:ext cx="3952860" cy="2964645"/>
          </a:xfrm>
          <a:prstGeom prst="rect">
            <a:avLst/>
          </a:prstGeom>
        </p:spPr>
      </p:pic>
      <p:pic>
        <p:nvPicPr>
          <p:cNvPr id="3" name="Рисунок 2" descr="DSC044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30214" y="3317366"/>
            <a:ext cx="4897408" cy="2754792"/>
          </a:xfrm>
          <a:prstGeom prst="rect">
            <a:avLst/>
          </a:prstGeom>
        </p:spPr>
      </p:pic>
      <p:pic>
        <p:nvPicPr>
          <p:cNvPr id="4" name="Рисунок 3" descr="DSC046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30214" y="285716"/>
            <a:ext cx="5079971" cy="2857484"/>
          </a:xfrm>
          <a:prstGeom prst="rect">
            <a:avLst/>
          </a:prstGeom>
        </p:spPr>
      </p:pic>
      <p:pic>
        <p:nvPicPr>
          <p:cNvPr id="6" name="Рисунок 5" descr="волонтер10.jpg"/>
          <p:cNvPicPr>
            <a:picLocks noChangeAspect="1"/>
          </p:cNvPicPr>
          <p:nvPr/>
        </p:nvPicPr>
        <p:blipFill>
          <a:blip r:embed="rId5"/>
          <a:srcRect l="20971" t="11111" r="21528" b="17777"/>
          <a:stretch>
            <a:fillRect/>
          </a:stretch>
        </p:blipFill>
        <p:spPr>
          <a:xfrm>
            <a:off x="428564" y="3817238"/>
            <a:ext cx="3857652" cy="2683584"/>
          </a:xfrm>
          <a:prstGeom prst="rect">
            <a:avLst/>
          </a:prstGeom>
        </p:spPr>
      </p:pic>
      <p:pic>
        <p:nvPicPr>
          <p:cNvPr id="7" name="Рисунок 6" descr="волонтер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57918" y="3643302"/>
            <a:ext cx="4502299" cy="3000360"/>
          </a:xfrm>
          <a:prstGeom prst="rect">
            <a:avLst/>
          </a:prstGeom>
        </p:spPr>
      </p:pic>
      <p:pic>
        <p:nvPicPr>
          <p:cNvPr id="8" name="Рисунок 7" descr="ВОЛОНТЕР24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250" y="6429384"/>
            <a:ext cx="6476988" cy="3643306"/>
          </a:xfrm>
          <a:prstGeom prst="rect">
            <a:avLst/>
          </a:prstGeom>
        </p:spPr>
      </p:pic>
      <p:pic>
        <p:nvPicPr>
          <p:cNvPr id="9" name="Рисунок 8" descr="bd9c935907dc7bcf4726b105ec39b71f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7140" y="6429384"/>
            <a:ext cx="6607179" cy="3500860"/>
          </a:xfrm>
          <a:prstGeom prst="rect">
            <a:avLst/>
          </a:prstGeom>
        </p:spPr>
      </p:pic>
      <p:pic>
        <p:nvPicPr>
          <p:cNvPr id="10" name="Рисунок 9" descr="памятник.jf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072298" y="6929450"/>
            <a:ext cx="3905229" cy="2928922"/>
          </a:xfrm>
          <a:prstGeom prst="rect">
            <a:avLst/>
          </a:prstGeom>
        </p:spPr>
      </p:pic>
      <p:pic>
        <p:nvPicPr>
          <p:cNvPr id="11" name="Рисунок 10" descr="ВОЛОНТЕРЫ26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7918" y="357154"/>
            <a:ext cx="4422948" cy="3286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35223" y="4714872"/>
            <a:ext cx="5246370" cy="524637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t="-16653" b="-16653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041630" y="4463461"/>
            <a:ext cx="5246370" cy="524637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t="-16653" b="-16653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000728" y="1142972"/>
            <a:ext cx="5872236" cy="5872236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t="-16653" b="-16653"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287536" y="357154"/>
            <a:ext cx="3382665" cy="329955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143868" y="7572392"/>
            <a:ext cx="2285952" cy="2285952"/>
          </a:xfrm>
          <a:prstGeom prst="rect">
            <a:avLst/>
          </a:prstGeom>
        </p:spPr>
      </p:pic>
      <p:pic>
        <p:nvPicPr>
          <p:cNvPr id="1026" name="Picture 2" descr="H:\ВОЛОНТЕРЫ\волонтер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02" y="785782"/>
            <a:ext cx="4916813" cy="32765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85952" y="6786574"/>
            <a:ext cx="1785950" cy="1928826"/>
          </a:xfrm>
          <a:prstGeom prst="rect">
            <a:avLst/>
          </a:prstGeom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572232" y="6357946"/>
            <a:ext cx="3357586" cy="3406686"/>
            <a:chOff x="0" y="0"/>
            <a:chExt cx="2952750" cy="2995930"/>
          </a:xfrm>
        </p:grpSpPr>
        <p:sp>
          <p:nvSpPr>
            <p:cNvPr id="3" name="Freeform 3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blipFill>
              <a:blip r:embed="rId3"/>
              <a:stretch>
                <a:fillRect t="-15762" b="-15762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787470" y="357154"/>
            <a:ext cx="4143337" cy="4203928"/>
            <a:chOff x="0" y="0"/>
            <a:chExt cx="2952750" cy="2995930"/>
          </a:xfrm>
        </p:grpSpPr>
        <p:sp>
          <p:nvSpPr>
            <p:cNvPr id="5" name="Freeform 5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blipFill>
              <a:blip r:embed="rId4"/>
              <a:stretch>
                <a:fillRect l="-5071" r="-5071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214910" y="357154"/>
            <a:ext cx="4105471" cy="4165508"/>
            <a:chOff x="0" y="0"/>
            <a:chExt cx="2952750" cy="2995930"/>
          </a:xfrm>
        </p:grpSpPr>
        <p:sp>
          <p:nvSpPr>
            <p:cNvPr id="7" name="Freeform 7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blipFill>
              <a:blip r:embed="rId5"/>
              <a:stretch>
                <a:fillRect l="-17583" r="-17583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714316" y="357154"/>
            <a:ext cx="4105471" cy="4165508"/>
            <a:chOff x="0" y="0"/>
            <a:chExt cx="2952750" cy="2995930"/>
          </a:xfrm>
        </p:grpSpPr>
        <p:sp>
          <p:nvSpPr>
            <p:cNvPr id="9" name="Freeform 9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blipFill>
              <a:blip r:embed="rId6"/>
              <a:stretch>
                <a:fillRect t="-15762" b="-15762"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71440" y="4435438"/>
            <a:ext cx="6072376" cy="585156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1214382" y="6929450"/>
            <a:ext cx="1000132" cy="1000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oup 2"/>
          <p:cNvGrpSpPr>
            <a:grpSpLocks noChangeAspect="1"/>
          </p:cNvGrpSpPr>
          <p:nvPr/>
        </p:nvGrpSpPr>
        <p:grpSpPr>
          <a:xfrm>
            <a:off x="9572628" y="357154"/>
            <a:ext cx="4071966" cy="4071966"/>
            <a:chOff x="0" y="0"/>
            <a:chExt cx="6350000" cy="6350000"/>
          </a:xfrm>
        </p:grpSpPr>
        <p:sp>
          <p:nvSpPr>
            <p:cNvPr id="15" name="Freeform 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10"/>
              <a:stretch>
                <a:fillRect l="-17429" r="-17429"/>
              </a:stretch>
            </a:blipFill>
          </p:spPr>
        </p:sp>
      </p:grpSp>
      <p:pic>
        <p:nvPicPr>
          <p:cNvPr id="17" name="Рисунок 16" descr="вол5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44066" y="4643434"/>
            <a:ext cx="3895966" cy="2428892"/>
          </a:xfrm>
          <a:prstGeom prst="rect">
            <a:avLst/>
          </a:prstGeom>
        </p:spPr>
      </p:pic>
      <p:pic>
        <p:nvPicPr>
          <p:cNvPr id="21" name="Рисунок 20" descr="книжки влонтеров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3358842" y="6357946"/>
            <a:ext cx="4667240" cy="3500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7072298" y="285716"/>
            <a:ext cx="4071966" cy="4071966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t="-16653" b="-16653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85688" y="5286376"/>
            <a:ext cx="4649681" cy="464968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t="-16653" b="-16653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28564" y="214278"/>
            <a:ext cx="4649681" cy="4649681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l="-16679" r="-16680"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500662" y="0"/>
            <a:ext cx="1757662" cy="171447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072826" y="2643170"/>
            <a:ext cx="1996229" cy="1996229"/>
          </a:xfrm>
          <a:prstGeom prst="rect">
            <a:avLst/>
          </a:prstGeom>
        </p:spPr>
      </p:pic>
      <p:pic>
        <p:nvPicPr>
          <p:cNvPr id="14" name="Рисунок 13" descr="дети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73024" y="4357682"/>
            <a:ext cx="5048285" cy="4286280"/>
          </a:xfrm>
          <a:prstGeom prst="rect">
            <a:avLst/>
          </a:prstGeom>
        </p:spPr>
      </p:pic>
      <p:pic>
        <p:nvPicPr>
          <p:cNvPr id="16" name="Рисунок 15" descr="письмо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3538" y="5143500"/>
            <a:ext cx="6381794" cy="4786346"/>
          </a:xfrm>
          <a:prstGeom prst="rect">
            <a:avLst/>
          </a:prstGeom>
        </p:spPr>
      </p:pic>
      <p:pic>
        <p:nvPicPr>
          <p:cNvPr id="17" name="Рисунок 16" descr="письмо3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06316" y="500030"/>
            <a:ext cx="4572032" cy="34290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550371" y="7072326"/>
            <a:ext cx="3737629" cy="29493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14278"/>
            <a:ext cx="7753141" cy="7190407"/>
            <a:chOff x="0" y="0"/>
            <a:chExt cx="10337521" cy="958720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1244275" y="0"/>
              <a:ext cx="7848971" cy="475219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768284"/>
              <a:ext cx="10337521" cy="7818925"/>
            </a:xfrm>
            <a:prstGeom prst="rect">
              <a:avLst/>
            </a:prstGeom>
          </p:spPr>
        </p:pic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3430280" y="0"/>
            <a:ext cx="4406322" cy="440632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t="-16653" b="-16653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4001784" y="5000624"/>
            <a:ext cx="3907419" cy="4621799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7"/>
              <a:stretch>
                <a:fillRect t="-16792" b="-16792"/>
              </a:stretch>
            </a:blip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3071770" y="2428856"/>
            <a:ext cx="785818" cy="785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собак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2430" y="5643566"/>
            <a:ext cx="5588039" cy="4071966"/>
          </a:xfrm>
          <a:prstGeom prst="rect">
            <a:avLst/>
          </a:prstGeom>
        </p:spPr>
      </p:pic>
      <p:pic>
        <p:nvPicPr>
          <p:cNvPr id="16" name="Рисунок 15" descr="ука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2298" y="285716"/>
            <a:ext cx="5810248" cy="4357686"/>
          </a:xfrm>
          <a:prstGeom prst="rect">
            <a:avLst/>
          </a:prstGeom>
        </p:spPr>
      </p:pic>
      <p:pic>
        <p:nvPicPr>
          <p:cNvPr id="17" name="Рисунок 16" descr="дети78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250" y="3857616"/>
            <a:ext cx="6786610" cy="52863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 t="4476" b="4476"/>
          <a:stretch>
            <a:fillRect/>
          </a:stretch>
        </p:blipFill>
        <p:spPr>
          <a:xfrm>
            <a:off x="11787206" y="4000492"/>
            <a:ext cx="2500266" cy="2220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571968" y="4857748"/>
            <a:ext cx="3188914" cy="3188914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t="-16653" b="-16653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4644726" y="4000492"/>
            <a:ext cx="3303378" cy="330337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t="-16653" b="-16653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501322" y="285716"/>
            <a:ext cx="4555734" cy="4555734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l="-16679" r="-16679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28564" y="5591724"/>
            <a:ext cx="4286280" cy="44733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/>
          <a:srcRect t="4476" b="4476"/>
          <a:stretch>
            <a:fillRect/>
          </a:stretch>
        </p:blipFill>
        <p:spPr>
          <a:xfrm>
            <a:off x="3286084" y="9001152"/>
            <a:ext cx="884782" cy="785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2285952" y="6885988"/>
            <a:ext cx="714380" cy="714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ука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439" y="428592"/>
            <a:ext cx="5429287" cy="4071966"/>
          </a:xfrm>
          <a:prstGeom prst="rect">
            <a:avLst/>
          </a:prstGeom>
        </p:spPr>
      </p:pic>
      <p:pic>
        <p:nvPicPr>
          <p:cNvPr id="15" name="Рисунок 14" descr="собаки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0992" y="5143500"/>
            <a:ext cx="7239008" cy="4857760"/>
          </a:xfrm>
          <a:prstGeom prst="rect">
            <a:avLst/>
          </a:prstGeom>
        </p:spPr>
      </p:pic>
      <p:grpSp>
        <p:nvGrpSpPr>
          <p:cNvPr id="16" name="Group 6"/>
          <p:cNvGrpSpPr>
            <a:grpSpLocks noChangeAspect="1"/>
          </p:cNvGrpSpPr>
          <p:nvPr/>
        </p:nvGrpSpPr>
        <p:grpSpPr>
          <a:xfrm>
            <a:off x="6357918" y="571468"/>
            <a:ext cx="4000528" cy="4000528"/>
            <a:chOff x="0" y="0"/>
            <a:chExt cx="6350000" cy="6350000"/>
          </a:xfrm>
        </p:grpSpPr>
        <p:sp>
          <p:nvSpPr>
            <p:cNvPr id="17" name="Freeform 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11"/>
              <a:stretch>
                <a:fillRect l="-16679" r="-16680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143868" y="3224980"/>
            <a:ext cx="1717661" cy="17176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t="4476" b="4476"/>
          <a:stretch>
            <a:fillRect/>
          </a:stretch>
        </p:blipFill>
        <p:spPr>
          <a:xfrm>
            <a:off x="7502532" y="774410"/>
            <a:ext cx="3000332" cy="2664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раб6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02" y="6786574"/>
            <a:ext cx="4929222" cy="3288715"/>
          </a:xfrm>
          <a:prstGeom prst="rect">
            <a:avLst/>
          </a:prstGeom>
        </p:spPr>
      </p:pic>
      <p:pic>
        <p:nvPicPr>
          <p:cNvPr id="13" name="Рисунок 12" descr="работ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50" y="357154"/>
            <a:ext cx="4091517" cy="3071834"/>
          </a:xfrm>
          <a:prstGeom prst="rect">
            <a:avLst/>
          </a:prstGeom>
        </p:spPr>
      </p:pic>
      <p:pic>
        <p:nvPicPr>
          <p:cNvPr id="14" name="Рисунок 13" descr="работа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573024" y="6219800"/>
            <a:ext cx="4452926" cy="3620717"/>
          </a:xfrm>
          <a:prstGeom prst="rect">
            <a:avLst/>
          </a:prstGeom>
        </p:spPr>
      </p:pic>
      <p:pic>
        <p:nvPicPr>
          <p:cNvPr id="15" name="Рисунок 14" descr="работа34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9356" y="5786442"/>
            <a:ext cx="5715000" cy="4286250"/>
          </a:xfrm>
          <a:prstGeom prst="rect">
            <a:avLst/>
          </a:prstGeom>
        </p:spPr>
      </p:pic>
      <p:pic>
        <p:nvPicPr>
          <p:cNvPr id="16" name="Рисунок 15" descr="памятник.jf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8762" y="3357550"/>
            <a:ext cx="4500546" cy="3375410"/>
          </a:xfrm>
          <a:prstGeom prst="rect">
            <a:avLst/>
          </a:prstGeom>
        </p:spPr>
      </p:pic>
      <p:pic>
        <p:nvPicPr>
          <p:cNvPr id="18" name="Рисунок 17" descr="отлд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215702" y="2357418"/>
            <a:ext cx="5144484" cy="3862382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4073222" y="0"/>
            <a:ext cx="3571836" cy="3242931"/>
            <a:chOff x="-294543" y="450541"/>
            <a:chExt cx="5630953" cy="5112439"/>
          </a:xfrm>
        </p:grpSpPr>
        <p:sp>
          <p:nvSpPr>
            <p:cNvPr id="5" name="Freeform 5"/>
            <p:cNvSpPr/>
            <p:nvPr/>
          </p:nvSpPr>
          <p:spPr>
            <a:xfrm>
              <a:off x="-294543" y="450541"/>
              <a:ext cx="5630953" cy="5112439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10"/>
              <a:stretch>
                <a:fillRect l="-16680" r="-16680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победа.jpg"/>
          <p:cNvPicPr>
            <a:picLocks noChangeAspect="1"/>
          </p:cNvPicPr>
          <p:nvPr/>
        </p:nvPicPr>
        <p:blipFill>
          <a:blip r:embed="rId2"/>
          <a:srcRect l="18750" t="-10000" r="-21251"/>
          <a:stretch>
            <a:fillRect/>
          </a:stretch>
        </p:blipFill>
        <p:spPr>
          <a:xfrm>
            <a:off x="214250" y="5572128"/>
            <a:ext cx="5857916" cy="4714872"/>
          </a:xfrm>
          <a:prstGeom prst="rect">
            <a:avLst/>
          </a:prstGeom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073090" y="5500690"/>
            <a:ext cx="4581260" cy="458126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16680" r="-16680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14250" y="285716"/>
            <a:ext cx="3643338" cy="3643338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t="-16653" b="-16653"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t="4476" b="4476"/>
          <a:stretch>
            <a:fillRect/>
          </a:stretch>
        </p:blipFill>
        <p:spPr>
          <a:xfrm>
            <a:off x="7572364" y="4214806"/>
            <a:ext cx="2095452" cy="186098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/>
          <a:srcRect r="5234"/>
          <a:stretch>
            <a:fillRect/>
          </a:stretch>
        </p:blipFill>
        <p:spPr>
          <a:xfrm>
            <a:off x="7572364" y="7200022"/>
            <a:ext cx="2291716" cy="2418303"/>
          </a:xfrm>
          <a:prstGeom prst="rect">
            <a:avLst/>
          </a:prstGeom>
        </p:spPr>
      </p:pic>
      <p:pic>
        <p:nvPicPr>
          <p:cNvPr id="13" name="Рисунок 12" descr="volont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7588" y="357154"/>
            <a:ext cx="9572692" cy="6767468"/>
          </a:xfrm>
          <a:prstGeom prst="rect">
            <a:avLst/>
          </a:prstGeom>
        </p:spPr>
      </p:pic>
      <p:pic>
        <p:nvPicPr>
          <p:cNvPr id="14" name="Рисунок 13" descr="отд.jpg"/>
          <p:cNvPicPr>
            <a:picLocks noChangeAspect="1"/>
          </p:cNvPicPr>
          <p:nvPr/>
        </p:nvPicPr>
        <p:blipFill>
          <a:blip r:embed="rId8"/>
          <a:srcRect t="16667"/>
          <a:stretch>
            <a:fillRect/>
          </a:stretch>
        </p:blipFill>
        <p:spPr>
          <a:xfrm>
            <a:off x="13501718" y="428592"/>
            <a:ext cx="4286254" cy="3571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296" y="120942"/>
            <a:ext cx="13033448" cy="977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2883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1072" y="462980"/>
            <a:ext cx="16993888" cy="171450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Что такое патриотизм и волонтерство. Как они связаны.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64" y="3991371"/>
            <a:ext cx="9601450" cy="55408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184" y="3703340"/>
            <a:ext cx="6911752" cy="611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190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296" y="-66228"/>
            <a:ext cx="13249472" cy="10353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3919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312" y="120942"/>
            <a:ext cx="12889432" cy="966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833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7136" y="895028"/>
            <a:ext cx="16345816" cy="8784976"/>
          </a:xfrm>
        </p:spPr>
        <p:txBody>
          <a:bodyPr/>
          <a:lstStyle/>
          <a:p>
            <a:pPr marL="0" indent="0" algn="ctr">
              <a:buNone/>
            </a:pPr>
            <a:r>
              <a:rPr lang="ru-RU" sz="5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Заповеди волонтёров «Радуга сердец»</a:t>
            </a:r>
            <a:br>
              <a:rPr lang="ru-RU" sz="5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Найди того, кто нуждается в твоей поддержке, помоги, защити его.</a:t>
            </a:r>
            <a:br>
              <a:rPr lang="ru-RU" sz="5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Раскрой себя в любой полезной для окружающих и тебя самого деятельности.</a:t>
            </a:r>
            <a:br>
              <a:rPr lang="ru-RU" sz="5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Помни, что твоя сила и твоя ценность - в твоем здоровье.</a:t>
            </a:r>
            <a:br>
              <a:rPr lang="ru-RU" sz="5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Оценивай себя и своих товарищей не по словам, а по реальным отношениям и поступкам.</a:t>
            </a:r>
            <a:br>
              <a:rPr lang="ru-RU" sz="5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300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280" y="282960"/>
            <a:ext cx="12817424" cy="961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9420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378803" y="-4558"/>
            <a:ext cx="3922717" cy="32879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071992" y="7015708"/>
            <a:ext cx="3086100" cy="30861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71440" y="500030"/>
            <a:ext cx="13287468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 err="1">
                <a:solidFill>
                  <a:srgbClr val="000000"/>
                </a:solidFill>
                <a:latin typeface="Adlery Swash"/>
              </a:rPr>
              <a:t>Мы</a:t>
            </a:r>
            <a:r>
              <a:rPr lang="en-US" sz="9000" dirty="0">
                <a:solidFill>
                  <a:srgbClr val="000000"/>
                </a:solidFill>
                <a:latin typeface="Adlery Swash"/>
              </a:rPr>
              <a:t> в </a:t>
            </a:r>
            <a:r>
              <a:rPr lang="en-US" sz="9000" dirty="0" err="1">
                <a:solidFill>
                  <a:srgbClr val="000000"/>
                </a:solidFill>
                <a:latin typeface="Adlery Swash"/>
              </a:rPr>
              <a:t>социальных</a:t>
            </a:r>
            <a:r>
              <a:rPr lang="en-US" sz="9000" dirty="0">
                <a:solidFill>
                  <a:srgbClr val="000000"/>
                </a:solidFill>
                <a:latin typeface="Adlery Swash"/>
              </a:rPr>
              <a:t> </a:t>
            </a:r>
            <a:endParaRPr lang="ru-RU" sz="9000" dirty="0" smtClean="0">
              <a:solidFill>
                <a:srgbClr val="000000"/>
              </a:solidFill>
              <a:latin typeface="Adlery Swash"/>
            </a:endParaRPr>
          </a:p>
          <a:p>
            <a:pPr algn="ctr">
              <a:lnSpc>
                <a:spcPts val="12599"/>
              </a:lnSpc>
            </a:pPr>
            <a:r>
              <a:rPr lang="en-US" sz="9000" dirty="0" err="1" smtClean="0">
                <a:solidFill>
                  <a:srgbClr val="000000"/>
                </a:solidFill>
                <a:latin typeface="Adlery Swash"/>
              </a:rPr>
              <a:t>сетях</a:t>
            </a:r>
            <a:endParaRPr lang="en-US" sz="9000" dirty="0">
              <a:solidFill>
                <a:srgbClr val="000000"/>
              </a:solidFill>
              <a:latin typeface="Adlery Swash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000332" y="3643302"/>
            <a:ext cx="14787666" cy="2898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37"/>
              </a:lnSpc>
            </a:pPr>
            <a:r>
              <a:rPr lang="en-US" sz="8097" dirty="0">
                <a:solidFill>
                  <a:srgbClr val="000000"/>
                </a:solidFill>
                <a:latin typeface="Adlery Swash"/>
                <a:hlinkClick r:id="rId6"/>
              </a:rPr>
              <a:t>https://</a:t>
            </a:r>
            <a:r>
              <a:rPr lang="en-US" sz="8097" dirty="0" smtClean="0">
                <a:solidFill>
                  <a:srgbClr val="000000"/>
                </a:solidFill>
                <a:latin typeface="Adlery Swash"/>
                <a:hlinkClick r:id="rId6"/>
              </a:rPr>
              <a:t>vk.com/club154094967</a:t>
            </a:r>
            <a:endParaRPr lang="ru-RU" sz="8097" dirty="0" smtClean="0">
              <a:solidFill>
                <a:srgbClr val="000000"/>
              </a:solidFill>
              <a:latin typeface="Adlery Swash"/>
            </a:endParaRPr>
          </a:p>
          <a:p>
            <a:pPr algn="ctr">
              <a:lnSpc>
                <a:spcPts val="11337"/>
              </a:lnSpc>
            </a:pPr>
            <a:endParaRPr lang="en-US" sz="8097" dirty="0">
              <a:solidFill>
                <a:srgbClr val="000000"/>
              </a:solidFill>
              <a:latin typeface="Adlery Swash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0" y="3897035"/>
            <a:ext cx="3475293" cy="941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smtClean="0">
                <a:solidFill>
                  <a:srgbClr val="000000"/>
                </a:solidFill>
                <a:latin typeface="Adlery Swash"/>
              </a:rPr>
              <a:t>В</a:t>
            </a:r>
            <a:r>
              <a:rPr lang="ru-RU" sz="5199" dirty="0" smtClean="0">
                <a:solidFill>
                  <a:srgbClr val="000000"/>
                </a:solidFill>
                <a:latin typeface="Adlery Swash"/>
              </a:rPr>
              <a:t> </a:t>
            </a:r>
            <a:r>
              <a:rPr lang="en-US" sz="5199" dirty="0" err="1" smtClean="0">
                <a:solidFill>
                  <a:srgbClr val="000000"/>
                </a:solidFill>
                <a:latin typeface="Adlery Swash"/>
              </a:rPr>
              <a:t>контакте</a:t>
            </a:r>
            <a:r>
              <a:rPr lang="en-US" sz="5199" dirty="0">
                <a:solidFill>
                  <a:srgbClr val="000000"/>
                </a:solidFill>
                <a:latin typeface="Adlery Swash"/>
              </a:rPr>
              <a:t>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840035" y="5000625"/>
            <a:ext cx="12945125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4599" dirty="0">
                <a:solidFill>
                  <a:srgbClr val="000000"/>
                </a:solidFill>
                <a:latin typeface="Adlery Swash"/>
                <a:hlinkClick r:id="rId7"/>
              </a:rPr>
              <a:t>https://</a:t>
            </a:r>
            <a:r>
              <a:rPr lang="en-US" sz="4599" dirty="0" smtClean="0">
                <a:solidFill>
                  <a:srgbClr val="000000"/>
                </a:solidFill>
                <a:latin typeface="Adlery Swash"/>
                <a:hlinkClick r:id="rId7"/>
              </a:rPr>
              <a:t>youtube.com/channel/UClhovPK81sH7Ce-fAPsGleA</a:t>
            </a:r>
            <a:endParaRPr lang="ru-RU" sz="4599" dirty="0" smtClean="0">
              <a:solidFill>
                <a:srgbClr val="000000"/>
              </a:solidFill>
              <a:latin typeface="Adlery Swash"/>
            </a:endParaRPr>
          </a:p>
          <a:p>
            <a:pPr algn="ctr">
              <a:lnSpc>
                <a:spcPts val="6439"/>
              </a:lnSpc>
            </a:pPr>
            <a:endParaRPr lang="en-US" sz="4599" dirty="0">
              <a:solidFill>
                <a:srgbClr val="000000"/>
              </a:solidFill>
              <a:latin typeface="Adlery Swash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74027" y="4962525"/>
            <a:ext cx="3320220" cy="1124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01"/>
              </a:lnSpc>
            </a:pPr>
            <a:r>
              <a:rPr lang="en-US" sz="6215">
                <a:solidFill>
                  <a:srgbClr val="000000"/>
                </a:solidFill>
                <a:latin typeface="Adlery Swash"/>
              </a:rPr>
              <a:t>YouTube: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 t="4476" b="1004"/>
          <a:stretch>
            <a:fillRect/>
          </a:stretch>
        </p:blipFill>
        <p:spPr>
          <a:xfrm>
            <a:off x="3605403" y="6565162"/>
            <a:ext cx="3176839" cy="29289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 r="5234"/>
          <a:stretch>
            <a:fillRect/>
          </a:stretch>
        </p:blipFill>
        <p:spPr>
          <a:xfrm>
            <a:off x="14663921" y="6429384"/>
            <a:ext cx="2705524" cy="2854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7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5480704" y="5143500"/>
            <a:ext cx="1707170" cy="49418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31062" y="462980"/>
            <a:ext cx="2921247" cy="892603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352309" y="2047156"/>
            <a:ext cx="13640563" cy="6227799"/>
            <a:chOff x="0" y="126305"/>
            <a:chExt cx="18187417" cy="8303733"/>
          </a:xfrm>
        </p:grpSpPr>
        <p:sp>
          <p:nvSpPr>
            <p:cNvPr id="5" name="TextBox 5"/>
            <p:cNvSpPr txBox="1"/>
            <p:nvPr/>
          </p:nvSpPr>
          <p:spPr>
            <a:xfrm>
              <a:off x="329435" y="126305"/>
              <a:ext cx="17857982" cy="34026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9909"/>
                </a:lnSpc>
              </a:pPr>
              <a:r>
                <a:rPr lang="en-US" sz="21179" dirty="0" smtClean="0">
                  <a:solidFill>
                    <a:srgbClr val="1A2127"/>
                  </a:solidFill>
                  <a:latin typeface="Adlery Swash"/>
                </a:rPr>
                <a:t>СПАСИБО</a:t>
              </a:r>
              <a:endParaRPr lang="en-US" sz="21179" dirty="0">
                <a:solidFill>
                  <a:srgbClr val="1A2127"/>
                </a:solidFill>
                <a:latin typeface="Adlery Swash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7449598"/>
              <a:ext cx="15444508" cy="9804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93"/>
                </a:lnSpc>
              </a:pPr>
              <a:r>
                <a:rPr lang="en-US" sz="4763" dirty="0">
                  <a:solidFill>
                    <a:srgbClr val="1A2127"/>
                  </a:solidFill>
                  <a:latin typeface="Adlery Swash"/>
                </a:rPr>
                <a:t>У </a:t>
              </a:r>
              <a:r>
                <a:rPr lang="en-US" sz="4763" dirty="0" err="1">
                  <a:solidFill>
                    <a:srgbClr val="1A2127"/>
                  </a:solidFill>
                  <a:latin typeface="Adlery Swash"/>
                </a:rPr>
                <a:t>вас</a:t>
              </a:r>
              <a:r>
                <a:rPr lang="en-US" sz="4763" dirty="0">
                  <a:solidFill>
                    <a:srgbClr val="1A2127"/>
                  </a:solidFill>
                  <a:latin typeface="Adlery Swash"/>
                </a:rPr>
                <a:t> </a:t>
              </a:r>
              <a:r>
                <a:rPr lang="en-US" sz="4763" dirty="0" err="1">
                  <a:solidFill>
                    <a:srgbClr val="1A2127"/>
                  </a:solidFill>
                  <a:latin typeface="Adlery Swash"/>
                </a:rPr>
                <a:t>есть</a:t>
              </a:r>
              <a:r>
                <a:rPr lang="en-US" sz="4763" dirty="0">
                  <a:solidFill>
                    <a:srgbClr val="1A2127"/>
                  </a:solidFill>
                  <a:latin typeface="Adlery Swash"/>
                </a:rPr>
                <a:t> </a:t>
              </a:r>
              <a:r>
                <a:rPr lang="en-US" sz="4763" dirty="0" err="1" smtClean="0">
                  <a:solidFill>
                    <a:srgbClr val="1A2127"/>
                  </a:solidFill>
                  <a:latin typeface="Adlery Swash"/>
                </a:rPr>
                <a:t>вопросы</a:t>
              </a:r>
              <a:r>
                <a:rPr lang="en-US" sz="4763" dirty="0" smtClean="0">
                  <a:solidFill>
                    <a:srgbClr val="1A2127"/>
                  </a:solidFill>
                  <a:latin typeface="Adlery Swash"/>
                </a:rPr>
                <a:t>?</a:t>
              </a:r>
              <a:endParaRPr lang="en-US" sz="4763" dirty="0">
                <a:solidFill>
                  <a:srgbClr val="1A2127"/>
                </a:solidFill>
                <a:latin typeface="Adlery Swash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9144" y="4783460"/>
            <a:ext cx="16417824" cy="4896544"/>
          </a:xfrm>
        </p:spPr>
        <p:txBody>
          <a:bodyPr/>
          <a:lstStyle/>
          <a:p>
            <a:r>
              <a:rPr lang="ru-RU" sz="3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Волонтерство-(добровольческая деятельность)---Широкий </a:t>
            </a:r>
            <a:r>
              <a:rPr lang="ru-RU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круг деятельности, включая традиционные формы взаимопомощи и самопомощи, </a:t>
            </a:r>
            <a:r>
              <a:rPr lang="ru-RU" sz="3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фандрайзинг</a:t>
            </a:r>
            <a:r>
              <a:rPr lang="ru-RU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официальное предоставление услуг и другие формы гражданского участия, которая осуществляется добровольно на благо широкой общественности без расчёта на денежное вознаграждение. В отдельных случаях возможно оплата услуг волонтеров. Добровольцы, с точки зрения закона Российской Федерации - физические лица, осуществляющие добровольческую деятельность в форме безвозмездного выполнения работ, оказания услуг.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07096" y="1111052"/>
            <a:ext cx="16993888" cy="3816424"/>
          </a:xfrm>
        </p:spPr>
        <p:txBody>
          <a:bodyPr>
            <a:normAutofit fontScale="92500" lnSpcReduction="20000"/>
          </a:bodyPr>
          <a:lstStyle/>
          <a:p>
            <a:pPr marL="81642" indent="0">
              <a:buNone/>
            </a:pPr>
            <a:r>
              <a:rPr lang="ru-RU" sz="5600" i="1" dirty="0">
                <a:solidFill>
                  <a:srgbClr val="FF0000"/>
                </a:solidFill>
              </a:rPr>
              <a:t>Терминология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Патриотизм---Политический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и социальное чувство, осознанная любовь, привязанность к родине, преданность ей и готовность к жертвам ради неё, осознанная любовь к своему народу, его традициям. Патриотизм предполагает гордость достижениями и культурой своей родины, желание сохранять её характер и культурные особенности и идентификацию себя с другими представителями своего народа, стремление защищать интересы родины и своего народа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11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3080" y="318964"/>
            <a:ext cx="15604505" cy="1714500"/>
          </a:xfrm>
        </p:spPr>
        <p:txBody>
          <a:bodyPr/>
          <a:lstStyle/>
          <a:p>
            <a:r>
              <a:rPr lang="ru-RU" dirty="0" smtClean="0"/>
              <a:t>Воспитательная цепочка: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83160" y="1975148"/>
            <a:ext cx="15769752" cy="763284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•	Любовь к родителям, родному дому, к родным и близким людям.</a:t>
            </a:r>
          </a:p>
          <a:p>
            <a:r>
              <a:rPr lang="ru-RU" dirty="0"/>
              <a:t>•	Воспитание уважения к старшим, к людям труда (приобщение детей к традициям народа, стремление чтить память погибших воинов, проявление уважения к людям пожилого возраста).</a:t>
            </a:r>
          </a:p>
          <a:p>
            <a:r>
              <a:rPr lang="ru-RU" dirty="0"/>
              <a:t>•	Любовь к родной природе (охрана окружающей среды).</a:t>
            </a:r>
          </a:p>
          <a:p>
            <a:r>
              <a:rPr lang="ru-RU" dirty="0"/>
              <a:t>•	Моя родина – Россия. Мой дом – Моя семья</a:t>
            </a:r>
          </a:p>
          <a:p>
            <a:r>
              <a:rPr lang="ru-RU" dirty="0"/>
              <a:t>•	Человек – защитник своего Отечества (любовь, забота и сохранение своей родины, формирование чувства патриотизма, уважения и симпатии к другим народам, гордости за Российскую армию, желания служить своему Отечеству)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9261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16" y="246956"/>
            <a:ext cx="11665296" cy="1004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360" y="1687116"/>
            <a:ext cx="5152257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18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64" y="0"/>
            <a:ext cx="16489832" cy="996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140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20" y="0"/>
            <a:ext cx="15697744" cy="10004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278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4A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91945" y="0"/>
            <a:ext cx="17460568" cy="9535896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3639303" y="7927835"/>
            <a:ext cx="8497013" cy="0"/>
          </a:xfrm>
          <a:prstGeom prst="line">
            <a:avLst/>
          </a:prstGeom>
          <a:ln w="28575" cap="rnd">
            <a:solidFill>
              <a:srgbClr val="1A2127">
                <a:alpha val="24706"/>
              </a:srgbClr>
            </a:solidFill>
            <a:prstDash val="sysDot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3639303" y="1151020"/>
            <a:ext cx="11072890" cy="4193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67"/>
              </a:lnSpc>
            </a:pPr>
            <a:r>
              <a:rPr lang="en-US" sz="72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dlery Blockletter"/>
              </a:rPr>
              <a:t>ВОЛОНТЕРСКИЙ </a:t>
            </a:r>
            <a:r>
              <a:rPr lang="en-US" sz="7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dlery Blockletter"/>
              </a:rPr>
              <a:t>ОТРЯД</a:t>
            </a:r>
            <a:endParaRPr lang="ru-RU" sz="72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dlery Blockletter"/>
            </a:endParaRPr>
          </a:p>
          <a:p>
            <a:pPr algn="ctr">
              <a:lnSpc>
                <a:spcPts val="10867"/>
              </a:lnSpc>
            </a:pPr>
            <a:r>
              <a:rPr lang="en-US" sz="7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dlery Blockletter"/>
              </a:rPr>
              <a:t>«</a:t>
            </a:r>
            <a:r>
              <a:rPr lang="en-US" sz="72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dlery Blockletter"/>
              </a:rPr>
              <a:t>РАДУГА СЕРДЕЦ</a:t>
            </a:r>
            <a:r>
              <a:rPr lang="en-US" sz="7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dlery Blockletter"/>
              </a:rPr>
              <a:t>»</a:t>
            </a:r>
            <a:endParaRPr lang="ru-RU" sz="72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dlery Blockletter"/>
            </a:endParaRPr>
          </a:p>
          <a:p>
            <a:pPr algn="ctr">
              <a:lnSpc>
                <a:spcPts val="10867"/>
              </a:lnSpc>
            </a:pPr>
            <a:r>
              <a:rPr lang="ru-RU" sz="7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dlery Blockletter"/>
              </a:rPr>
              <a:t>Эмблема нашего </a:t>
            </a:r>
            <a:r>
              <a:rPr lang="ru-RU" sz="72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dlery Blockletter"/>
              </a:rPr>
              <a:t>оряда</a:t>
            </a:r>
            <a:endParaRPr lang="en-US" sz="72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dlery Blockletter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623720" y="5333315"/>
            <a:ext cx="3939425" cy="38426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8564" y="6643698"/>
            <a:ext cx="3143208" cy="3143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500002" y="461639"/>
            <a:ext cx="3000396" cy="9825361"/>
          </a:xfrm>
          <a:prstGeom prst="rect">
            <a:avLst/>
          </a:prstGeom>
        </p:spPr>
      </p:pic>
      <p:pic>
        <p:nvPicPr>
          <p:cNvPr id="8" name="Рисунок 7" descr="весь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0332" y="-38017"/>
            <a:ext cx="12073022" cy="978697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930477" y="0"/>
            <a:ext cx="2071703" cy="107721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</a:t>
            </a:r>
          </a:p>
          <a:p>
            <a:pPr algn="ctr"/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</a:t>
            </a:r>
          </a:p>
          <a:p>
            <a:pPr algn="ctr"/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</a:t>
            </a:r>
          </a:p>
          <a:p>
            <a:pPr algn="ctr"/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</a:t>
            </a:r>
          </a:p>
          <a:p>
            <a:pPr algn="ctr"/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</a:t>
            </a:r>
          </a:p>
          <a:p>
            <a:pPr algn="ctr"/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</a:t>
            </a:r>
          </a:p>
          <a:p>
            <a:pPr algn="ctr"/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</a:t>
            </a:r>
          </a:p>
          <a:p>
            <a:pPr algn="ctr"/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</a:t>
            </a:r>
          </a:p>
          <a:p>
            <a:pPr algn="ctr"/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1"/>
          <a:stretch/>
        </p:blipFill>
        <p:spPr>
          <a:xfrm>
            <a:off x="5408189" y="1903140"/>
            <a:ext cx="7189993" cy="5688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773</TotalTime>
  <Words>229</Words>
  <Application>Microsoft Office PowerPoint</Application>
  <PresentationFormat>Произвольный</PresentationFormat>
  <Paragraphs>36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Trebuchet MS</vt:lpstr>
      <vt:lpstr>Times New Roman</vt:lpstr>
      <vt:lpstr>Adlery Swash</vt:lpstr>
      <vt:lpstr>Georgia</vt:lpstr>
      <vt:lpstr>Adlery Blockletter</vt:lpstr>
      <vt:lpstr>Воздушный поток</vt:lpstr>
      <vt:lpstr>Патриотическое воспитание через добровольчество и волонтерство. </vt:lpstr>
      <vt:lpstr>Что такое патриотизм и волонтерство. Как они связаны.</vt:lpstr>
      <vt:lpstr>Волонтерство-(добровольческая деятельность)---Широкий круг деятельности, включая традиционные формы взаимопомощи и самопомощи, фандрайзинг, официальное предоставление услуг и другие формы гражданского участия, которая осуществляется добровольно на благо широкой общественности без расчёта на денежное вознаграждение. В отдельных случаях возможно оплата услуг волонтеров. Добровольцы, с точки зрения закона Российской Федерации - физические лица, осуществляющие добровольческую деятельность в форме безвозмездного выполнения работ, оказания услуг.</vt:lpstr>
      <vt:lpstr>Воспитательная цепочка: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Заповеди волонтёров «Радуга сердец» Найди того, кто нуждается в твоей поддержке, помоги, защити его. Раскрой себя в любой полезной для окружающих и тебя самого деятельности. Помни, что твоя сила и твоя ценность - в твоем здоровье. Оценивай себя и своих товарищей не по словам, а по реальным отношениям и поступкам.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Розовый Зеленый и Желтый Иллюстрация Проект Образование Презентация</dc:title>
  <dc:creator>Людмила Хавренко</dc:creator>
  <cp:lastModifiedBy>Людмила Хавренко</cp:lastModifiedBy>
  <cp:revision>66</cp:revision>
  <dcterms:created xsi:type="dcterms:W3CDTF">2006-08-16T00:00:00Z</dcterms:created>
  <dcterms:modified xsi:type="dcterms:W3CDTF">2022-08-18T13:39:04Z</dcterms:modified>
  <dc:identifier>DAE8W_eWKYc</dc:identifier>
</cp:coreProperties>
</file>