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16" r:id="rId4"/>
    <p:sldId id="280" r:id="rId5"/>
    <p:sldId id="299" r:id="rId6"/>
    <p:sldId id="307" r:id="rId7"/>
    <p:sldId id="303" r:id="rId8"/>
    <p:sldId id="260" r:id="rId9"/>
    <p:sldId id="315" r:id="rId10"/>
    <p:sldId id="264" r:id="rId11"/>
  </p:sldIdLst>
  <p:sldSz cx="12192000" cy="6858000"/>
  <p:notesSz cx="6797675" cy="9926638"/>
  <p:embeddedFontLst>
    <p:embeddedFont>
      <p:font typeface="Montserrat" panose="020B0604020202020204" charset="-52"/>
      <p:regular r:id="rId13"/>
      <p:bold r:id="rId14"/>
      <p:italic r:id="rId15"/>
    </p:embeddedFont>
    <p:embeddedFont>
      <p:font typeface="Circe" panose="020B0604020202020204" charset="-52"/>
      <p:regular r:id="rId16"/>
    </p:embeddedFont>
    <p:embeddedFont>
      <p:font typeface="Circe Extra Bold" panose="020B0604020202020204" charset="0"/>
      <p:bold r:id="rId17"/>
    </p:embeddedFont>
    <p:embeddedFont>
      <p:font typeface="Circe Bold" panose="020B0604020202020204" charset="-52"/>
      <p:bold r:id="rId18"/>
    </p:embeddedFont>
    <p:embeddedFont>
      <p:font typeface="Circe ExtraBold" panose="020B0604020202020204" charset="-52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 Black" panose="020B0604020202020204" charset="-52"/>
      <p:bold r:id="rId24"/>
    </p:embeddedFont>
    <p:embeddedFont>
      <p:font typeface="Circe Light" panose="020B0604020202020204" charset="-52"/>
      <p:regular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2570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1684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orient="horz" pos="3339" userDrawn="1">
          <p15:clr>
            <a:srgbClr val="A4A3A4"/>
          </p15:clr>
        </p15:guide>
        <p15:guide id="12" orient="horz" pos="3475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  <p15:guide id="15" orient="horz" pos="3929" userDrawn="1">
          <p15:clr>
            <a:srgbClr val="A4A3A4"/>
          </p15:clr>
        </p15:guide>
        <p15:guide id="16" orient="horz" pos="4269" userDrawn="1">
          <p15:clr>
            <a:srgbClr val="A4A3A4"/>
          </p15:clr>
        </p15:guide>
        <p15:guide id="17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274"/>
    <a:srgbClr val="AD1761"/>
    <a:srgbClr val="D3CFE9"/>
    <a:srgbClr val="D61965"/>
    <a:srgbClr val="D9A0C8"/>
    <a:srgbClr val="B82767"/>
    <a:srgbClr val="65236F"/>
    <a:srgbClr val="FEB859"/>
    <a:srgbClr val="641B53"/>
    <a:srgbClr val="382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 autoAdjust="0"/>
  </p:normalViewPr>
  <p:slideViewPr>
    <p:cSldViewPr snapToGrid="0" showGuides="1">
      <p:cViewPr varScale="1">
        <p:scale>
          <a:sx n="70" d="100"/>
          <a:sy n="70" d="100"/>
        </p:scale>
        <p:origin x="858" y="66"/>
      </p:cViewPr>
      <p:guideLst>
        <p:guide orient="horz" pos="2205"/>
        <p:guide pos="3863"/>
        <p:guide orient="horz" pos="3816"/>
        <p:guide orient="horz" pos="1003"/>
        <p:guide pos="2570"/>
        <p:guide orient="horz" pos="1298"/>
        <p:guide orient="horz" pos="1684"/>
        <p:guide orient="horz" pos="2341"/>
        <p:guide pos="5133"/>
        <p:guide orient="horz" pos="2954"/>
        <p:guide orient="horz" pos="3339"/>
        <p:guide orient="horz" pos="3475"/>
        <p:guide orient="horz" pos="4088"/>
        <p:guide orient="horz" pos="2795"/>
        <p:guide orient="horz" pos="3929"/>
        <p:guide orient="horz" pos="4269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79638-2B68-49CD-947F-20421160B67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2773216-E217-4516-8938-00E3898DB0BF}">
      <dgm:prSet phldrT="[Текст]"/>
      <dgm:spPr/>
      <dgm:t>
        <a:bodyPr/>
        <a:lstStyle/>
        <a:p>
          <a:r>
            <a:rPr lang="ru-RU" dirty="0" smtClean="0"/>
            <a:t>1. Предоставить площадку, где люди с инвалидностью и те, кто попал в трудную жизненную ситуацию, могли бы получить вакансии для трудоустройства и советы по нюансам такого трудоустройства.</a:t>
          </a:r>
          <a:endParaRPr lang="ru-RU" dirty="0"/>
        </a:p>
      </dgm:t>
    </dgm:pt>
    <dgm:pt modelId="{694C8C06-7B1A-4D12-989E-E06F2AE091AF}" type="parTrans" cxnId="{78F7D257-9C29-49C6-93B4-2236A6C9929C}">
      <dgm:prSet/>
      <dgm:spPr/>
      <dgm:t>
        <a:bodyPr/>
        <a:lstStyle/>
        <a:p>
          <a:endParaRPr lang="ru-RU"/>
        </a:p>
      </dgm:t>
    </dgm:pt>
    <dgm:pt modelId="{3F99B0DB-FA9D-4522-A366-CC04177337BA}" type="sibTrans" cxnId="{78F7D257-9C29-49C6-93B4-2236A6C9929C}">
      <dgm:prSet/>
      <dgm:spPr/>
      <dgm:t>
        <a:bodyPr/>
        <a:lstStyle/>
        <a:p>
          <a:endParaRPr lang="ru-RU"/>
        </a:p>
      </dgm:t>
    </dgm:pt>
    <dgm:pt modelId="{714BE9D1-2C37-4A48-9055-DAEB6DFC7DC0}">
      <dgm:prSet/>
      <dgm:spPr/>
      <dgm:t>
        <a:bodyPr/>
        <a:lstStyle/>
        <a:p>
          <a:r>
            <a:rPr lang="ru-RU" dirty="0" smtClean="0"/>
            <a:t>2. Распространить информацию о данной площадке среди целевой аудитории проекта.</a:t>
          </a:r>
          <a:endParaRPr lang="ru-RU" dirty="0"/>
        </a:p>
      </dgm:t>
    </dgm:pt>
    <dgm:pt modelId="{5814A0B6-E108-49DF-B184-19D830FF4077}" type="parTrans" cxnId="{9E68BCD8-868E-4527-8B6C-09FC02DAB243}">
      <dgm:prSet/>
      <dgm:spPr/>
      <dgm:t>
        <a:bodyPr/>
        <a:lstStyle/>
        <a:p>
          <a:endParaRPr lang="ru-RU"/>
        </a:p>
      </dgm:t>
    </dgm:pt>
    <dgm:pt modelId="{0F64AB2F-4932-4B1D-B7F2-FD84E845A504}" type="sibTrans" cxnId="{9E68BCD8-868E-4527-8B6C-09FC02DAB243}">
      <dgm:prSet/>
      <dgm:spPr/>
      <dgm:t>
        <a:bodyPr/>
        <a:lstStyle/>
        <a:p>
          <a:endParaRPr lang="ru-RU"/>
        </a:p>
      </dgm:t>
    </dgm:pt>
    <dgm:pt modelId="{06686711-34BD-4033-94C5-23B966293534}">
      <dgm:prSet/>
      <dgm:spPr/>
      <dgm:t>
        <a:bodyPr/>
        <a:lstStyle/>
        <a:p>
          <a:r>
            <a:rPr lang="ru-RU" smtClean="0"/>
            <a:t>3. Осуществлять консультации по нюансам онлайн-трудоустройства.</a:t>
          </a:r>
          <a:endParaRPr lang="ru-RU"/>
        </a:p>
      </dgm:t>
    </dgm:pt>
    <dgm:pt modelId="{B0FC6D35-CD00-46DE-9EBE-E7F2AEF4DB75}" type="parTrans" cxnId="{8ACB0ADB-2531-404B-8D7B-99984452E832}">
      <dgm:prSet/>
      <dgm:spPr/>
      <dgm:t>
        <a:bodyPr/>
        <a:lstStyle/>
        <a:p>
          <a:endParaRPr lang="ru-RU"/>
        </a:p>
      </dgm:t>
    </dgm:pt>
    <dgm:pt modelId="{DF08E335-16C6-43AB-8D61-00AA5B1D26D5}" type="sibTrans" cxnId="{8ACB0ADB-2531-404B-8D7B-99984452E832}">
      <dgm:prSet/>
      <dgm:spPr/>
      <dgm:t>
        <a:bodyPr/>
        <a:lstStyle/>
        <a:p>
          <a:endParaRPr lang="ru-RU"/>
        </a:p>
      </dgm:t>
    </dgm:pt>
    <dgm:pt modelId="{8C248FE9-1CC3-439C-AA46-1DE2578DF3D7}" type="pres">
      <dgm:prSet presAssocID="{99579638-2B68-49CD-947F-20421160B6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0923E3-9603-4C64-A8BB-719F6927F79C}" type="pres">
      <dgm:prSet presAssocID="{72773216-E217-4516-8938-00E3898DB0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7DF19-B34C-4224-8EDA-AE59893CCD6A}" type="pres">
      <dgm:prSet presAssocID="{3F99B0DB-FA9D-4522-A366-CC04177337BA}" presName="sibTrans" presStyleCnt="0"/>
      <dgm:spPr/>
    </dgm:pt>
    <dgm:pt modelId="{F50D64EA-929D-48AC-9961-BC471D67314E}" type="pres">
      <dgm:prSet presAssocID="{714BE9D1-2C37-4A48-9055-DAEB6DFC7D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3977B-7340-4751-9ED9-75BB3D0AAA9A}" type="pres">
      <dgm:prSet presAssocID="{0F64AB2F-4932-4B1D-B7F2-FD84E845A504}" presName="sibTrans" presStyleCnt="0"/>
      <dgm:spPr/>
    </dgm:pt>
    <dgm:pt modelId="{CE2EC916-7419-4DD6-8B93-B2BAC832F42F}" type="pres">
      <dgm:prSet presAssocID="{06686711-34BD-4033-94C5-23B9662935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CB0ADB-2531-404B-8D7B-99984452E832}" srcId="{99579638-2B68-49CD-947F-20421160B67A}" destId="{06686711-34BD-4033-94C5-23B966293534}" srcOrd="2" destOrd="0" parTransId="{B0FC6D35-CD00-46DE-9EBE-E7F2AEF4DB75}" sibTransId="{DF08E335-16C6-43AB-8D61-00AA5B1D26D5}"/>
    <dgm:cxn modelId="{69C09DB4-885A-496A-A5AF-92C2AF9475C8}" type="presOf" srcId="{714BE9D1-2C37-4A48-9055-DAEB6DFC7DC0}" destId="{F50D64EA-929D-48AC-9961-BC471D67314E}" srcOrd="0" destOrd="0" presId="urn:microsoft.com/office/officeart/2005/8/layout/default"/>
    <dgm:cxn modelId="{6F20EE5A-5671-44CD-972F-F1EF640C16BD}" type="presOf" srcId="{06686711-34BD-4033-94C5-23B966293534}" destId="{CE2EC916-7419-4DD6-8B93-B2BAC832F42F}" srcOrd="0" destOrd="0" presId="urn:microsoft.com/office/officeart/2005/8/layout/default"/>
    <dgm:cxn modelId="{78F7D257-9C29-49C6-93B4-2236A6C9929C}" srcId="{99579638-2B68-49CD-947F-20421160B67A}" destId="{72773216-E217-4516-8938-00E3898DB0BF}" srcOrd="0" destOrd="0" parTransId="{694C8C06-7B1A-4D12-989E-E06F2AE091AF}" sibTransId="{3F99B0DB-FA9D-4522-A366-CC04177337BA}"/>
    <dgm:cxn modelId="{9E68BCD8-868E-4527-8B6C-09FC02DAB243}" srcId="{99579638-2B68-49CD-947F-20421160B67A}" destId="{714BE9D1-2C37-4A48-9055-DAEB6DFC7DC0}" srcOrd="1" destOrd="0" parTransId="{5814A0B6-E108-49DF-B184-19D830FF4077}" sibTransId="{0F64AB2F-4932-4B1D-B7F2-FD84E845A504}"/>
    <dgm:cxn modelId="{7664E40E-F7E4-4BC5-931F-953F8B0B48C2}" type="presOf" srcId="{99579638-2B68-49CD-947F-20421160B67A}" destId="{8C248FE9-1CC3-439C-AA46-1DE2578DF3D7}" srcOrd="0" destOrd="0" presId="urn:microsoft.com/office/officeart/2005/8/layout/default"/>
    <dgm:cxn modelId="{EF13AA3A-6BDF-4D55-AC3A-F54DE21E3237}" type="presOf" srcId="{72773216-E217-4516-8938-00E3898DB0BF}" destId="{610923E3-9603-4C64-A8BB-719F6927F79C}" srcOrd="0" destOrd="0" presId="urn:microsoft.com/office/officeart/2005/8/layout/default"/>
    <dgm:cxn modelId="{DCAC55F2-39C9-4A0F-BB98-C469EDC33E2A}" type="presParOf" srcId="{8C248FE9-1CC3-439C-AA46-1DE2578DF3D7}" destId="{610923E3-9603-4C64-A8BB-719F6927F79C}" srcOrd="0" destOrd="0" presId="urn:microsoft.com/office/officeart/2005/8/layout/default"/>
    <dgm:cxn modelId="{94894A1A-1916-4E13-A20F-F9D09A0BD49F}" type="presParOf" srcId="{8C248FE9-1CC3-439C-AA46-1DE2578DF3D7}" destId="{FAD7DF19-B34C-4224-8EDA-AE59893CCD6A}" srcOrd="1" destOrd="0" presId="urn:microsoft.com/office/officeart/2005/8/layout/default"/>
    <dgm:cxn modelId="{F0D27951-F11C-4010-87BF-FE9C3FF3205C}" type="presParOf" srcId="{8C248FE9-1CC3-439C-AA46-1DE2578DF3D7}" destId="{F50D64EA-929D-48AC-9961-BC471D67314E}" srcOrd="2" destOrd="0" presId="urn:microsoft.com/office/officeart/2005/8/layout/default"/>
    <dgm:cxn modelId="{49845E3F-92B5-449C-85EF-BC5732C51C11}" type="presParOf" srcId="{8C248FE9-1CC3-439C-AA46-1DE2578DF3D7}" destId="{82B3977B-7340-4751-9ED9-75BB3D0AAA9A}" srcOrd="3" destOrd="0" presId="urn:microsoft.com/office/officeart/2005/8/layout/default"/>
    <dgm:cxn modelId="{4A3C7EB2-5A74-4EF0-AA93-E1FA9B1E4406}" type="presParOf" srcId="{8C248FE9-1CC3-439C-AA46-1DE2578DF3D7}" destId="{CE2EC916-7419-4DD6-8B93-B2BAC832F42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06B71-5DFD-4BBB-9B57-D73F8C4E9807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52252B6-52F1-4E46-A302-39B6F32DDC9E}">
      <dgm:prSet phldrT="[Текст]"/>
      <dgm:spPr/>
      <dgm:t>
        <a:bodyPr/>
        <a:lstStyle/>
        <a:p>
          <a:r>
            <a:rPr lang="ru-RU" smtClean="0"/>
            <a:t>1 волонтер с инвалидностью</a:t>
          </a:r>
          <a:endParaRPr lang="ru-RU"/>
        </a:p>
      </dgm:t>
    </dgm:pt>
    <dgm:pt modelId="{3E3212B6-4653-4651-A4C2-85B41559D437}" type="parTrans" cxnId="{091348C2-EF31-4103-95D6-02D9C2AA648D}">
      <dgm:prSet/>
      <dgm:spPr/>
      <dgm:t>
        <a:bodyPr/>
        <a:lstStyle/>
        <a:p>
          <a:endParaRPr lang="ru-RU"/>
        </a:p>
      </dgm:t>
    </dgm:pt>
    <dgm:pt modelId="{C598FC7C-75FE-47A0-9BF4-B3568D7C7DF2}" type="sibTrans" cxnId="{091348C2-EF31-4103-95D6-02D9C2AA648D}">
      <dgm:prSet/>
      <dgm:spPr/>
      <dgm:t>
        <a:bodyPr/>
        <a:lstStyle/>
        <a:p>
          <a:endParaRPr lang="ru-RU"/>
        </a:p>
      </dgm:t>
    </dgm:pt>
    <dgm:pt modelId="{F620FB72-D626-4379-AA56-6016CB030B84}" type="pres">
      <dgm:prSet presAssocID="{AA606B71-5DFD-4BBB-9B57-D73F8C4E98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1F77D1-F5A2-4261-9D30-D7203372D3CB}" type="pres">
      <dgm:prSet presAssocID="{152252B6-52F1-4E46-A302-39B6F32DDC9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81CABD-BEC8-4372-96D1-D09D4FC0295F}" type="presOf" srcId="{152252B6-52F1-4E46-A302-39B6F32DDC9E}" destId="{831F77D1-F5A2-4261-9D30-D7203372D3CB}" srcOrd="0" destOrd="0" presId="urn:microsoft.com/office/officeart/2005/8/layout/default"/>
    <dgm:cxn modelId="{85F4F0AD-D5FE-478C-B80B-3F5A7B040161}" type="presOf" srcId="{AA606B71-5DFD-4BBB-9B57-D73F8C4E9807}" destId="{F620FB72-D626-4379-AA56-6016CB030B84}" srcOrd="0" destOrd="0" presId="urn:microsoft.com/office/officeart/2005/8/layout/default"/>
    <dgm:cxn modelId="{091348C2-EF31-4103-95D6-02D9C2AA648D}" srcId="{AA606B71-5DFD-4BBB-9B57-D73F8C4E9807}" destId="{152252B6-52F1-4E46-A302-39B6F32DDC9E}" srcOrd="0" destOrd="0" parTransId="{3E3212B6-4653-4651-A4C2-85B41559D437}" sibTransId="{C598FC7C-75FE-47A0-9BF4-B3568D7C7DF2}"/>
    <dgm:cxn modelId="{62E5AA85-E3D0-4CB6-8F39-0A7725E88BED}" type="presParOf" srcId="{F620FB72-D626-4379-AA56-6016CB030B84}" destId="{831F77D1-F5A2-4261-9D30-D7203372D3C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923E3-9603-4C64-A8BB-719F6927F79C}">
      <dsp:nvSpPr>
        <dsp:cNvPr id="0" name=""/>
        <dsp:cNvSpPr/>
      </dsp:nvSpPr>
      <dsp:spPr>
        <a:xfrm>
          <a:off x="0" y="1199560"/>
          <a:ext cx="3734933" cy="2240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 Предоставить площадку, где люди с инвалидностью и те, кто попал в трудную жизненную ситуацию, могли бы получить вакансии для трудоустройства и советы по нюансам такого трудоустройства.</a:t>
          </a:r>
          <a:endParaRPr lang="ru-RU" sz="2000" kern="1200" dirty="0"/>
        </a:p>
      </dsp:txBody>
      <dsp:txXfrm>
        <a:off x="0" y="1199560"/>
        <a:ext cx="3734933" cy="2240960"/>
      </dsp:txXfrm>
    </dsp:sp>
    <dsp:sp modelId="{F50D64EA-929D-48AC-9961-BC471D67314E}">
      <dsp:nvSpPr>
        <dsp:cNvPr id="0" name=""/>
        <dsp:cNvSpPr/>
      </dsp:nvSpPr>
      <dsp:spPr>
        <a:xfrm>
          <a:off x="4108426" y="1199560"/>
          <a:ext cx="3734933" cy="22409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Распространить информацию о данной площадке среди целевой аудитории проекта.</a:t>
          </a:r>
          <a:endParaRPr lang="ru-RU" sz="2000" kern="1200" dirty="0"/>
        </a:p>
      </dsp:txBody>
      <dsp:txXfrm>
        <a:off x="4108426" y="1199560"/>
        <a:ext cx="3734933" cy="2240960"/>
      </dsp:txXfrm>
    </dsp:sp>
    <dsp:sp modelId="{CE2EC916-7419-4DD6-8B93-B2BAC832F42F}">
      <dsp:nvSpPr>
        <dsp:cNvPr id="0" name=""/>
        <dsp:cNvSpPr/>
      </dsp:nvSpPr>
      <dsp:spPr>
        <a:xfrm>
          <a:off x="8216853" y="1199560"/>
          <a:ext cx="3734933" cy="22409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3. Осуществлять консультации по нюансам онлайн-трудоустройства.</a:t>
          </a:r>
          <a:endParaRPr lang="ru-RU" sz="2000" kern="1200"/>
        </a:p>
      </dsp:txBody>
      <dsp:txXfrm>
        <a:off x="8216853" y="1199560"/>
        <a:ext cx="3734933" cy="2240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F77D1-F5A2-4261-9D30-D7203372D3CB}">
      <dsp:nvSpPr>
        <dsp:cNvPr id="0" name=""/>
        <dsp:cNvSpPr/>
      </dsp:nvSpPr>
      <dsp:spPr>
        <a:xfrm>
          <a:off x="2216546" y="968"/>
          <a:ext cx="3694906" cy="221694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smtClean="0"/>
            <a:t>1 волонтер с инвалидностью</a:t>
          </a:r>
          <a:endParaRPr lang="ru-RU" sz="3900" kern="1200"/>
        </a:p>
      </dsp:txBody>
      <dsp:txXfrm>
        <a:off x="2216546" y="968"/>
        <a:ext cx="3694906" cy="2216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1CB0-8C01-4144-990E-86D05F6194A2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67E4-3BCE-4149-856C-FE9ACCAF1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6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6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7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9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EC90F97E-2BE2-444E-8966-C9C4A9D1C837}" type="datetimeFigureOut">
              <a:rPr lang="ru-RU" smtClean="0"/>
              <a:pPr/>
              <a:t>05.06.2022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4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irce Light" panose="020B04020202030202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away.php?to=https://t.me/ydalennaya_rabota&amp;post=9764336_17935&amp;cc_key=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2847" y="0"/>
            <a:ext cx="13047928" cy="6730323"/>
            <a:chOff x="-12847" y="384874"/>
            <a:chExt cx="13536760" cy="684253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2847" y="384874"/>
              <a:ext cx="12662094" cy="6842536"/>
              <a:chOff x="-235047" y="339524"/>
              <a:chExt cx="12662094" cy="684253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0" y="5794189"/>
                <a:ext cx="12192000" cy="1063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Circe" panose="020B0502020203020203" pitchFamily="34" charset="-52"/>
                </a:endParaRP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="" xmlns:a16="http://schemas.microsoft.com/office/drawing/2014/main" id="{E6C6CCDE-DD09-42AE-B302-B2B8C8C92F55}"/>
                  </a:ext>
                </a:extLst>
              </p:cNvPr>
              <p:cNvSpPr/>
              <p:nvPr/>
            </p:nvSpPr>
            <p:spPr>
              <a:xfrm>
                <a:off x="-235047" y="339524"/>
                <a:ext cx="12662094" cy="6842536"/>
              </a:xfrm>
              <a:prstGeom prst="rect">
                <a:avLst/>
              </a:prstGeom>
              <a:gradFill>
                <a:gsLst>
                  <a:gs pos="0">
                    <a:srgbClr val="AD1761">
                      <a:alpha val="75000"/>
                    </a:srgbClr>
                  </a:gs>
                  <a:gs pos="100000">
                    <a:srgbClr val="002060">
                      <a:alpha val="75000"/>
                    </a:srgbClr>
                  </a:gs>
                </a:gsLst>
                <a:lin ang="7200000" scaled="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600" dirty="0">
                  <a:solidFill>
                    <a:schemeClr val="bg1"/>
                  </a:solidFill>
                  <a:effectLst>
                    <a:glow rad="127000">
                      <a:srgbClr val="6545BF"/>
                    </a:glow>
                  </a:effectLst>
                  <a:latin typeface="Circe" panose="020B0502020203020203" pitchFamily="34" charset="-52"/>
                </a:endParaRPr>
              </a:p>
            </p:txBody>
          </p:sp>
        </p:grp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7466831" y="4021712"/>
              <a:ext cx="5245000" cy="10325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АВТОР ПРОЕКТА: </a:t>
              </a:r>
              <a:b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</a:br>
              <a:r>
                <a:rPr lang="ru-RU" sz="2800" dirty="0" err="1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Халикова</a:t>
              </a: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 Диана Викторовна</a:t>
              </a:r>
            </a:p>
            <a:p>
              <a:pPr>
                <a:lnSpc>
                  <a:spcPts val="2400"/>
                </a:lnSpc>
              </a:pPr>
              <a:endParaRPr lang="ru-RU" sz="28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7466831" y="2802126"/>
              <a:ext cx="605708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НОМИНАЦИЯ: </a:t>
              </a:r>
            </a:p>
            <a:p>
              <a:pPr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Помощь людям</a:t>
              </a: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59218649-47E9-455B-AC22-6860FB14F137}"/>
                </a:ext>
              </a:extLst>
            </p:cNvPr>
            <p:cNvSpPr/>
            <p:nvPr/>
          </p:nvSpPr>
          <p:spPr>
            <a:xfrm>
              <a:off x="475399" y="384874"/>
              <a:ext cx="11830131" cy="1595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3200" cap="all" dirty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Circe Bold" panose="020B06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ПРОЕКТ "</a:t>
              </a:r>
              <a:r>
                <a:rPr lang="ru-RU" sz="3200" cap="all" dirty="0" err="1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Circe Bold" panose="020B06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РеСтарт</a:t>
              </a:r>
              <a:r>
                <a:rPr lang="ru-RU" sz="3200" cap="all" dirty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Circe Bold" panose="020B06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" - помощь в трудоустройстве для людей с инвалидностью и тех, кто находится в трудной жизненной ситуации</a:t>
              </a:r>
            </a:p>
          </p:txBody>
        </p:sp>
      </p:grpSp>
      <p:pic>
        <p:nvPicPr>
          <p:cNvPr id="6" name="Picture 2" descr="https://sun9-7.userapi.com/impg/0g14L7G9shQnZVOaB8oH1TTk3kE8ASDaOP_L-A/-b_G-jekQ64.jpg?size=1280x960&amp;quality=96&amp;sign=d466c683e1ea3e4dcd213f0356992e1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358" y="1833395"/>
            <a:ext cx="6004350" cy="45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1DBA6F3-4D80-45A7-8A9E-5F26023ECE0D}"/>
              </a:ext>
            </a:extLst>
          </p:cNvPr>
          <p:cNvSpPr/>
          <p:nvPr/>
        </p:nvSpPr>
        <p:spPr>
          <a:xfrm>
            <a:off x="-263236" y="-221115"/>
            <a:ext cx="13184438" cy="5140404"/>
          </a:xfrm>
          <a:prstGeom prst="rect">
            <a:avLst/>
          </a:prstGeom>
          <a:solidFill>
            <a:srgbClr val="D6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1" name="Freeform: Shape 6">
            <a:extLst>
              <a:ext uri="{FF2B5EF4-FFF2-40B4-BE49-F238E27FC236}">
                <a16:creationId xmlns="" xmlns:a16="http://schemas.microsoft.com/office/drawing/2014/main" id="{81525548-6268-468D-8FA4-433430B54DF7}"/>
              </a:ext>
            </a:extLst>
          </p:cNvPr>
          <p:cNvSpPr/>
          <p:nvPr/>
        </p:nvSpPr>
        <p:spPr>
          <a:xfrm>
            <a:off x="655146" y="-700181"/>
            <a:ext cx="11800500" cy="2519616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261900 w 13798291"/>
              <a:gd name="connsiteY3" fmla="*/ 3849796 h 5254210"/>
              <a:gd name="connsiteX4" fmla="*/ 0 w 13798291"/>
              <a:gd name="connsiteY4" fmla="*/ 0 h 5254210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538902 w 13798291"/>
              <a:gd name="connsiteY3" fmla="*/ 4099042 h 5254210"/>
              <a:gd name="connsiteX4" fmla="*/ 0 w 13798291"/>
              <a:gd name="connsiteY4" fmla="*/ 0 h 5254210"/>
              <a:gd name="connsiteX0" fmla="*/ 61557 w 12259389"/>
              <a:gd name="connsiteY0" fmla="*/ 1796735 h 3241043"/>
              <a:gd name="connsiteX1" fmla="*/ 12158242 w 12259389"/>
              <a:gd name="connsiteY1" fmla="*/ 0 h 3241043"/>
              <a:gd name="connsiteX2" fmla="*/ 12259389 w 12259389"/>
              <a:gd name="connsiteY2" fmla="*/ 3241043 h 3241043"/>
              <a:gd name="connsiteX3" fmla="*/ 0 w 12259389"/>
              <a:gd name="connsiteY3" fmla="*/ 2085875 h 3241043"/>
              <a:gd name="connsiteX4" fmla="*/ 61557 w 12259389"/>
              <a:gd name="connsiteY4" fmla="*/ 1796735 h 3241043"/>
              <a:gd name="connsiteX0" fmla="*/ 61557 w 12259389"/>
              <a:gd name="connsiteY0" fmla="*/ 69817 h 1514125"/>
              <a:gd name="connsiteX1" fmla="*/ 12189020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  <a:gd name="connsiteX0" fmla="*/ 61557 w 12259389"/>
              <a:gd name="connsiteY0" fmla="*/ 69817 h 1514125"/>
              <a:gd name="connsiteX1" fmla="*/ 12219798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9389" h="1514125">
                <a:moveTo>
                  <a:pt x="61557" y="69817"/>
                </a:moveTo>
                <a:lnTo>
                  <a:pt x="12219798" y="0"/>
                </a:lnTo>
                <a:lnTo>
                  <a:pt x="12259389" y="1514125"/>
                </a:lnTo>
                <a:lnTo>
                  <a:pt x="0" y="358957"/>
                </a:lnTo>
                <a:lnTo>
                  <a:pt x="61557" y="69817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2" name="Freeform: Shape 5">
            <a:extLst>
              <a:ext uri="{FF2B5EF4-FFF2-40B4-BE49-F238E27FC236}">
                <a16:creationId xmlns="" xmlns:a16="http://schemas.microsoft.com/office/drawing/2014/main" id="{DD5295FD-3481-42AE-B13F-C184949348B2}"/>
              </a:ext>
            </a:extLst>
          </p:cNvPr>
          <p:cNvSpPr/>
          <p:nvPr/>
        </p:nvSpPr>
        <p:spPr>
          <a:xfrm>
            <a:off x="-1870365" y="1235531"/>
            <a:ext cx="14326011" cy="5996542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7144" h="3954571">
                <a:moveTo>
                  <a:pt x="0" y="0"/>
                </a:moveTo>
                <a:lnTo>
                  <a:pt x="13697144" y="2013167"/>
                </a:lnTo>
                <a:lnTo>
                  <a:pt x="13644400" y="3954571"/>
                </a:lnTo>
                <a:lnTo>
                  <a:pt x="1261900" y="3849796"/>
                </a:lnTo>
                <a:lnTo>
                  <a:pt x="0" y="0"/>
                </a:lnTo>
                <a:close/>
              </a:path>
            </a:pathLst>
          </a:cu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3" name="Freeform: Shape 4">
            <a:extLst>
              <a:ext uri="{FF2B5EF4-FFF2-40B4-BE49-F238E27FC236}">
                <a16:creationId xmlns="" xmlns:a16="http://schemas.microsoft.com/office/drawing/2014/main" id="{6B301D97-74DF-43DC-84E9-0DD987C2F454}"/>
              </a:ext>
            </a:extLst>
          </p:cNvPr>
          <p:cNvSpPr/>
          <p:nvPr/>
        </p:nvSpPr>
        <p:spPr>
          <a:xfrm>
            <a:off x="-925396" y="-1649408"/>
            <a:ext cx="12469356" cy="9843918"/>
          </a:xfrm>
          <a:custGeom>
            <a:avLst/>
            <a:gdLst>
              <a:gd name="connsiteX0" fmla="*/ 0 w 7296150"/>
              <a:gd name="connsiteY0" fmla="*/ 85725 h 2038350"/>
              <a:gd name="connsiteX1" fmla="*/ 4181475 w 7296150"/>
              <a:gd name="connsiteY1" fmla="*/ 2038350 h 2038350"/>
              <a:gd name="connsiteX2" fmla="*/ 7296150 w 7296150"/>
              <a:gd name="connsiteY2" fmla="*/ 0 h 2038350"/>
              <a:gd name="connsiteX3" fmla="*/ 0 w 7296150"/>
              <a:gd name="connsiteY3" fmla="*/ 85725 h 2038350"/>
              <a:gd name="connsiteX0" fmla="*/ 0 w 6432084"/>
              <a:gd name="connsiteY0" fmla="*/ 818266 h 2770891"/>
              <a:gd name="connsiteX1" fmla="*/ 4181475 w 6432084"/>
              <a:gd name="connsiteY1" fmla="*/ 2770891 h 2770891"/>
              <a:gd name="connsiteX2" fmla="*/ 6432084 w 6432084"/>
              <a:gd name="connsiteY2" fmla="*/ 0 h 2770891"/>
              <a:gd name="connsiteX3" fmla="*/ 0 w 6432084"/>
              <a:gd name="connsiteY3" fmla="*/ 818266 h 2770891"/>
              <a:gd name="connsiteX0" fmla="*/ 0 w 6054580"/>
              <a:gd name="connsiteY0" fmla="*/ 2762666 h 2770891"/>
              <a:gd name="connsiteX1" fmla="*/ 3803971 w 6054580"/>
              <a:gd name="connsiteY1" fmla="*/ 2770891 h 2770891"/>
              <a:gd name="connsiteX2" fmla="*/ 6054580 w 6054580"/>
              <a:gd name="connsiteY2" fmla="*/ 0 h 2770891"/>
              <a:gd name="connsiteX3" fmla="*/ 0 w 6054580"/>
              <a:gd name="connsiteY3" fmla="*/ 2762666 h 2770891"/>
              <a:gd name="connsiteX0" fmla="*/ 0 w 6599864"/>
              <a:gd name="connsiteY0" fmla="*/ 1935166 h 2770891"/>
              <a:gd name="connsiteX1" fmla="*/ 4349255 w 6599864"/>
              <a:gd name="connsiteY1" fmla="*/ 2770891 h 2770891"/>
              <a:gd name="connsiteX2" fmla="*/ 6599864 w 6599864"/>
              <a:gd name="connsiteY2" fmla="*/ 0 h 2770891"/>
              <a:gd name="connsiteX3" fmla="*/ 0 w 6599864"/>
              <a:gd name="connsiteY3" fmla="*/ 1935166 h 2770891"/>
              <a:gd name="connsiteX0" fmla="*/ 0 w 11697112"/>
              <a:gd name="connsiteY0" fmla="*/ 1935166 h 4918450"/>
              <a:gd name="connsiteX1" fmla="*/ 11697112 w 11697112"/>
              <a:gd name="connsiteY1" fmla="*/ 4918450 h 4918450"/>
              <a:gd name="connsiteX2" fmla="*/ 6599864 w 11697112"/>
              <a:gd name="connsiteY2" fmla="*/ 0 h 4918450"/>
              <a:gd name="connsiteX3" fmla="*/ 0 w 11697112"/>
              <a:gd name="connsiteY3" fmla="*/ 1935166 h 4918450"/>
              <a:gd name="connsiteX0" fmla="*/ 0 w 11697112"/>
              <a:gd name="connsiteY0" fmla="*/ 1935166 h 4918450"/>
              <a:gd name="connsiteX1" fmla="*/ 5041515 w 11697112"/>
              <a:gd name="connsiteY1" fmla="*/ 325385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  <a:gd name="connsiteX0" fmla="*/ 0 w 11697112"/>
              <a:gd name="connsiteY0" fmla="*/ 1935166 h 4918450"/>
              <a:gd name="connsiteX1" fmla="*/ 436858 w 11697112"/>
              <a:gd name="connsiteY1" fmla="*/ 415160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112" h="4918450">
                <a:moveTo>
                  <a:pt x="0" y="1935166"/>
                </a:moveTo>
                <a:lnTo>
                  <a:pt x="436858" y="4151603"/>
                </a:lnTo>
                <a:lnTo>
                  <a:pt x="11697112" y="4918450"/>
                </a:lnTo>
                <a:lnTo>
                  <a:pt x="6599864" y="0"/>
                </a:lnTo>
                <a:lnTo>
                  <a:pt x="0" y="1935166"/>
                </a:lnTo>
                <a:close/>
              </a:path>
            </a:pathLst>
          </a:custGeom>
          <a:solidFill>
            <a:srgbClr val="B82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337B3C90-83E6-4DC0-AC49-650FF539F2CB}"/>
              </a:ext>
            </a:extLst>
          </p:cNvPr>
          <p:cNvSpPr txBox="1">
            <a:spLocks/>
          </p:cNvSpPr>
          <p:nvPr/>
        </p:nvSpPr>
        <p:spPr>
          <a:xfrm>
            <a:off x="2018779" y="2872282"/>
            <a:ext cx="8295271" cy="748866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55" dirty="0">
                <a:solidFill>
                  <a:schemeClr val="bg1"/>
                </a:solidFill>
                <a:latin typeface="Montserrat Black" panose="00000A00000000000000" pitchFamily="50" charset="-52"/>
              </a:rPr>
              <a:t>СПАСИБО ЗА ВНИМАНИЕ!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CA96DB5-0D9F-4948-8F55-7C9B61505B1B}"/>
              </a:ext>
            </a:extLst>
          </p:cNvPr>
          <p:cNvSpPr/>
          <p:nvPr/>
        </p:nvSpPr>
        <p:spPr>
          <a:xfrm>
            <a:off x="0" y="4211403"/>
            <a:ext cx="123337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КОНТАКТЫ ПРОЕКТА: </a:t>
            </a:r>
          </a:p>
          <a:p>
            <a:pPr>
              <a:lnSpc>
                <a:spcPts val="2400"/>
              </a:lnSpc>
            </a:pPr>
            <a:endParaRPr lang="ru-RU" sz="2800" dirty="0" smtClean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8-910-636-39-29 </a:t>
            </a:r>
          </a:p>
          <a:p>
            <a:pPr>
              <a:lnSpc>
                <a:spcPts val="2400"/>
              </a:lnSpc>
            </a:pPr>
            <a:endParaRPr lang="ru-RU" sz="2800" dirty="0" smtClean="0">
              <a:solidFill>
                <a:schemeClr val="bg1"/>
              </a:solidFill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r>
              <a:rPr lang="en-US" sz="2800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https</a:t>
            </a:r>
            <a:r>
              <a:rPr lang="en-US" sz="2800" dirty="0">
                <a:solidFill>
                  <a:schemeClr val="bg1"/>
                </a:solidFill>
                <a:latin typeface="Circe Bold" panose="020B0602020203020203" pitchFamily="34" charset="-52"/>
              </a:rPr>
              <a:t>://vk.com/khalikova_diana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 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____________________________</a:t>
            </a:r>
            <a:endParaRPr lang="ru-RU" sz="2800" dirty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4174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8013" y="-1029748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2006" y="1996658"/>
            <a:ext cx="46016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Помощь в трудоустройстве людям с инвалидностью и людям, которые находятся в сложной жизненной ситуации.</a:t>
            </a:r>
          </a:p>
          <a:p>
            <a:endParaRPr lang="ru-RU" sz="2800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pic>
        <p:nvPicPr>
          <p:cNvPr id="2052" name="Picture 4" descr="https://sun9-20.userapi.com/impg/7-DLy8hgEz8VIPERKn6tHKOMpTW4FEZBtqfa-w/DkhpHEUvdMw.jpg?size=1600x1066&amp;quality=96&amp;sign=0a3a6e9d30eabe051994f7da38c724c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030">
            <a:off x="5392873" y="1424476"/>
            <a:ext cx="4006992" cy="266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45.userapi.com/impg/dDbHF4jO-9PhFy8El7vWpnaDbLjfny4WR8S7kg/d611WKyyve8.jpg?size=1600x1066&amp;quality=96&amp;sign=0049331bd1a2839f503b234435eb08c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95" y="3029803"/>
            <a:ext cx="4127458" cy="274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029748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868653"/>
              </p:ext>
            </p:extLst>
          </p:nvPr>
        </p:nvGraphicFramePr>
        <p:xfrm>
          <a:off x="120107" y="1718390"/>
          <a:ext cx="11951787" cy="464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4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81149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3061853" y="-2241930"/>
            <a:ext cx="6068294" cy="12314452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2CF3EBC-398C-4F37-B2BC-1559FB62CB0E}"/>
              </a:ext>
            </a:extLst>
          </p:cNvPr>
          <p:cNvSpPr/>
          <p:nvPr/>
        </p:nvSpPr>
        <p:spPr>
          <a:xfrm>
            <a:off x="-51908" y="1813478"/>
            <a:ext cx="12613299" cy="3408380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0220" y="1747595"/>
            <a:ext cx="2435552" cy="4410796"/>
          </a:xfrm>
          <a:prstGeom prst="rect">
            <a:avLst/>
          </a:prstGeom>
          <a:gradFill flip="none" rotWithShape="1">
            <a:gsLst>
              <a:gs pos="100000">
                <a:srgbClr val="D1A3F3">
                  <a:alpha val="60000"/>
                </a:srgbClr>
              </a:gs>
              <a:gs pos="0">
                <a:srgbClr val="D1A3F3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49937" y="1703734"/>
            <a:ext cx="2441476" cy="4423124"/>
          </a:xfrm>
          <a:prstGeom prst="rect">
            <a:avLst/>
          </a:prstGeom>
          <a:gradFill>
            <a:gsLst>
              <a:gs pos="100000">
                <a:srgbClr val="AB58EA">
                  <a:alpha val="60000"/>
                </a:srgbClr>
              </a:gs>
              <a:gs pos="0">
                <a:srgbClr val="AB58E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95714" y="1732448"/>
            <a:ext cx="2402019" cy="4412102"/>
          </a:xfrm>
          <a:prstGeom prst="rect">
            <a:avLst/>
          </a:prstGeom>
          <a:gradFill>
            <a:gsLst>
              <a:gs pos="100000">
                <a:srgbClr val="EF85BA">
                  <a:alpha val="60000"/>
                </a:srgbClr>
              </a:gs>
              <a:gs pos="1000">
                <a:srgbClr val="EF85B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94949" y="1680583"/>
            <a:ext cx="2472867" cy="4419432"/>
          </a:xfrm>
          <a:prstGeom prst="rect">
            <a:avLst/>
          </a:prstGeom>
          <a:gradFill>
            <a:gsLst>
              <a:gs pos="100000">
                <a:srgbClr val="AD1761">
                  <a:alpha val="60000"/>
                </a:srgbClr>
              </a:gs>
              <a:gs pos="0">
                <a:srgbClr val="AD1761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1486755" y="2286804"/>
            <a:ext cx="1609730" cy="47596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4152763" y="2179473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6863910" y="2122619"/>
            <a:ext cx="1232419" cy="69224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35743" y="1732448"/>
            <a:ext cx="2438400" cy="780691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9430574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8796" y="1780979"/>
            <a:ext cx="2438400" cy="780691"/>
          </a:xfrm>
          <a:prstGeom prst="rect">
            <a:avLst/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B58EA"/>
              </a:solidFill>
              <a:latin typeface="Circe" panose="020B0502020203020203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76910" y="1753590"/>
            <a:ext cx="2438400" cy="780691"/>
          </a:xfrm>
          <a:prstGeom prst="rect">
            <a:avLst/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8499" y="1739380"/>
            <a:ext cx="2395213" cy="783196"/>
          </a:xfrm>
          <a:prstGeom prst="rect">
            <a:avLst/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9215" y="246077"/>
            <a:ext cx="792396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ЭТАПЫ ПРОЕКТА И МЕТОДЫ РЕАЛИЗАЦИИ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6165" y="2259577"/>
            <a:ext cx="24368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29758" y="3424822"/>
            <a:ext cx="242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Помощь в разъяснении нюансов онлайн-трудоустройства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53921" y="2769840"/>
            <a:ext cx="2440706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solidFill>
                  <a:srgbClr val="D1A3F3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Март-апрель 2022 г.</a:t>
            </a:r>
            <a:endParaRPr lang="ru-RU" sz="1500" dirty="0">
              <a:solidFill>
                <a:srgbClr val="D1A3F3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59284" y="2698338"/>
            <a:ext cx="2434976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solidFill>
                  <a:srgbClr val="D1A3F3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Май-июнь 2022 г.</a:t>
            </a:r>
            <a:endParaRPr lang="ru-RU" sz="1500" dirty="0">
              <a:solidFill>
                <a:srgbClr val="D1A3F3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875189" y="2676063"/>
            <a:ext cx="2496620" cy="688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Июль 2022 г.-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Март 2023 г.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181197" y="2710776"/>
            <a:ext cx="2496620" cy="688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Июль 2022 г.-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Март 2023 г.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95714" y="3749452"/>
            <a:ext cx="242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Появление новых вакансий</a:t>
            </a:r>
            <a:endParaRPr lang="ru-RU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53187" y="3292710"/>
            <a:ext cx="242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аудитории, увеличение числа трудоустройств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44899" y="1829223"/>
            <a:ext cx="242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1.Создание </a:t>
            </a:r>
            <a:r>
              <a:rPr lang="ru-RU" dirty="0" err="1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телеграм</a:t>
            </a: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-канала с вакансиями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671138" y="1767772"/>
            <a:ext cx="242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9388"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	Привлечение информационной поддержки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270846" y="1680731"/>
            <a:ext cx="242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</a:t>
            </a: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заинтересованных работодателей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8917961" y="1771565"/>
            <a:ext cx="242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9388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4.	Организация консультаций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66227" y="3340001"/>
            <a:ext cx="242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Первые трудоустроенные.</a:t>
            </a:r>
            <a:endParaRPr lang="ru-RU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1009997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35912" y="4969168"/>
            <a:ext cx="379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irce" panose="020B0502020203020203" pitchFamily="34" charset="-52"/>
                <a:cs typeface="Circe Extra Bold" panose="020B0604020202020204" charset="0"/>
              </a:rPr>
              <a:t>Рекомендации </a:t>
            </a:r>
            <a:endParaRPr lang="ru-RU" sz="20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590083" y="5680597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601360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332094" y="5678230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01646847-0A55-4417-848D-28A092432B02}"/>
              </a:ext>
            </a:extLst>
          </p:cNvPr>
          <p:cNvSpPr/>
          <p:nvPr/>
        </p:nvSpPr>
        <p:spPr>
          <a:xfrm>
            <a:off x="0" y="37054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ОБЩИЕ РЕКОМЕНДАЦИИ ПО СОСТАВЛЕНИЮ СМЕТЫ</a:t>
            </a:r>
            <a:endParaRPr lang="ru-RU" sz="2800" dirty="0">
              <a:solidFill>
                <a:schemeClr val="bg1"/>
              </a:solidFill>
              <a:effectLst/>
              <a:latin typeface="Circe Bold" panose="020B0604020202020204" charset="-52"/>
              <a:cs typeface="Circe Extra Bold" panose="020B060402020202020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033748" y="-159802"/>
            <a:ext cx="13731527" cy="7543700"/>
            <a:chOff x="-1033748" y="-159802"/>
            <a:chExt cx="13731527" cy="7543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C65B2A85-11C5-44B7-B255-93206A886225}"/>
                </a:ext>
              </a:extLst>
            </p:cNvPr>
            <p:cNvSpPr/>
            <p:nvPr/>
          </p:nvSpPr>
          <p:spPr>
            <a:xfrm>
              <a:off x="-14289" y="-159802"/>
              <a:ext cx="12220576" cy="6858000"/>
            </a:xfrm>
            <a:prstGeom prst="rect">
              <a:avLst/>
            </a:prstGeom>
            <a:gradFill>
              <a:gsLst>
                <a:gs pos="0">
                  <a:srgbClr val="AD1761">
                    <a:alpha val="76000"/>
                  </a:srgbClr>
                </a:gs>
                <a:gs pos="100000">
                  <a:srgbClr val="002060">
                    <a:alpha val="75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-37025" y="4860283"/>
              <a:ext cx="12394298" cy="25236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41BA8688-6947-42E1-9CE5-F6BA6A89BA6A}"/>
                </a:ext>
              </a:extLst>
            </p:cNvPr>
            <p:cNvSpPr/>
            <p:nvPr/>
          </p:nvSpPr>
          <p:spPr>
            <a:xfrm>
              <a:off x="-1033748" y="-159802"/>
              <a:ext cx="13391021" cy="1358656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18EF5188-9822-40BE-8757-C8A6B2B94E3C}"/>
                </a:ext>
              </a:extLst>
            </p:cNvPr>
            <p:cNvSpPr/>
            <p:nvPr/>
          </p:nvSpPr>
          <p:spPr>
            <a:xfrm>
              <a:off x="-693242" y="3483346"/>
              <a:ext cx="13391021" cy="492762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186738" y="1509668"/>
            <a:ext cx="1095004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bg1"/>
              </a:solidFill>
              <a:latin typeface="Circe ExtraBold" panose="020B0604020202020204" charset="-52"/>
              <a:cs typeface="Circe Extra Bold" panose="020B0604020202020204" charset="0"/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  </a:t>
            </a:r>
          </a:p>
          <a:p>
            <a:pPr algn="ctr"/>
            <a:endParaRPr lang="ru-RU" sz="3000" b="1" dirty="0" smtClean="0">
              <a:solidFill>
                <a:schemeClr val="bg1"/>
              </a:solidFill>
              <a:latin typeface="Circe ExtraBold" panose="020B0604020202020204" charset="-52"/>
              <a:cs typeface="Circe Extra Bold" panose="020B0604020202020204" charset="0"/>
            </a:endParaRPr>
          </a:p>
          <a:p>
            <a:pPr algn="ctr"/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1009997" y="-10976"/>
            <a:ext cx="9984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ДОБРОВОЛЬЧЕСКИЙ </a:t>
            </a:r>
            <a:b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КОМПОНЕНТ ПРОЕКТА</a:t>
            </a:r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3222594" y="3537939"/>
            <a:ext cx="56847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ПАРТНЕРЫ</a:t>
            </a:r>
          </a:p>
          <a:p>
            <a:pPr algn="ctr"/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44420" y="4447195"/>
            <a:ext cx="1294262" cy="868010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ПАРТНЕРы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75911" y="4635978"/>
            <a:ext cx="9748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поддержки добровольчества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г.Михайлов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5307571"/>
              </p:ext>
            </p:extLst>
          </p:nvPr>
        </p:nvGraphicFramePr>
        <p:xfrm>
          <a:off x="2032000" y="1113571"/>
          <a:ext cx="8128000" cy="221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5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1289923-9CCB-44C3-99F8-23913B47EFED}"/>
              </a:ext>
            </a:extLst>
          </p:cNvPr>
          <p:cNvSpPr/>
          <p:nvPr/>
        </p:nvSpPr>
        <p:spPr>
          <a:xfrm>
            <a:off x="0" y="180753"/>
            <a:ext cx="12192000" cy="6677248"/>
          </a:xfrm>
          <a:prstGeom prst="rect">
            <a:avLst/>
          </a:prstGeom>
          <a:solidFill>
            <a:srgbClr val="AD1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89F9D19-87F7-488A-9401-163896B55D25}"/>
              </a:ext>
            </a:extLst>
          </p:cNvPr>
          <p:cNvSpPr/>
          <p:nvPr/>
        </p:nvSpPr>
        <p:spPr>
          <a:xfrm rot="5400000">
            <a:off x="3639521" y="-1941716"/>
            <a:ext cx="4988434" cy="12192001"/>
          </a:xfrm>
          <a:prstGeom prst="rect">
            <a:avLst/>
          </a:prstGeom>
          <a:gradFill>
            <a:gsLst>
              <a:gs pos="0">
                <a:srgbClr val="AD1761">
                  <a:alpha val="70000"/>
                </a:srgbClr>
              </a:gs>
              <a:gs pos="100000">
                <a:srgbClr val="002060">
                  <a:alpha val="5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D1761"/>
              </a:solidFill>
              <a:latin typeface="Circe" panose="020B0502020203020203" pitchFamily="34" charset="-52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2900C187-C899-4893-A82D-30D65AACD3D2}"/>
              </a:ext>
            </a:extLst>
          </p:cNvPr>
          <p:cNvCxnSpPr>
            <a:cxnSpLocks/>
          </p:cNvCxnSpPr>
          <p:nvPr/>
        </p:nvCxnSpPr>
        <p:spPr>
          <a:xfrm flipV="1">
            <a:off x="5326268" y="1660067"/>
            <a:ext cx="1593377" cy="26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674F1E3F-6C90-4869-B1A8-7458C1D69B5F}"/>
              </a:ext>
            </a:extLst>
          </p:cNvPr>
          <p:cNvSpPr/>
          <p:nvPr/>
        </p:nvSpPr>
        <p:spPr>
          <a:xfrm>
            <a:off x="-1" y="0"/>
            <a:ext cx="12218958" cy="1513186"/>
          </a:xfrm>
          <a:prstGeom prst="rect">
            <a:avLst/>
          </a:prstGeom>
          <a:solidFill>
            <a:srgbClr val="F11B67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A42F3FB-7149-407F-A5DD-6116ACEE578B}"/>
              </a:ext>
            </a:extLst>
          </p:cNvPr>
          <p:cNvSpPr txBox="1"/>
          <p:nvPr/>
        </p:nvSpPr>
        <p:spPr>
          <a:xfrm>
            <a:off x="2656832" y="563305"/>
            <a:ext cx="792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КОЛИЧЕСТВЕННЫЕ ПОКАЗАТЕЛИ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0" y="1684368"/>
            <a:ext cx="4183690" cy="975814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75018" y="1670142"/>
            <a:ext cx="3684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dirty="0" smtClean="0">
                <a:solidFill>
                  <a:srgbClr val="423768"/>
                </a:solidFill>
                <a:latin typeface="Circe Bold" panose="020B0602020203020203"/>
              </a:rPr>
              <a:t>)</a:t>
            </a:r>
            <a:endParaRPr lang="ru-RU" sz="1600" dirty="0">
              <a:solidFill>
                <a:srgbClr val="423768"/>
              </a:solidFill>
              <a:latin typeface="Circe Bold" panose="020B0602020203020203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-1" y="1513185"/>
            <a:ext cx="4259167" cy="14533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0" y="3609197"/>
            <a:ext cx="4183690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3438015"/>
            <a:ext cx="4259167" cy="148471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31C057C-0EA4-4DB1-AC58-AA1519AC3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0" y="306182"/>
            <a:ext cx="950675" cy="950675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8003142" y="1703569"/>
            <a:ext cx="4128767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864595" y="1532387"/>
            <a:ext cx="4327405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8003142" y="3596167"/>
            <a:ext cx="4128767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868601" y="3393357"/>
            <a:ext cx="4323399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="" xmlns:a16="http://schemas.microsoft.com/office/drawing/2014/main" id="{2900C187-C899-4893-A82D-30D65AACD3D2}"/>
              </a:ext>
            </a:extLst>
          </p:cNvPr>
          <p:cNvCxnSpPr>
            <a:cxnSpLocks/>
          </p:cNvCxnSpPr>
          <p:nvPr/>
        </p:nvCxnSpPr>
        <p:spPr>
          <a:xfrm flipV="1">
            <a:off x="5622218" y="5094271"/>
            <a:ext cx="1593377" cy="26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03803" y="1892029"/>
            <a:ext cx="3504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Волонтер/1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2952" y="3641602"/>
            <a:ext cx="35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проекта/2500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30661" y="1723142"/>
            <a:ext cx="35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Нашедших подработку/500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264684" y="3628572"/>
            <a:ext cx="35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Нашедших работу/250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96277" y="17289"/>
            <a:ext cx="12362706" cy="6876083"/>
            <a:chOff x="-170705" y="-278"/>
            <a:chExt cx="12362706" cy="68225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C65B2A85-11C5-44B7-B255-93206A886225}"/>
                </a:ext>
              </a:extLst>
            </p:cNvPr>
            <p:cNvSpPr/>
            <p:nvPr/>
          </p:nvSpPr>
          <p:spPr>
            <a:xfrm>
              <a:off x="8136429" y="-278"/>
              <a:ext cx="4055572" cy="6822501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70705" y="0"/>
              <a:ext cx="8307133" cy="6780270"/>
            </a:xfrm>
            <a:prstGeom prst="rect">
              <a:avLst/>
            </a:prstGeom>
            <a:solidFill>
              <a:srgbClr val="00206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D6E7DC76-5C45-4E7C-BE1F-8EFC2A8A1A6F}"/>
                </a:ext>
              </a:extLst>
            </p:cNvPr>
            <p:cNvSpPr/>
            <p:nvPr/>
          </p:nvSpPr>
          <p:spPr>
            <a:xfrm>
              <a:off x="-170705" y="16876"/>
              <a:ext cx="8307133" cy="1049431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22EB95E-9A1C-43EC-A8FB-A0A1A82AD4DB}"/>
              </a:ext>
            </a:extLst>
          </p:cNvPr>
          <p:cNvSpPr/>
          <p:nvPr/>
        </p:nvSpPr>
        <p:spPr>
          <a:xfrm>
            <a:off x="825843" y="271325"/>
            <a:ext cx="731058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Circe Extra Bold" panose="020B0604020202020204" charset="0"/>
                <a:cs typeface="Circe Extra Bold" panose="020B0604020202020204" charset="0"/>
              </a:rPr>
              <a:t>КАЧЕСТВЕННЫЕ ПОКАЗАТЕЛИ</a:t>
            </a:r>
            <a:endParaRPr lang="ru-RU" sz="2500" dirty="0">
              <a:solidFill>
                <a:schemeClr val="bg1"/>
              </a:solidFill>
              <a:latin typeface="Circe Extra Bold" panose="020B0604020202020204" charset="0"/>
              <a:cs typeface="Circe Extra Bold" panose="020B060402020202020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20870" y="1986648"/>
            <a:ext cx="10726610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800"/>
              </a:spcAft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работодателей начнет стираться стереотип относительно бесполезности работников с </a:t>
            </a:r>
            <a:r>
              <a:rPr lang="ru-RU" sz="28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инвалидностью</a:t>
            </a:r>
          </a:p>
          <a:p>
            <a:pPr marL="514350" indent="-514350">
              <a:spcAft>
                <a:spcPts val="800"/>
              </a:spcAft>
              <a:buAutoNum type="arabicPeriod"/>
            </a:pPr>
            <a:endParaRPr lang="ru-RU" sz="28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800"/>
              </a:spcAft>
              <a:buAutoNum type="arabicPeriod" startAt="2"/>
            </a:pPr>
            <a:r>
              <a:rPr lang="ru-RU" sz="28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Люди </a:t>
            </a:r>
            <a:r>
              <a:rPr lang="ru-RU" sz="28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 инвалидностью получат возможность выбора работы, уверенность в завтрашнем </a:t>
            </a:r>
            <a:r>
              <a:rPr lang="ru-RU" sz="28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дне</a:t>
            </a:r>
          </a:p>
          <a:p>
            <a:pPr marL="514350" indent="-514350">
              <a:spcAft>
                <a:spcPts val="800"/>
              </a:spcAft>
              <a:buAutoNum type="arabicPeriod" startAt="2"/>
            </a:pPr>
            <a:endParaRPr lang="ru-RU" sz="28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3.	Мамы маленьких детей смогут получить подработку на время декрета, не оставляя при этом материнских обязанностей</a:t>
            </a:r>
          </a:p>
        </p:txBody>
      </p:sp>
    </p:spTree>
    <p:extLst>
      <p:ext uri="{BB962C8B-B14F-4D97-AF65-F5344CB8AC3E}">
        <p14:creationId xmlns:p14="http://schemas.microsoft.com/office/powerpoint/2010/main" val="29027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5F0C0189-9EEA-4F60-B532-47A66BA0098F}"/>
              </a:ext>
            </a:extLst>
          </p:cNvPr>
          <p:cNvSpPr/>
          <p:nvPr/>
        </p:nvSpPr>
        <p:spPr>
          <a:xfrm>
            <a:off x="3357231" y="3844046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DB23581-13AF-4536-8160-88A8EDF3FAE5}"/>
              </a:ext>
            </a:extLst>
          </p:cNvPr>
          <p:cNvSpPr/>
          <p:nvPr/>
        </p:nvSpPr>
        <p:spPr>
          <a:xfrm>
            <a:off x="1985569" y="4687877"/>
            <a:ext cx="3972767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 smtClean="0">
                <a:latin typeface="Montserrat" panose="00000500000000000000" pitchFamily="2" charset="-52"/>
              </a:rPr>
              <a:t>45</a:t>
            </a:r>
            <a:endParaRPr lang="ru-RU" sz="1270" dirty="0">
              <a:latin typeface="Montserrat" panose="00000500000000000000" pitchFamily="2" charset="-52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631649C1-30EB-4D58-B473-D7D74D9BCF68}"/>
              </a:ext>
            </a:extLst>
          </p:cNvPr>
          <p:cNvSpPr/>
          <p:nvPr/>
        </p:nvSpPr>
        <p:spPr>
          <a:xfrm>
            <a:off x="1367228" y="4238081"/>
            <a:ext cx="438774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Упоминания в социальных сетях</a:t>
            </a:r>
            <a:endParaRPr lang="ru-RU" sz="1814" b="1" dirty="0">
              <a:latin typeface="Montserrat" panose="00000500000000000000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573CECA-876F-4339-AA50-A76D4AEB8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4" y="4790072"/>
            <a:ext cx="101937" cy="100019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1BA6E6EF-945F-451C-AC20-E0DC4B701D15}"/>
              </a:ext>
            </a:extLst>
          </p:cNvPr>
          <p:cNvSpPr/>
          <p:nvPr/>
        </p:nvSpPr>
        <p:spPr>
          <a:xfrm>
            <a:off x="1981782" y="5441637"/>
            <a:ext cx="3810093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70" dirty="0" smtClean="0">
                <a:latin typeface="Montserrat" panose="00000500000000000000" pitchFamily="2" charset="-52"/>
              </a:rPr>
              <a:t>VK, </a:t>
            </a:r>
            <a:r>
              <a:rPr lang="ru-RU" sz="1270" dirty="0" smtClean="0">
                <a:latin typeface="Montserrat" panose="00000500000000000000" pitchFamily="2" charset="-52"/>
              </a:rPr>
              <a:t>Одноклассники, </a:t>
            </a:r>
            <a:r>
              <a:rPr lang="ru-RU" sz="1270" dirty="0" err="1" smtClean="0">
                <a:latin typeface="Montserrat" panose="00000500000000000000" pitchFamily="2" charset="-52"/>
              </a:rPr>
              <a:t>Инстаграм</a:t>
            </a:r>
            <a:endParaRPr lang="ru-RU" sz="1270" dirty="0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D19EC410-2C68-4E11-8686-99F69951B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3" y="5549827"/>
            <a:ext cx="101937" cy="1000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B08B059-2C4B-4278-886C-E17CA6E47D91}"/>
              </a:ext>
            </a:extLst>
          </p:cNvPr>
          <p:cNvSpPr/>
          <p:nvPr/>
        </p:nvSpPr>
        <p:spPr>
          <a:xfrm>
            <a:off x="7163061" y="1598067"/>
            <a:ext cx="2693320" cy="65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Наличие видео </a:t>
            </a:r>
            <a:br>
              <a:rPr lang="ru-RU" sz="1814" b="1" dirty="0" smtClean="0">
                <a:latin typeface="Montserrat" panose="00000500000000000000" pitchFamily="2" charset="-52"/>
              </a:rPr>
            </a:br>
            <a:r>
              <a:rPr lang="ru-RU" sz="1814" b="1" dirty="0" smtClean="0">
                <a:latin typeface="Montserrat" panose="00000500000000000000" pitchFamily="2" charset="-52"/>
              </a:rPr>
              <a:t>или фото</a:t>
            </a:r>
            <a:endParaRPr lang="ru-RU" sz="1814" b="1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26CEFAC-5776-451D-9EBA-E5257BFEA84E}"/>
              </a:ext>
            </a:extLst>
          </p:cNvPr>
          <p:cNvSpPr/>
          <p:nvPr/>
        </p:nvSpPr>
        <p:spPr>
          <a:xfrm>
            <a:off x="1357617" y="1349451"/>
            <a:ext cx="4323330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Упоминания в СМИ</a:t>
            </a:r>
            <a:endParaRPr lang="ru-RU" sz="1814" b="1" dirty="0">
              <a:solidFill>
                <a:srgbClr val="FF954D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="" xmlns:a16="http://schemas.microsoft.com/office/drawing/2014/main" id="{6D7D49F9-20C9-4092-A14D-62357A6AC068}"/>
              </a:ext>
            </a:extLst>
          </p:cNvPr>
          <p:cNvGrpSpPr/>
          <p:nvPr/>
        </p:nvGrpSpPr>
        <p:grpSpPr>
          <a:xfrm rot="21067591" flipH="1">
            <a:off x="-348481" y="5119924"/>
            <a:ext cx="13702753" cy="2715215"/>
            <a:chOff x="-180975" y="5203899"/>
            <a:chExt cx="12672834" cy="1711251"/>
          </a:xfrm>
          <a:solidFill>
            <a:srgbClr val="AD1761"/>
          </a:solidFill>
        </p:grpSpPr>
        <p:sp>
          <p:nvSpPr>
            <p:cNvPr id="12" name="Freeform: Shape 8">
              <a:extLst>
                <a:ext uri="{FF2B5EF4-FFF2-40B4-BE49-F238E27FC236}">
                  <a16:creationId xmlns="" xmlns:a16="http://schemas.microsoft.com/office/drawing/2014/main" id="{5D3856D6-13E0-4780-8F17-278B6C8F3ABD}"/>
                </a:ext>
              </a:extLst>
            </p:cNvPr>
            <p:cNvSpPr/>
            <p:nvPr/>
          </p:nvSpPr>
          <p:spPr>
            <a:xfrm rot="21039248">
              <a:off x="7055210" y="5961489"/>
              <a:ext cx="5160524" cy="861398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="" xmlns:a16="http://schemas.microsoft.com/office/drawing/2014/main" id="{913488B2-BD80-4EF3-8EFF-87FB8C924916}"/>
                </a:ext>
              </a:extLst>
            </p:cNvPr>
            <p:cNvSpPr/>
            <p:nvPr/>
          </p:nvSpPr>
          <p:spPr>
            <a:xfrm rot="50164">
              <a:off x="9516356" y="5203899"/>
              <a:ext cx="2975503" cy="1708909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="" xmlns:a16="http://schemas.microsoft.com/office/drawing/2014/main" id="{4D2B1BE0-E19F-4446-B25E-C26669B8E34E}"/>
                </a:ext>
              </a:extLst>
            </p:cNvPr>
            <p:cNvSpPr/>
            <p:nvPr/>
          </p:nvSpPr>
          <p:spPr>
            <a:xfrm>
              <a:off x="-180975" y="5724525"/>
              <a:ext cx="11696700" cy="1190625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150C479F-5BFA-4429-A854-3F7229F7ADDC}"/>
              </a:ext>
            </a:extLst>
          </p:cNvPr>
          <p:cNvSpPr/>
          <p:nvPr/>
        </p:nvSpPr>
        <p:spPr>
          <a:xfrm rot="18603341">
            <a:off x="10133686" y="-855335"/>
            <a:ext cx="2519884" cy="4444403"/>
          </a:xfrm>
          <a:prstGeom prst="rect">
            <a:avLst/>
          </a:pr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ln>
                <a:solidFill>
                  <a:srgbClr val="AD1761"/>
                </a:solidFill>
              </a:ln>
              <a:solidFill>
                <a:srgbClr val="D61965"/>
              </a:solidFill>
            </a:endParaRPr>
          </a:p>
        </p:txBody>
      </p:sp>
      <p:sp>
        <p:nvSpPr>
          <p:cNvPr id="20" name="Freeform: Shape 12">
            <a:extLst>
              <a:ext uri="{FF2B5EF4-FFF2-40B4-BE49-F238E27FC236}">
                <a16:creationId xmlns="" xmlns:a16="http://schemas.microsoft.com/office/drawing/2014/main" id="{E47C8B6A-C55F-4E15-BBD7-C0B7259D96D8}"/>
              </a:ext>
            </a:extLst>
          </p:cNvPr>
          <p:cNvSpPr/>
          <p:nvPr/>
        </p:nvSpPr>
        <p:spPr>
          <a:xfrm>
            <a:off x="4952350" y="-359269"/>
            <a:ext cx="8862785" cy="2396009"/>
          </a:xfrm>
          <a:custGeom>
            <a:avLst/>
            <a:gdLst>
              <a:gd name="connsiteX0" fmla="*/ 6086475 w 6088307"/>
              <a:gd name="connsiteY0" fmla="*/ 74728 h 1360603"/>
              <a:gd name="connsiteX1" fmla="*/ 6086475 w 6088307"/>
              <a:gd name="connsiteY1" fmla="*/ 141403 h 1360603"/>
              <a:gd name="connsiteX2" fmla="*/ 6067425 w 6088307"/>
              <a:gd name="connsiteY2" fmla="*/ 1360603 h 1360603"/>
              <a:gd name="connsiteX3" fmla="*/ 0 w 6088307"/>
              <a:gd name="connsiteY3" fmla="*/ 331903 h 1360603"/>
              <a:gd name="connsiteX4" fmla="*/ 6086475 w 6088307"/>
              <a:gd name="connsiteY4" fmla="*/ 74728 h 136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8307" h="1360603">
                <a:moveTo>
                  <a:pt x="6086475" y="74728"/>
                </a:moveTo>
                <a:cubicBezTo>
                  <a:pt x="6088062" y="909"/>
                  <a:pt x="6089650" y="-72909"/>
                  <a:pt x="6086475" y="141403"/>
                </a:cubicBezTo>
                <a:lnTo>
                  <a:pt x="6067425" y="1360603"/>
                </a:lnTo>
                <a:lnTo>
                  <a:pt x="0" y="331903"/>
                </a:lnTo>
                <a:lnTo>
                  <a:pt x="6086475" y="74728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1" name="Freeform: Shape 13">
            <a:extLst>
              <a:ext uri="{FF2B5EF4-FFF2-40B4-BE49-F238E27FC236}">
                <a16:creationId xmlns="" xmlns:a16="http://schemas.microsoft.com/office/drawing/2014/main" id="{DDFE2A80-FC85-4938-825C-258A314BC680}"/>
              </a:ext>
            </a:extLst>
          </p:cNvPr>
          <p:cNvSpPr/>
          <p:nvPr/>
        </p:nvSpPr>
        <p:spPr>
          <a:xfrm rot="1518923">
            <a:off x="6494671" y="-1121803"/>
            <a:ext cx="7997240" cy="1176065"/>
          </a:xfrm>
          <a:custGeom>
            <a:avLst/>
            <a:gdLst>
              <a:gd name="connsiteX0" fmla="*/ 6477000 w 6477000"/>
              <a:gd name="connsiteY0" fmla="*/ 0 h 952500"/>
              <a:gd name="connsiteX1" fmla="*/ 6477000 w 6477000"/>
              <a:gd name="connsiteY1" fmla="*/ 123825 h 952500"/>
              <a:gd name="connsiteX2" fmla="*/ 6477000 w 6477000"/>
              <a:gd name="connsiteY2" fmla="*/ 952500 h 952500"/>
              <a:gd name="connsiteX3" fmla="*/ 0 w 6477000"/>
              <a:gd name="connsiteY3" fmla="*/ 590550 h 952500"/>
              <a:gd name="connsiteX4" fmla="*/ 6477000 w 64770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952500">
                <a:moveTo>
                  <a:pt x="6477000" y="0"/>
                </a:moveTo>
                <a:lnTo>
                  <a:pt x="6477000" y="123825"/>
                </a:lnTo>
                <a:lnTo>
                  <a:pt x="6477000" y="952500"/>
                </a:lnTo>
                <a:lnTo>
                  <a:pt x="0" y="590550"/>
                </a:lnTo>
                <a:lnTo>
                  <a:pt x="6477000" y="0"/>
                </a:lnTo>
                <a:close/>
              </a:path>
            </a:pathLst>
          </a:cu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rgbClr val="B82767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938FE543-5B1A-4D3B-AD4E-D69BAD81C4F5}"/>
              </a:ext>
            </a:extLst>
          </p:cNvPr>
          <p:cNvCxnSpPr>
            <a:cxnSpLocks/>
          </p:cNvCxnSpPr>
          <p:nvPr/>
        </p:nvCxnSpPr>
        <p:spPr>
          <a:xfrm>
            <a:off x="1766772" y="3573184"/>
            <a:ext cx="8383128" cy="0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12225243-D344-47C8-91BA-92F276326400}"/>
              </a:ext>
            </a:extLst>
          </p:cNvPr>
          <p:cNvCxnSpPr>
            <a:cxnSpLocks/>
          </p:cNvCxnSpPr>
          <p:nvPr/>
        </p:nvCxnSpPr>
        <p:spPr>
          <a:xfrm>
            <a:off x="6096000" y="1343580"/>
            <a:ext cx="0" cy="5001176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0E0C713-2215-4993-94B6-0A5727A7CB11}"/>
              </a:ext>
            </a:extLst>
          </p:cNvPr>
          <p:cNvSpPr/>
          <p:nvPr/>
        </p:nvSpPr>
        <p:spPr>
          <a:xfrm>
            <a:off x="1811617" y="1887973"/>
            <a:ext cx="3880844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70" dirty="0">
                <a:latin typeface="Montserrat" panose="00000500000000000000" pitchFamily="2" charset="-52"/>
              </a:rPr>
              <a:t>https://vk.com/khalikova_diana?w=wall9764336_17895</a:t>
            </a:r>
            <a:endParaRPr lang="ru-RU" sz="1270" dirty="0">
              <a:latin typeface="Montserrat" panose="00000500000000000000" pitchFamily="2" charset="-52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26C99FA6-0BD3-4792-95E1-4CF3FE3F644A}"/>
              </a:ext>
            </a:extLst>
          </p:cNvPr>
          <p:cNvSpPr/>
          <p:nvPr/>
        </p:nvSpPr>
        <p:spPr>
          <a:xfrm>
            <a:off x="3513453" y="842421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165D2FE-9CE7-4C79-B82E-3064B8D8C9A9}"/>
              </a:ext>
            </a:extLst>
          </p:cNvPr>
          <p:cNvSpPr/>
          <p:nvPr/>
        </p:nvSpPr>
        <p:spPr>
          <a:xfrm>
            <a:off x="3572689" y="857134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281A3473-2691-4BA9-A87F-93AE0697EBEA}"/>
              </a:ext>
            </a:extLst>
          </p:cNvPr>
          <p:cNvSpPr/>
          <p:nvPr/>
        </p:nvSpPr>
        <p:spPr>
          <a:xfrm>
            <a:off x="6723341" y="2316623"/>
            <a:ext cx="3618318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33" dirty="0" smtClean="0">
                <a:latin typeface="Montserrat" panose="00000500000000000000" pitchFamily="2" charset="-52"/>
              </a:rPr>
              <a:t>См. на слайдах 1 и 2</a:t>
            </a:r>
            <a:endParaRPr lang="ru-RU" sz="1633" dirty="0">
              <a:latin typeface="Montserrat" panose="00000500000000000000" pitchFamily="2" charset="-52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BB32B654-ABDC-47B5-9215-C7406371E7D1}"/>
              </a:ext>
            </a:extLst>
          </p:cNvPr>
          <p:cNvSpPr/>
          <p:nvPr/>
        </p:nvSpPr>
        <p:spPr>
          <a:xfrm>
            <a:off x="8183098" y="872104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285B7052-0D92-4424-B1F7-B7B7AB6A1FD5}"/>
              </a:ext>
            </a:extLst>
          </p:cNvPr>
          <p:cNvSpPr/>
          <p:nvPr/>
        </p:nvSpPr>
        <p:spPr>
          <a:xfrm>
            <a:off x="8199940" y="870029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9A8A7C90-2F1B-4C9C-A522-DED202F1123C}"/>
              </a:ext>
            </a:extLst>
          </p:cNvPr>
          <p:cNvSpPr/>
          <p:nvPr/>
        </p:nvSpPr>
        <p:spPr>
          <a:xfrm>
            <a:off x="3395253" y="3835320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CDA04A29-A0F5-4A0C-96F2-84FB5B2B6165}"/>
              </a:ext>
            </a:extLst>
          </p:cNvPr>
          <p:cNvSpPr/>
          <p:nvPr/>
        </p:nvSpPr>
        <p:spPr>
          <a:xfrm>
            <a:off x="8199940" y="3819274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49337AB2-A31E-4770-8BBF-915F25932B5A}"/>
              </a:ext>
            </a:extLst>
          </p:cNvPr>
          <p:cNvSpPr/>
          <p:nvPr/>
        </p:nvSpPr>
        <p:spPr>
          <a:xfrm>
            <a:off x="8212717" y="3827297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4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9567509C-D264-434F-81ED-DD0C4D3A5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64" y="1998155"/>
            <a:ext cx="101937" cy="1000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8F3E6040-997F-4CD1-8F76-BDFAE2480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01" y="2442864"/>
            <a:ext cx="101937" cy="10001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AB41F4D-75CA-40F3-9C99-A9B2C8405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60" y="2831521"/>
            <a:ext cx="101937" cy="100019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65E9C91A-735C-4096-A520-279E58A23CA9}"/>
              </a:ext>
            </a:extLst>
          </p:cNvPr>
          <p:cNvSpPr/>
          <p:nvPr/>
        </p:nvSpPr>
        <p:spPr>
          <a:xfrm>
            <a:off x="7189582" y="5107107"/>
            <a:ext cx="3622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 </a:t>
            </a:r>
            <a:r>
              <a:rPr lang="en-US" sz="1600" dirty="0">
                <a:hlinkClick r:id="rId4"/>
              </a:rPr>
              <a:t>https://t.me/ydalennaya_rabota</a:t>
            </a:r>
            <a:endParaRPr lang="ru-RU" sz="1633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70C3194-500F-48E7-BE9E-55CCC4C7AE19}"/>
              </a:ext>
            </a:extLst>
          </p:cNvPr>
          <p:cNvSpPr/>
          <p:nvPr/>
        </p:nvSpPr>
        <p:spPr>
          <a:xfrm>
            <a:off x="1726118" y="271423"/>
            <a:ext cx="7274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Montserrat Black" panose="00000A00000000000000" pitchFamily="2" charset="-52"/>
              </a:rPr>
              <a:t>ИНФОРМАЦИОННАЯ ОТК</a:t>
            </a:r>
            <a:r>
              <a:rPr lang="ru-RU" sz="28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РЫТОСТЬ</a:t>
            </a:r>
            <a:endParaRPr lang="ru-RU" sz="254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631649C1-30EB-4D58-B473-D7D74D9BCF68}"/>
              </a:ext>
            </a:extLst>
          </p:cNvPr>
          <p:cNvSpPr/>
          <p:nvPr/>
        </p:nvSpPr>
        <p:spPr>
          <a:xfrm>
            <a:off x="7117661" y="4298246"/>
            <a:ext cx="2922595" cy="650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Если у вас есть блог </a:t>
            </a:r>
            <a:br>
              <a:rPr lang="ru-RU" sz="1814" b="1" dirty="0" smtClean="0">
                <a:latin typeface="Montserrat" panose="00000500000000000000" pitchFamily="2" charset="-52"/>
              </a:rPr>
            </a:br>
            <a:r>
              <a:rPr lang="ru-RU" sz="1814" b="1" dirty="0" smtClean="0">
                <a:latin typeface="Montserrat" panose="00000500000000000000" pitchFamily="2" charset="-52"/>
              </a:rPr>
              <a:t>или значимые посты:</a:t>
            </a:r>
            <a:endParaRPr lang="ru-RU" sz="1814" b="1" dirty="0">
              <a:latin typeface="Montserrat" panose="00000500000000000000" pitchFamily="2" charset="-52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B0E0C713-2215-4993-94B6-0A5727A7CB11}"/>
              </a:ext>
            </a:extLst>
          </p:cNvPr>
          <p:cNvSpPr/>
          <p:nvPr/>
        </p:nvSpPr>
        <p:spPr>
          <a:xfrm>
            <a:off x="1831661" y="2330516"/>
            <a:ext cx="3880844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70" dirty="0">
                <a:latin typeface="Montserrat" panose="00000500000000000000" pitchFamily="2" charset="-52"/>
              </a:rPr>
              <a:t>https://vk.com/khalikova_diana?w=wall9764336_17887</a:t>
            </a:r>
            <a:endParaRPr lang="ru-RU" sz="1270" dirty="0">
              <a:latin typeface="Montserrat" panose="00000500000000000000" pitchFamily="2" charset="-52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B0E0C713-2215-4993-94B6-0A5727A7CB11}"/>
              </a:ext>
            </a:extLst>
          </p:cNvPr>
          <p:cNvSpPr/>
          <p:nvPr/>
        </p:nvSpPr>
        <p:spPr>
          <a:xfrm>
            <a:off x="1851753" y="2813725"/>
            <a:ext cx="3880844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70" dirty="0">
                <a:latin typeface="Montserrat" panose="00000500000000000000" pitchFamily="2" charset="-52"/>
              </a:rPr>
              <a:t>https://vk.com/khalikova_diana?w=wall9764336_17701</a:t>
            </a:r>
            <a:endParaRPr lang="ru-RU" sz="127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871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4D2EF5D-520F-4B50-A81B-45F99357F232}"/>
              </a:ext>
            </a:extLst>
          </p:cNvPr>
          <p:cNvSpPr/>
          <p:nvPr/>
        </p:nvSpPr>
        <p:spPr>
          <a:xfrm>
            <a:off x="1970597" y="239513"/>
            <a:ext cx="9374017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b="1" dirty="0" smtClean="0">
                <a:solidFill>
                  <a:srgbClr val="B82767"/>
                </a:solidFill>
                <a:latin typeface="Montserrat" panose="00000500000000000000" pitchFamily="2" charset="-52"/>
              </a:rPr>
              <a:t>ЦЕЛЕСООБРАЗОНОСТЬ БЮДЖЕТА</a:t>
            </a:r>
            <a:endParaRPr lang="ru-RU" sz="2540" b="1" dirty="0">
              <a:solidFill>
                <a:srgbClr val="B82767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907530" y="-1129252"/>
            <a:ext cx="15695415" cy="10658536"/>
            <a:chOff x="-1168976" y="-1384479"/>
            <a:chExt cx="15695415" cy="10658536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4B9BD803-B9E7-4F68-AD9D-ACD01608F6B3}"/>
                </a:ext>
              </a:extLst>
            </p:cNvPr>
            <p:cNvSpPr/>
            <p:nvPr/>
          </p:nvSpPr>
          <p:spPr>
            <a:xfrm rot="2006711">
              <a:off x="-1168976" y="4267376"/>
              <a:ext cx="5164156" cy="2557095"/>
            </a:xfrm>
            <a:prstGeom prst="rect">
              <a:avLst/>
            </a:prstGeom>
            <a:solidFill>
              <a:srgbClr val="AD1761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2D50F70F-74E1-416A-B560-5CCB6F0C3F88}"/>
                </a:ext>
              </a:extLst>
            </p:cNvPr>
            <p:cNvSpPr/>
            <p:nvPr/>
          </p:nvSpPr>
          <p:spPr>
            <a:xfrm rot="1900419">
              <a:off x="2009882" y="5364914"/>
              <a:ext cx="4945796" cy="2506572"/>
            </a:xfrm>
            <a:prstGeom prst="rect">
              <a:avLst/>
            </a:prstGeom>
            <a:solidFill>
              <a:srgbClr val="AD63A5"/>
            </a:solidFill>
            <a:ln>
              <a:solidFill>
                <a:srgbClr val="AD63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="" xmlns:a16="http://schemas.microsoft.com/office/drawing/2014/main" id="{9BB86540-26FE-4350-84BE-9EC3A31D561E}"/>
                </a:ext>
              </a:extLst>
            </p:cNvPr>
            <p:cNvSpPr/>
            <p:nvPr/>
          </p:nvSpPr>
          <p:spPr>
            <a:xfrm rot="283076" flipV="1">
              <a:off x="11779062" y="31339"/>
              <a:ext cx="1338825" cy="2334281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382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1C72D465-2EE1-4AD9-BDFF-90EC119CD9F5}"/>
                </a:ext>
              </a:extLst>
            </p:cNvPr>
            <p:cNvSpPr/>
            <p:nvPr/>
          </p:nvSpPr>
          <p:spPr>
            <a:xfrm rot="16619466">
              <a:off x="6427208" y="5401268"/>
              <a:ext cx="3371457" cy="4374122"/>
            </a:xfrm>
            <a:prstGeom prst="rect">
              <a:avLst/>
            </a:prstGeom>
            <a:solidFill>
              <a:srgbClr val="D9A0C8"/>
            </a:solidFill>
            <a:ln>
              <a:solidFill>
                <a:srgbClr val="D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5A830D1D-65F5-4AB4-A5D6-AE5F924E024B}"/>
                </a:ext>
              </a:extLst>
            </p:cNvPr>
            <p:cNvSpPr/>
            <p:nvPr/>
          </p:nvSpPr>
          <p:spPr>
            <a:xfrm rot="19822450">
              <a:off x="8074204" y="5404035"/>
              <a:ext cx="6452235" cy="2557095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="" xmlns:a16="http://schemas.microsoft.com/office/drawing/2014/main" id="{906FBC3C-84D0-47FE-8CDE-91B31C95D8EB}"/>
                </a:ext>
              </a:extLst>
            </p:cNvPr>
            <p:cNvSpPr/>
            <p:nvPr/>
          </p:nvSpPr>
          <p:spPr>
            <a:xfrm rot="244445" flipV="1">
              <a:off x="10372538" y="-1384479"/>
              <a:ext cx="3545786" cy="1919209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D9A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1" name="Freeform: Shape 8">
              <a:extLst>
                <a:ext uri="{FF2B5EF4-FFF2-40B4-BE49-F238E27FC236}">
                  <a16:creationId xmlns="" xmlns:a16="http://schemas.microsoft.com/office/drawing/2014/main" id="{A460DBAB-123D-4E97-B407-AF565A607B91}"/>
                </a:ext>
              </a:extLst>
            </p:cNvPr>
            <p:cNvSpPr/>
            <p:nvPr/>
          </p:nvSpPr>
          <p:spPr>
            <a:xfrm flipH="1">
              <a:off x="1237915" y="5336907"/>
              <a:ext cx="8634217" cy="1507790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767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70597" y="1074327"/>
            <a:ext cx="4098571" cy="463022"/>
            <a:chOff x="1970016" y="1997327"/>
            <a:chExt cx="4098571" cy="463022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6113680" y="2050883"/>
            <a:ext cx="6078319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1976426" y="1074327"/>
            <a:ext cx="2587568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51165 РУБЛЕЙ</a:t>
            </a:r>
            <a:endParaRPr lang="ru-RU" sz="254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6113681" y="1077012"/>
            <a:ext cx="6078320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grpSp>
        <p:nvGrpSpPr>
          <p:cNvPr id="72" name="Группа 71"/>
          <p:cNvGrpSpPr/>
          <p:nvPr/>
        </p:nvGrpSpPr>
        <p:grpSpPr>
          <a:xfrm>
            <a:off x="1296177" y="1015895"/>
            <a:ext cx="587638" cy="512841"/>
            <a:chOff x="377332" y="2027353"/>
            <a:chExt cx="706858" cy="616887"/>
          </a:xfrm>
        </p:grpSpPr>
        <p:sp>
          <p:nvSpPr>
            <p:cNvPr id="73" name="Овал 72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1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314343" y="1940501"/>
            <a:ext cx="587638" cy="512841"/>
            <a:chOff x="377332" y="2027353"/>
            <a:chExt cx="706858" cy="616887"/>
          </a:xfrm>
        </p:grpSpPr>
        <p:sp>
          <p:nvSpPr>
            <p:cNvPr id="76" name="Овал 75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2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334860" y="2916901"/>
            <a:ext cx="587638" cy="512841"/>
            <a:chOff x="377332" y="2027353"/>
            <a:chExt cx="706858" cy="616887"/>
          </a:xfrm>
        </p:grpSpPr>
        <p:sp>
          <p:nvSpPr>
            <p:cNvPr id="79" name="Овал 78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3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345803" y="3864842"/>
            <a:ext cx="587638" cy="512841"/>
            <a:chOff x="377332" y="2027353"/>
            <a:chExt cx="706858" cy="616887"/>
          </a:xfrm>
        </p:grpSpPr>
        <p:sp>
          <p:nvSpPr>
            <p:cNvPr id="82" name="Овал 81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4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970597" y="1991239"/>
            <a:ext cx="4098571" cy="463022"/>
            <a:chOff x="1970016" y="1997327"/>
            <a:chExt cx="4098571" cy="46302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015109" y="2972966"/>
            <a:ext cx="4098571" cy="463022"/>
            <a:chOff x="1970016" y="1997327"/>
            <a:chExt cx="4098571" cy="463022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011116" y="3937964"/>
            <a:ext cx="4098571" cy="463022"/>
            <a:chOff x="1970016" y="1997327"/>
            <a:chExt cx="4098571" cy="463022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6113682" y="3041731"/>
            <a:ext cx="6078317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6113681" y="4000113"/>
            <a:ext cx="6078317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018121" y="2023220"/>
            <a:ext cx="2749471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10000 РУБЛЕЙ</a:t>
            </a:r>
            <a:endParaRPr lang="ru-RU" sz="254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105556" y="2962163"/>
            <a:ext cx="2680542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18835 РУБЛЕЙ</a:t>
            </a:r>
            <a:endParaRPr lang="ru-RU" sz="254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098404" y="3910412"/>
            <a:ext cx="2813591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20000 РУБЛЕЙ</a:t>
            </a:r>
            <a:endParaRPr lang="ru-RU" sz="254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6109688" y="1056298"/>
            <a:ext cx="60823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Покупка ноутбука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6113682" y="2030294"/>
            <a:ext cx="607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Съемка промо-ролика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6113681" y="3039358"/>
            <a:ext cx="650716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Montserrat" panose="00000500000000000000" pitchFamily="2" charset="-52"/>
              </a:rPr>
              <a:t>Покупка </a:t>
            </a:r>
            <a:r>
              <a:rPr lang="ru-RU" sz="135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таргетированной</a:t>
            </a:r>
            <a:r>
              <a:rPr lang="ru-RU" sz="1350" b="1" dirty="0">
                <a:solidFill>
                  <a:schemeClr val="bg1"/>
                </a:solidFill>
                <a:latin typeface="Montserrat" panose="00000500000000000000" pitchFamily="2" charset="-52"/>
              </a:rPr>
              <a:t> рекламы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6109687" y="4011355"/>
            <a:ext cx="60823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Покупка рекламы у </a:t>
            </a:r>
            <a:r>
              <a:rPr lang="ru-RU" sz="1400" b="1" dirty="0" err="1" smtClean="0">
                <a:solidFill>
                  <a:schemeClr val="bg1"/>
                </a:solidFill>
                <a:latin typeface="Montserrat" panose="00000500000000000000" pitchFamily="2" charset="-52"/>
              </a:rPr>
              <a:t>блогеров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434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17295</TotalTime>
  <Words>295</Words>
  <Application>Microsoft Office PowerPoint</Application>
  <PresentationFormat>Широкоэкранный</PresentationFormat>
  <Paragraphs>84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Montserrat</vt:lpstr>
      <vt:lpstr>Circe</vt:lpstr>
      <vt:lpstr>Circe Extra Bold</vt:lpstr>
      <vt:lpstr>Circe Bold</vt:lpstr>
      <vt:lpstr>Circe ExtraBold</vt:lpstr>
      <vt:lpstr>Calibri</vt:lpstr>
      <vt:lpstr>Montserrat Black</vt:lpstr>
      <vt:lpstr>Arial</vt:lpstr>
      <vt:lpstr>Times New Roman</vt:lpstr>
      <vt:lpstr>Circe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SafeTec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Дурдина Зоя</dc:creator>
  <cp:lastModifiedBy>Учетная запись Майкрософт</cp:lastModifiedBy>
  <cp:revision>412</cp:revision>
  <cp:lastPrinted>2020-06-22T09:36:24Z</cp:lastPrinted>
  <dcterms:created xsi:type="dcterms:W3CDTF">2020-01-22T13:17:43Z</dcterms:created>
  <dcterms:modified xsi:type="dcterms:W3CDTF">2022-06-05T11:21:47Z</dcterms:modified>
</cp:coreProperties>
</file>