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99D6"/>
    <a:srgbClr val="FEE8F9"/>
    <a:srgbClr val="009999"/>
    <a:srgbClr val="33CCCC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56A3D-7758-4A58-A210-CFFB558F8BA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C00E57-2478-4949-8D7F-947362E4D26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Волонтерская деятельность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81F5B0-C3A5-4D64-BA7D-BB8F8789E82A}" type="parTrans" cxnId="{2A8EAF84-6F5A-489F-84E7-2EDC1AA426BB}">
      <dgm:prSet/>
      <dgm:spPr/>
      <dgm:t>
        <a:bodyPr/>
        <a:lstStyle/>
        <a:p>
          <a:endParaRPr lang="ru-RU"/>
        </a:p>
      </dgm:t>
    </dgm:pt>
    <dgm:pt modelId="{C69419C8-69C3-4B40-85B5-8A19AF2DD724}" type="sibTrans" cxnId="{2A8EAF84-6F5A-489F-84E7-2EDC1AA426BB}">
      <dgm:prSet/>
      <dgm:spPr/>
      <dgm:t>
        <a:bodyPr/>
        <a:lstStyle/>
        <a:p>
          <a:endParaRPr lang="ru-RU"/>
        </a:p>
      </dgm:t>
    </dgm:pt>
    <dgm:pt modelId="{4E5D7C56-F9A9-44AB-A6EE-A07766D2FD6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на  мастер-классах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D81C8-691A-49FD-B1C6-EB7460DD569A}" type="parTrans" cxnId="{8829DADA-07B0-4491-B878-152AB6AC4BDF}">
      <dgm:prSet/>
      <dgm:spPr/>
      <dgm:t>
        <a:bodyPr/>
        <a:lstStyle/>
        <a:p>
          <a:endParaRPr lang="ru-RU"/>
        </a:p>
      </dgm:t>
    </dgm:pt>
    <dgm:pt modelId="{A94B5A10-130E-4C1F-A549-8247DB9AC281}" type="sibTrans" cxnId="{8829DADA-07B0-4491-B878-152AB6AC4BDF}">
      <dgm:prSet/>
      <dgm:spPr/>
      <dgm:t>
        <a:bodyPr/>
        <a:lstStyle/>
        <a:p>
          <a:endParaRPr lang="ru-RU"/>
        </a:p>
      </dgm:t>
    </dgm:pt>
    <dgm:pt modelId="{59354E87-EC6D-405E-B876-D6BA076C8B8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Постановка </a:t>
          </a:r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спектаклей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26613D-308A-40C1-9DB1-B15D47DF8DD3}" type="parTrans" cxnId="{E95A29D1-B2BB-4DAD-8D7B-E15C7DD77C88}">
      <dgm:prSet/>
      <dgm:spPr/>
      <dgm:t>
        <a:bodyPr/>
        <a:lstStyle/>
        <a:p>
          <a:endParaRPr lang="ru-RU"/>
        </a:p>
      </dgm:t>
    </dgm:pt>
    <dgm:pt modelId="{9461846A-C1D0-4809-AC74-F4F382756046}" type="sibTrans" cxnId="{E95A29D1-B2BB-4DAD-8D7B-E15C7DD77C88}">
      <dgm:prSet/>
      <dgm:spPr/>
      <dgm:t>
        <a:bodyPr/>
        <a:lstStyle/>
        <a:p>
          <a:endParaRPr lang="ru-RU"/>
        </a:p>
      </dgm:t>
    </dgm:pt>
    <dgm:pt modelId="{5C2CD1B6-16E9-44E2-8598-7ED1E8A97E0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Посещение социальных учреждений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D1166A-C967-4866-A813-813724E10A47}" type="parTrans" cxnId="{99F5E06B-B5A9-4652-B06E-9F9D9377C1D3}">
      <dgm:prSet/>
      <dgm:spPr/>
      <dgm:t>
        <a:bodyPr/>
        <a:lstStyle/>
        <a:p>
          <a:endParaRPr lang="ru-RU"/>
        </a:p>
      </dgm:t>
    </dgm:pt>
    <dgm:pt modelId="{6ACAA344-84C3-47B1-AF48-B378C5396E62}" type="sibTrans" cxnId="{99F5E06B-B5A9-4652-B06E-9F9D9377C1D3}">
      <dgm:prSet/>
      <dgm:spPr/>
      <dgm:t>
        <a:bodyPr/>
        <a:lstStyle/>
        <a:p>
          <a:endParaRPr lang="ru-RU"/>
        </a:p>
      </dgm:t>
    </dgm:pt>
    <dgm:pt modelId="{2B0A1332-599F-47D0-898A-A3467CE33925}" type="pres">
      <dgm:prSet presAssocID="{F6056A3D-7758-4A58-A210-CFFB558F8BA6}" presName="Name0" presStyleCnt="0">
        <dgm:presLayoutVars>
          <dgm:dir/>
          <dgm:animLvl val="lvl"/>
          <dgm:resizeHandles val="exact"/>
        </dgm:presLayoutVars>
      </dgm:prSet>
      <dgm:spPr/>
    </dgm:pt>
    <dgm:pt modelId="{C05B7C17-331B-4471-B78E-677503BBABE2}" type="pres">
      <dgm:prSet presAssocID="{D9C00E57-2478-4949-8D7F-947362E4D26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81B6D-F3DD-4FF3-8C09-ED321D547756}" type="pres">
      <dgm:prSet presAssocID="{C69419C8-69C3-4B40-85B5-8A19AF2DD724}" presName="parTxOnlySpace" presStyleCnt="0"/>
      <dgm:spPr/>
    </dgm:pt>
    <dgm:pt modelId="{04F24690-BF03-448E-8B15-85FC4F6A40F9}" type="pres">
      <dgm:prSet presAssocID="{4E5D7C56-F9A9-44AB-A6EE-A07766D2FD6E}" presName="parTxOnly" presStyleLbl="node1" presStyleIdx="1" presStyleCnt="4" custLinFactNeighborY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D5C1E-A6BD-45DC-8CEB-B2D270F1DE02}" type="pres">
      <dgm:prSet presAssocID="{A94B5A10-130E-4C1F-A549-8247DB9AC281}" presName="parTxOnlySpace" presStyleCnt="0"/>
      <dgm:spPr/>
    </dgm:pt>
    <dgm:pt modelId="{10D9F331-698F-4C72-94EA-E5D72ADEB96B}" type="pres">
      <dgm:prSet presAssocID="{59354E87-EC6D-405E-B876-D6BA076C8B8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18947-3813-494D-8AD8-B000312E8393}" type="pres">
      <dgm:prSet presAssocID="{9461846A-C1D0-4809-AC74-F4F382756046}" presName="parTxOnlySpace" presStyleCnt="0"/>
      <dgm:spPr/>
    </dgm:pt>
    <dgm:pt modelId="{3E31606A-BFBF-486A-9B3F-559C416D114B}" type="pres">
      <dgm:prSet presAssocID="{5C2CD1B6-16E9-44E2-8598-7ED1E8A97E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4B939F-A180-45B1-8766-1A8BBAC3A23D}" type="presOf" srcId="{F6056A3D-7758-4A58-A210-CFFB558F8BA6}" destId="{2B0A1332-599F-47D0-898A-A3467CE33925}" srcOrd="0" destOrd="0" presId="urn:microsoft.com/office/officeart/2005/8/layout/chevron1"/>
    <dgm:cxn modelId="{E95A29D1-B2BB-4DAD-8D7B-E15C7DD77C88}" srcId="{F6056A3D-7758-4A58-A210-CFFB558F8BA6}" destId="{59354E87-EC6D-405E-B876-D6BA076C8B8F}" srcOrd="2" destOrd="0" parTransId="{8026613D-308A-40C1-9DB1-B15D47DF8DD3}" sibTransId="{9461846A-C1D0-4809-AC74-F4F382756046}"/>
    <dgm:cxn modelId="{99F5E06B-B5A9-4652-B06E-9F9D9377C1D3}" srcId="{F6056A3D-7758-4A58-A210-CFFB558F8BA6}" destId="{5C2CD1B6-16E9-44E2-8598-7ED1E8A97E05}" srcOrd="3" destOrd="0" parTransId="{B2D1166A-C967-4866-A813-813724E10A47}" sibTransId="{6ACAA344-84C3-47B1-AF48-B378C5396E62}"/>
    <dgm:cxn modelId="{88020DED-60AC-4E26-9BDD-EDE8FBF447B6}" type="presOf" srcId="{4E5D7C56-F9A9-44AB-A6EE-A07766D2FD6E}" destId="{04F24690-BF03-448E-8B15-85FC4F6A40F9}" srcOrd="0" destOrd="0" presId="urn:microsoft.com/office/officeart/2005/8/layout/chevron1"/>
    <dgm:cxn modelId="{2A8EAF84-6F5A-489F-84E7-2EDC1AA426BB}" srcId="{F6056A3D-7758-4A58-A210-CFFB558F8BA6}" destId="{D9C00E57-2478-4949-8D7F-947362E4D26C}" srcOrd="0" destOrd="0" parTransId="{3881F5B0-C3A5-4D64-BA7D-BB8F8789E82A}" sibTransId="{C69419C8-69C3-4B40-85B5-8A19AF2DD724}"/>
    <dgm:cxn modelId="{66A7C87C-796F-4566-97E0-84EB85071557}" type="presOf" srcId="{5C2CD1B6-16E9-44E2-8598-7ED1E8A97E05}" destId="{3E31606A-BFBF-486A-9B3F-559C416D114B}" srcOrd="0" destOrd="0" presId="urn:microsoft.com/office/officeart/2005/8/layout/chevron1"/>
    <dgm:cxn modelId="{8829DADA-07B0-4491-B878-152AB6AC4BDF}" srcId="{F6056A3D-7758-4A58-A210-CFFB558F8BA6}" destId="{4E5D7C56-F9A9-44AB-A6EE-A07766D2FD6E}" srcOrd="1" destOrd="0" parTransId="{51FD81C8-691A-49FD-B1C6-EB7460DD569A}" sibTransId="{A94B5A10-130E-4C1F-A549-8247DB9AC281}"/>
    <dgm:cxn modelId="{FEC2968B-DBEC-4EE6-ACEA-05082BAC523E}" type="presOf" srcId="{59354E87-EC6D-405E-B876-D6BA076C8B8F}" destId="{10D9F331-698F-4C72-94EA-E5D72ADEB96B}" srcOrd="0" destOrd="0" presId="urn:microsoft.com/office/officeart/2005/8/layout/chevron1"/>
    <dgm:cxn modelId="{0B8642E4-EA7B-4D57-8BA5-A748FBBAC703}" type="presOf" srcId="{D9C00E57-2478-4949-8D7F-947362E4D26C}" destId="{C05B7C17-331B-4471-B78E-677503BBABE2}" srcOrd="0" destOrd="0" presId="urn:microsoft.com/office/officeart/2005/8/layout/chevron1"/>
    <dgm:cxn modelId="{8F26682B-2785-49EA-9272-5FBC242AD0BC}" type="presParOf" srcId="{2B0A1332-599F-47D0-898A-A3467CE33925}" destId="{C05B7C17-331B-4471-B78E-677503BBABE2}" srcOrd="0" destOrd="0" presId="urn:microsoft.com/office/officeart/2005/8/layout/chevron1"/>
    <dgm:cxn modelId="{A20AECB9-779B-4D3C-9836-27C3A7245A66}" type="presParOf" srcId="{2B0A1332-599F-47D0-898A-A3467CE33925}" destId="{A4581B6D-F3DD-4FF3-8C09-ED321D547756}" srcOrd="1" destOrd="0" presId="urn:microsoft.com/office/officeart/2005/8/layout/chevron1"/>
    <dgm:cxn modelId="{C452182C-0A32-4CA6-8D17-9982D7B77609}" type="presParOf" srcId="{2B0A1332-599F-47D0-898A-A3467CE33925}" destId="{04F24690-BF03-448E-8B15-85FC4F6A40F9}" srcOrd="2" destOrd="0" presId="urn:microsoft.com/office/officeart/2005/8/layout/chevron1"/>
    <dgm:cxn modelId="{DDA39215-154B-4AFF-8C8E-BBF661078050}" type="presParOf" srcId="{2B0A1332-599F-47D0-898A-A3467CE33925}" destId="{783D5C1E-A6BD-45DC-8CEB-B2D270F1DE02}" srcOrd="3" destOrd="0" presId="urn:microsoft.com/office/officeart/2005/8/layout/chevron1"/>
    <dgm:cxn modelId="{EDCE10D8-BF00-4462-AE88-92A1FA0157BB}" type="presParOf" srcId="{2B0A1332-599F-47D0-898A-A3467CE33925}" destId="{10D9F331-698F-4C72-94EA-E5D72ADEB96B}" srcOrd="4" destOrd="0" presId="urn:microsoft.com/office/officeart/2005/8/layout/chevron1"/>
    <dgm:cxn modelId="{6FCDFB23-99D1-4BDE-A422-5B69612D4300}" type="presParOf" srcId="{2B0A1332-599F-47D0-898A-A3467CE33925}" destId="{FB718947-3813-494D-8AD8-B000312E8393}" srcOrd="5" destOrd="0" presId="urn:microsoft.com/office/officeart/2005/8/layout/chevron1"/>
    <dgm:cxn modelId="{C5A5FB87-C0B7-4D2B-9C0C-8722BEF1B240}" type="presParOf" srcId="{2B0A1332-599F-47D0-898A-A3467CE33925}" destId="{3E31606A-BFBF-486A-9B3F-559C416D114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B7C17-331B-4471-B78E-677503BBABE2}">
      <dsp:nvSpPr>
        <dsp:cNvPr id="0" name=""/>
        <dsp:cNvSpPr/>
      </dsp:nvSpPr>
      <dsp:spPr>
        <a:xfrm>
          <a:off x="4138" y="341141"/>
          <a:ext cx="2409095" cy="963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Волонтерская деятельность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8" y="341141"/>
        <a:ext cx="2409095" cy="963638"/>
      </dsp:txXfrm>
    </dsp:sp>
    <dsp:sp modelId="{04F24690-BF03-448E-8B15-85FC4F6A40F9}">
      <dsp:nvSpPr>
        <dsp:cNvPr id="0" name=""/>
        <dsp:cNvSpPr/>
      </dsp:nvSpPr>
      <dsp:spPr>
        <a:xfrm>
          <a:off x="2172324" y="341151"/>
          <a:ext cx="2409095" cy="963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на  мастер-классах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2324" y="341151"/>
        <a:ext cx="2409095" cy="963638"/>
      </dsp:txXfrm>
    </dsp:sp>
    <dsp:sp modelId="{10D9F331-698F-4C72-94EA-E5D72ADEB96B}">
      <dsp:nvSpPr>
        <dsp:cNvPr id="0" name=""/>
        <dsp:cNvSpPr/>
      </dsp:nvSpPr>
      <dsp:spPr>
        <a:xfrm>
          <a:off x="4340510" y="341141"/>
          <a:ext cx="2409095" cy="963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Постановка </a:t>
          </a: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спектаклей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0510" y="341141"/>
        <a:ext cx="2409095" cy="963638"/>
      </dsp:txXfrm>
    </dsp:sp>
    <dsp:sp modelId="{3E31606A-BFBF-486A-9B3F-559C416D114B}">
      <dsp:nvSpPr>
        <dsp:cNvPr id="0" name=""/>
        <dsp:cNvSpPr/>
      </dsp:nvSpPr>
      <dsp:spPr>
        <a:xfrm>
          <a:off x="6508696" y="341141"/>
          <a:ext cx="2409095" cy="963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Посещение социальных учреждений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8696" y="341141"/>
        <a:ext cx="2409095" cy="96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1445" y="202132"/>
            <a:ext cx="6381549" cy="19058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7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инклюзивного театра серебряных волонтеров</a:t>
            </a:r>
            <a:r>
              <a:rPr lang="ru-RU" sz="24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9999"/>
                </a:solidFill>
              </a:rPr>
              <a:t>«</a:t>
            </a:r>
            <a:r>
              <a:rPr lang="ru-RU" sz="53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ТЕАТР </a:t>
            </a:r>
            <a:r>
              <a:rPr lang="ru-RU" sz="53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- МЫ ВСЕ</a:t>
            </a:r>
            <a:r>
              <a:rPr lang="ru-RU" sz="6000" b="1" dirty="0">
                <a:solidFill>
                  <a:srgbClr val="009999"/>
                </a:solidFill>
              </a:rPr>
              <a:t>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userapi.com/c849536/v849536202/16daa8/_KdbucU1l8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67" y="2015224"/>
            <a:ext cx="3797093" cy="4746367"/>
          </a:xfrm>
          <a:prstGeom prst="rect">
            <a:avLst/>
          </a:prstGeom>
          <a:noFill/>
          <a:ln>
            <a:solidFill>
              <a:srgbClr val="00999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25" y="7114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Проблематика</a:t>
            </a:r>
            <a:endParaRPr lang="ru-RU" sz="4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56"/>
          <p:cNvGrpSpPr>
            <a:grpSpLocks/>
          </p:cNvGrpSpPr>
          <p:nvPr/>
        </p:nvGrpSpPr>
        <p:grpSpPr bwMode="auto">
          <a:xfrm rot="19206070">
            <a:off x="-678484" y="2069891"/>
            <a:ext cx="3665538" cy="600075"/>
            <a:chOff x="1248" y="1200"/>
            <a:chExt cx="2309" cy="378"/>
          </a:xfrm>
        </p:grpSpPr>
        <p:grpSp>
          <p:nvGrpSpPr>
            <p:cNvPr id="45" name="Group 48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47" name="Oval 4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8" name="Oval 5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9" name="Oval 6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46" name="Text Box 8"/>
            <p:cNvSpPr txBox="1">
              <a:spLocks noChangeArrowheads="1"/>
            </p:cNvSpPr>
            <p:nvPr/>
          </p:nvSpPr>
          <p:spPr bwMode="gray">
            <a:xfrm rot="19178242">
              <a:off x="1778" y="1255"/>
              <a:ext cx="1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FFFFFF"/>
                  </a:solidFill>
                </a:rPr>
                <a:t>Одиночество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 rot="19886804">
            <a:off x="496405" y="2134403"/>
            <a:ext cx="3816350" cy="608013"/>
            <a:chOff x="1724" y="1634"/>
            <a:chExt cx="2404" cy="383"/>
          </a:xfrm>
        </p:grpSpPr>
        <p:grpSp>
          <p:nvGrpSpPr>
            <p:cNvPr id="52" name="Group 49"/>
            <p:cNvGrpSpPr>
              <a:grpSpLocks/>
            </p:cNvGrpSpPr>
            <p:nvPr/>
          </p:nvGrpSpPr>
          <p:grpSpPr bwMode="auto">
            <a:xfrm>
              <a:off x="1724" y="1634"/>
              <a:ext cx="2404" cy="382"/>
              <a:chOff x="1724" y="1634"/>
              <a:chExt cx="2404" cy="382"/>
            </a:xfrm>
          </p:grpSpPr>
          <p:sp>
            <p:nvSpPr>
              <p:cNvPr id="54" name="Oval 10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 rot="-1786701">
                <a:off x="1746" y="1677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53" name="Text Box 29"/>
            <p:cNvSpPr txBox="1">
              <a:spLocks noChangeArrowheads="1"/>
            </p:cNvSpPr>
            <p:nvPr/>
          </p:nvSpPr>
          <p:spPr bwMode="gray">
            <a:xfrm rot="19782471">
              <a:off x="1951" y="1726"/>
              <a:ext cx="18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err="1" smtClean="0">
                  <a:solidFill>
                    <a:srgbClr val="FFFFFF"/>
                  </a:solidFill>
                </a:rPr>
                <a:t>Невостребованность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Group 78"/>
          <p:cNvGrpSpPr>
            <a:grpSpLocks/>
          </p:cNvGrpSpPr>
          <p:nvPr/>
        </p:nvGrpSpPr>
        <p:grpSpPr bwMode="auto">
          <a:xfrm>
            <a:off x="233088" y="4105833"/>
            <a:ext cx="2514600" cy="2590800"/>
            <a:chOff x="960" y="2352"/>
            <a:chExt cx="1584" cy="1632"/>
          </a:xfrm>
        </p:grpSpPr>
        <p:grpSp>
          <p:nvGrpSpPr>
            <p:cNvPr id="59" name="Group 45"/>
            <p:cNvGrpSpPr>
              <a:grpSpLocks/>
            </p:cNvGrpSpPr>
            <p:nvPr/>
          </p:nvGrpSpPr>
          <p:grpSpPr bwMode="auto">
            <a:xfrm>
              <a:off x="960" y="2352"/>
              <a:ext cx="1584" cy="1632"/>
              <a:chOff x="480" y="2208"/>
              <a:chExt cx="1584" cy="1632"/>
            </a:xfrm>
          </p:grpSpPr>
          <p:sp>
            <p:nvSpPr>
              <p:cNvPr id="61" name="Oval 35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2" name="Oval 36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37"/>
              <p:cNvSpPr>
                <a:spLocks noChangeArrowheads="1"/>
              </p:cNvSpPr>
              <p:nvPr/>
            </p:nvSpPr>
            <p:spPr bwMode="gray">
              <a:xfrm>
                <a:off x="583" y="2314"/>
                <a:ext cx="1378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" name="Oval 38"/>
              <p:cNvSpPr>
                <a:spLocks noChangeArrowheads="1"/>
              </p:cNvSpPr>
              <p:nvPr/>
            </p:nvSpPr>
            <p:spPr bwMode="gray">
              <a:xfrm>
                <a:off x="576" y="2304"/>
                <a:ext cx="1376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" name="Oval 39"/>
              <p:cNvSpPr>
                <a:spLocks noChangeArrowheads="1"/>
              </p:cNvSpPr>
              <p:nvPr/>
            </p:nvSpPr>
            <p:spPr bwMode="gray">
              <a:xfrm>
                <a:off x="658" y="2386"/>
                <a:ext cx="1239" cy="127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" name="Oval 40"/>
              <p:cNvSpPr>
                <a:spLocks noChangeArrowheads="1"/>
              </p:cNvSpPr>
              <p:nvPr/>
            </p:nvSpPr>
            <p:spPr bwMode="gray">
              <a:xfrm>
                <a:off x="678" y="2407"/>
                <a:ext cx="1200" cy="12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41"/>
              <p:cNvSpPr>
                <a:spLocks noChangeArrowheads="1"/>
              </p:cNvSpPr>
              <p:nvPr/>
            </p:nvSpPr>
            <p:spPr bwMode="gray">
              <a:xfrm>
                <a:off x="693" y="2414"/>
                <a:ext cx="1171" cy="120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42"/>
              <p:cNvSpPr>
                <a:spLocks noChangeArrowheads="1"/>
              </p:cNvSpPr>
              <p:nvPr/>
            </p:nvSpPr>
            <p:spPr bwMode="gray">
              <a:xfrm>
                <a:off x="706" y="2426"/>
                <a:ext cx="1114" cy="112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43"/>
              <p:cNvSpPr>
                <a:spLocks noChangeArrowheads="1"/>
              </p:cNvSpPr>
              <p:nvPr/>
            </p:nvSpPr>
            <p:spPr bwMode="gray">
              <a:xfrm>
                <a:off x="770" y="2458"/>
                <a:ext cx="991" cy="91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" name="Text Box 44"/>
            <p:cNvSpPr txBox="1">
              <a:spLocks noChangeArrowheads="1"/>
            </p:cNvSpPr>
            <p:nvPr/>
          </p:nvSpPr>
          <p:spPr bwMode="gray">
            <a:xfrm>
              <a:off x="1339" y="2995"/>
              <a:ext cx="86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0000"/>
                  </a:solidFill>
                </a:rPr>
                <a:t>LOGO</a:t>
              </a:r>
            </a:p>
          </p:txBody>
        </p:sp>
      </p:grpSp>
      <p:grpSp>
        <p:nvGrpSpPr>
          <p:cNvPr id="70" name="Group 57"/>
          <p:cNvGrpSpPr>
            <a:grpSpLocks/>
          </p:cNvGrpSpPr>
          <p:nvPr/>
        </p:nvGrpSpPr>
        <p:grpSpPr bwMode="auto">
          <a:xfrm rot="159113">
            <a:off x="1554683" y="2686691"/>
            <a:ext cx="3665538" cy="600075"/>
            <a:chOff x="1248" y="1200"/>
            <a:chExt cx="2309" cy="378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2" name="Text Box 63"/>
            <p:cNvSpPr txBox="1">
              <a:spLocks noChangeArrowheads="1"/>
            </p:cNvSpPr>
            <p:nvPr/>
          </p:nvSpPr>
          <p:spPr bwMode="gray">
            <a:xfrm rot="19178242">
              <a:off x="1758" y="1255"/>
              <a:ext cx="12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err="1" smtClean="0">
                  <a:solidFill>
                    <a:srgbClr val="FFFFFF"/>
                  </a:solidFill>
                </a:rPr>
                <a:t>Отсеченность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7" name="Group 64"/>
          <p:cNvGrpSpPr>
            <a:grpSpLocks/>
          </p:cNvGrpSpPr>
          <p:nvPr/>
        </p:nvGrpSpPr>
        <p:grpSpPr bwMode="auto">
          <a:xfrm rot="617396">
            <a:off x="2299493" y="3393105"/>
            <a:ext cx="3816350" cy="608013"/>
            <a:chOff x="1724" y="1634"/>
            <a:chExt cx="2404" cy="383"/>
          </a:xfrm>
        </p:grpSpPr>
        <p:grpSp>
          <p:nvGrpSpPr>
            <p:cNvPr id="103" name="Group 65"/>
            <p:cNvGrpSpPr>
              <a:grpSpLocks/>
            </p:cNvGrpSpPr>
            <p:nvPr/>
          </p:nvGrpSpPr>
          <p:grpSpPr bwMode="auto">
            <a:xfrm>
              <a:off x="1724" y="1634"/>
              <a:ext cx="2404" cy="382"/>
              <a:chOff x="1724" y="1634"/>
              <a:chExt cx="2404" cy="382"/>
            </a:xfrm>
          </p:grpSpPr>
          <p:sp>
            <p:nvSpPr>
              <p:cNvPr id="105" name="Oval 66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6" name="Oval 67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7" name="Oval 68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8" name="Oval 69"/>
              <p:cNvSpPr>
                <a:spLocks noChangeArrowheads="1"/>
              </p:cNvSpPr>
              <p:nvPr/>
            </p:nvSpPr>
            <p:spPr bwMode="gray">
              <a:xfrm rot="-1786701">
                <a:off x="1746" y="1677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104" name="Text Box 70"/>
            <p:cNvSpPr txBox="1">
              <a:spLocks noChangeArrowheads="1"/>
            </p:cNvSpPr>
            <p:nvPr/>
          </p:nvSpPr>
          <p:spPr bwMode="gray">
            <a:xfrm rot="19782471">
              <a:off x="2412" y="1726"/>
              <a:ext cx="9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FFFFFF"/>
                  </a:solidFill>
                </a:rPr>
                <a:t>Изоляция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9" name="Group 71"/>
          <p:cNvGrpSpPr>
            <a:grpSpLocks/>
          </p:cNvGrpSpPr>
          <p:nvPr/>
        </p:nvGrpSpPr>
        <p:grpSpPr bwMode="auto">
          <a:xfrm rot="2457309">
            <a:off x="2687116" y="4412229"/>
            <a:ext cx="3665538" cy="600075"/>
            <a:chOff x="1248" y="1200"/>
            <a:chExt cx="2309" cy="378"/>
          </a:xfrm>
        </p:grpSpPr>
        <p:grpSp>
          <p:nvGrpSpPr>
            <p:cNvPr id="110" name="Group 72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112" name="Oval 73"/>
              <p:cNvSpPr>
                <a:spLocks noChangeArrowheads="1"/>
              </p:cNvSpPr>
              <p:nvPr/>
            </p:nvSpPr>
            <p:spPr bwMode="gray">
              <a:xfrm rot="19107782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3" name="Oval 74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4" name="Oval 75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5" name="Oval 76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111" name="Text Box 77"/>
            <p:cNvSpPr txBox="1">
              <a:spLocks noChangeArrowheads="1"/>
            </p:cNvSpPr>
            <p:nvPr/>
          </p:nvSpPr>
          <p:spPr bwMode="gray">
            <a:xfrm rot="19178242">
              <a:off x="1726" y="1255"/>
              <a:ext cx="13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FFFFFF"/>
                  </a:solidFill>
                </a:rPr>
                <a:t>Обреченность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 descr="C:\Users\ЖуковаСВ\Desktop\teatrstud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87" t="6828" r="12021" b="31933"/>
          <a:stretch/>
        </p:blipFill>
        <p:spPr bwMode="auto">
          <a:xfrm>
            <a:off x="518032" y="4488400"/>
            <a:ext cx="1965350" cy="175179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0890" y="1166949"/>
            <a:ext cx="8116389" cy="3533207"/>
          </a:xfrm>
          <a:prstGeom prst="roundRect">
            <a:avLst/>
          </a:prstGeom>
          <a:gradFill flip="none" rotWithShape="1">
            <a:gsLst>
              <a:gs pos="0">
                <a:srgbClr val="DB99D6">
                  <a:tint val="66000"/>
                  <a:satMod val="160000"/>
                </a:srgbClr>
              </a:gs>
              <a:gs pos="50000">
                <a:srgbClr val="DB99D6">
                  <a:tint val="44500"/>
                  <a:satMod val="160000"/>
                </a:srgbClr>
              </a:gs>
              <a:gs pos="100000">
                <a:srgbClr val="DB99D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6425" y="174171"/>
            <a:ext cx="7886700" cy="795866"/>
          </a:xfrm>
        </p:spPr>
        <p:txBody>
          <a:bodyPr>
            <a:normAutofit/>
          </a:bodyPr>
          <a:lstStyle/>
          <a:p>
            <a:pPr algn="ctr">
              <a:tabLst>
                <a:tab pos="809625" algn="l"/>
              </a:tabLst>
            </a:pPr>
            <a:r>
              <a:rPr lang="ru-RU" sz="4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endParaRPr lang="ru-RU" sz="4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524" y="1241659"/>
            <a:ext cx="75530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Содействие в преодолении одиночества людей старшего поколения, </a:t>
            </a:r>
            <a:r>
              <a:rPr lang="ru-RU" sz="30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граждан, </a:t>
            </a:r>
            <a:r>
              <a:rPr lang="ru-RU" sz="30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находящихся в социальных </a:t>
            </a:r>
            <a:r>
              <a:rPr lang="ru-RU" sz="30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учреждениях, </a:t>
            </a:r>
            <a:r>
              <a:rPr lang="ru-RU" sz="30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через создание универсальной театральной среды путем вовлечения в интерактивные спектакли </a:t>
            </a:r>
          </a:p>
        </p:txBody>
      </p:sp>
      <p:pic>
        <p:nvPicPr>
          <p:cNvPr id="6" name="Picture 2" descr="C:\Users\ЖуковаСВ\Desktop\teatrstud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87" t="6828" r="12021" b="31933"/>
          <a:stretch/>
        </p:blipFill>
        <p:spPr bwMode="auto">
          <a:xfrm>
            <a:off x="518032" y="4700156"/>
            <a:ext cx="1965350" cy="1751798"/>
          </a:xfrm>
          <a:prstGeom prst="ellipse">
            <a:avLst/>
          </a:prstGeom>
          <a:noFill/>
          <a:ln>
            <a:solidFill>
              <a:srgbClr val="00999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77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47" y="156754"/>
            <a:ext cx="7771958" cy="566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целевые группы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9336" y="988421"/>
            <a:ext cx="4358845" cy="2042161"/>
          </a:xfrm>
        </p:spPr>
        <p:txBody>
          <a:bodyPr>
            <a:noAutofit/>
          </a:bodyPr>
          <a:lstStyle/>
          <a:p>
            <a:pPr algn="ctr"/>
            <a:endParaRPr lang="ru-RU" sz="24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Люди с ОВЗ, </a:t>
            </a:r>
            <a:r>
              <a:rPr lang="ru-RU" sz="2400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маломобильные</a:t>
            </a:r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граждане, люди, находящиеся </a:t>
            </a:r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в социально-реабилитационных центров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0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99264" y="844731"/>
            <a:ext cx="3247753" cy="2090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Люди старшего поколения, в том числе серебряные волонтеры,  члены ветеранских организаций</a:t>
            </a:r>
            <a:endParaRPr lang="ru-RU" sz="2400" dirty="0"/>
          </a:p>
        </p:txBody>
      </p:sp>
      <p:pic>
        <p:nvPicPr>
          <p:cNvPr id="8" name="Содержимое 7" descr="IMG-20190327-WA00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53152" y="3108960"/>
            <a:ext cx="3808240" cy="3370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N4koXUBJz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069" y="3448595"/>
            <a:ext cx="4401964" cy="3030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6" y="191589"/>
            <a:ext cx="7182939" cy="731520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Методы реализации</a:t>
            </a:r>
            <a:endParaRPr lang="ru-RU" sz="4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493191"/>
              </p:ext>
            </p:extLst>
          </p:nvPr>
        </p:nvGraphicFramePr>
        <p:xfrm>
          <a:off x="166452" y="770708"/>
          <a:ext cx="8921931" cy="164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ЖуковаСВ\Desktop\teatrstudi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87" t="6828" r="12021" b="31933"/>
          <a:stretch/>
        </p:blipFill>
        <p:spPr bwMode="auto">
          <a:xfrm>
            <a:off x="361278" y="4778533"/>
            <a:ext cx="1859408" cy="1751798"/>
          </a:xfrm>
          <a:prstGeom prst="ellipse">
            <a:avLst/>
          </a:prstGeom>
          <a:noFill/>
          <a:ln>
            <a:solidFill>
              <a:srgbClr val="00999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55F~1\AppData\Local\Temp\Rar$DIa6176.20690\0Cemma2u1D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9498" y="2220687"/>
            <a:ext cx="6559371" cy="448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4" y="1"/>
            <a:ext cx="7886700" cy="796834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Ожидаемые результаты</a:t>
            </a:r>
            <a:endParaRPr lang="ru-RU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0892" y="818606"/>
            <a:ext cx="4258491" cy="23992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Расширение возможностей личностного роста, вовлеченность пожилых людей в сферу творческой и социальной деятельности</a:t>
            </a:r>
            <a:endParaRPr lang="ru-RU" sz="24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qwJZUEP5GE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7714" y="3422468"/>
            <a:ext cx="4598125" cy="3156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IMG-20190327-WA0002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t="20372"/>
          <a:stretch/>
        </p:blipFill>
        <p:spPr>
          <a:xfrm>
            <a:off x="5107576" y="3213462"/>
            <a:ext cx="3592285" cy="3471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07378" y="757648"/>
            <a:ext cx="3839936" cy="24354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Сформированность новых компетенций у волонтеров и новых коммуникаций у целевой аудитории, вовлеченность в социум</a:t>
            </a:r>
            <a:endParaRPr lang="ru-RU" sz="24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Перспективы </a:t>
            </a:r>
            <a:endParaRPr lang="ru-RU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7862" y="836023"/>
            <a:ext cx="4354491" cy="1515291"/>
          </a:xfrm>
        </p:spPr>
        <p:txBody>
          <a:bodyPr>
            <a:noAutofit/>
          </a:bodyPr>
          <a:lstStyle/>
          <a:p>
            <a:pPr algn="ctr"/>
            <a:endParaRPr lang="ru-RU" sz="24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Дальнейшая постановка спектаклей, новые зрительские аудитории, вовлечение новых артистов</a:t>
            </a:r>
            <a:endParaRPr lang="ru-RU" sz="24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6IbmOzV6DY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4320" y="3039296"/>
            <a:ext cx="4519749" cy="332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08121" y="905691"/>
            <a:ext cx="3400153" cy="18388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Презентация проекта на семинарах и конференциях, расширение спектра мастер-классов</a:t>
            </a:r>
            <a:endParaRPr lang="ru-RU" sz="2400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IMG-20190327-WA00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55475" y="2786743"/>
            <a:ext cx="3611032" cy="3875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6399" y="208371"/>
            <a:ext cx="7886700" cy="836657"/>
          </a:xfrm>
        </p:spPr>
        <p:txBody>
          <a:bodyPr>
            <a:normAutofit/>
          </a:bodyPr>
          <a:lstStyle/>
          <a:p>
            <a:pPr algn="ctr"/>
            <a:endParaRPr lang="ru-RU" sz="4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N4koXUBJzM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198" y="1096690"/>
            <a:ext cx="8553170" cy="5421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133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инклюзивного театра серебряных волонтеров  «ТЕАТР - МЫ ВСЕ»</vt:lpstr>
      <vt:lpstr>Проблематика</vt:lpstr>
      <vt:lpstr>Цель</vt:lpstr>
      <vt:lpstr>Основные целевые группы</vt:lpstr>
      <vt:lpstr>Методы реализации</vt:lpstr>
      <vt:lpstr>Ожидаемые результаты</vt:lpstr>
      <vt:lpstr>Перспективы 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Windows User</cp:lastModifiedBy>
  <cp:revision>45</cp:revision>
  <dcterms:created xsi:type="dcterms:W3CDTF">2014-11-21T11:00:06Z</dcterms:created>
  <dcterms:modified xsi:type="dcterms:W3CDTF">2020-04-29T20:12:33Z</dcterms:modified>
</cp:coreProperties>
</file>