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8" r:id="rId4"/>
    <p:sldId id="264" r:id="rId5"/>
    <p:sldId id="265" r:id="rId6"/>
  </p:sldIdLst>
  <p:sldSz cx="18288000" cy="10287000"/>
  <p:notesSz cx="6858000" cy="9144000"/>
  <p:embeddedFontLst>
    <p:embeddedFont>
      <p:font typeface="Montserrat Classic Bold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Montserrat Classic" charset="0"/>
      <p:regular r:id="rId12"/>
    </p:embeddedFont>
    <p:embeddedFont>
      <p:font typeface="Montserrat Light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87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9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-974127" y="8256934"/>
            <a:ext cx="4856154" cy="3370326"/>
          </a:xfrm>
          <a:prstGeom prst="rect">
            <a:avLst/>
          </a:prstGeom>
          <a:solidFill>
            <a:srgbClr val="FC5185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1347788" y="6057900"/>
            <a:ext cx="3200400" cy="3200400"/>
            <a:chOff x="-2540" y="-2540"/>
            <a:chExt cx="6355080" cy="6355080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E38A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4728360" y="5209417"/>
            <a:ext cx="5919930" cy="591993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CE38A"/>
            </a:solidFill>
          </p:spPr>
        </p:sp>
      </p:grpSp>
      <p:sp>
        <p:nvSpPr>
          <p:cNvPr id="7" name="AutoShape 7"/>
          <p:cNvSpPr/>
          <p:nvPr/>
        </p:nvSpPr>
        <p:spPr>
          <a:xfrm rot="2700000">
            <a:off x="10408502" y="-2113996"/>
            <a:ext cx="10863946" cy="5875817"/>
          </a:xfrm>
          <a:prstGeom prst="rect">
            <a:avLst/>
          </a:prstGeom>
          <a:solidFill>
            <a:srgbClr val="FC5185"/>
          </a:solid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890035" y="1537591"/>
            <a:ext cx="3676650" cy="3676650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E38A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00068" y="1153182"/>
            <a:ext cx="12430212" cy="5192578"/>
            <a:chOff x="-1010086" y="-57151"/>
            <a:chExt cx="14727199" cy="692343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57151"/>
              <a:ext cx="12700532" cy="638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endParaRPr lang="en-US" sz="2999" spc="299" dirty="0">
                <a:solidFill>
                  <a:srgbClr val="FC5185"/>
                </a:solidFill>
                <a:latin typeface="Montserrat Classic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010086" y="881742"/>
              <a:ext cx="14727199" cy="59845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040"/>
                </a:lnSpc>
              </a:pPr>
              <a:endParaRPr/>
            </a:p>
            <a:p>
              <a:pPr>
                <a:lnSpc>
                  <a:spcPts val="7039"/>
                </a:lnSpc>
              </a:pPr>
              <a:r>
                <a:rPr lang="ru-RU" sz="6399" spc="959" dirty="0" smtClean="0">
                  <a:solidFill>
                    <a:srgbClr val="FCE38A"/>
                  </a:solidFill>
                  <a:latin typeface="Montserrat Classic"/>
                </a:rPr>
                <a:t>МОЛОДЕЖНОЕ ДВИЖЕНИЕ РЕСПУБЛИКИ ТЫВА «ДОБРЫЕ СЕРДЦА ТУВЫ»</a:t>
              </a:r>
              <a:endParaRPr lang="en-US" sz="6399" spc="959" dirty="0">
                <a:solidFill>
                  <a:srgbClr val="FCE38A"/>
                </a:solidFill>
                <a:latin typeface="Montserrat Classic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>
            <a:off x="457200" y="-266700"/>
            <a:ext cx="190500" cy="8229600"/>
          </a:xfrm>
          <a:prstGeom prst="rect">
            <a:avLst/>
          </a:prstGeom>
          <a:solidFill>
            <a:srgbClr val="FCE38A"/>
          </a:solidFill>
        </p:spPr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1991638" y="5655097"/>
            <a:ext cx="5172075" cy="517207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C5185"/>
            </a:solidFill>
          </p:spPr>
        </p:sp>
      </p:grpSp>
      <p:sp>
        <p:nvSpPr>
          <p:cNvPr id="7" name="AutoShape 7"/>
          <p:cNvSpPr/>
          <p:nvPr/>
        </p:nvSpPr>
        <p:spPr>
          <a:xfrm rot="2700000">
            <a:off x="-4083547" y="-1131028"/>
            <a:ext cx="6566893" cy="8260075"/>
          </a:xfrm>
          <a:prstGeom prst="rect">
            <a:avLst/>
          </a:prstGeom>
          <a:solidFill>
            <a:srgbClr val="0B0962"/>
          </a:solidFill>
        </p:spPr>
      </p:sp>
      <p:sp>
        <p:nvSpPr>
          <p:cNvPr id="8" name="AutoShape 8"/>
          <p:cNvSpPr/>
          <p:nvPr/>
        </p:nvSpPr>
        <p:spPr>
          <a:xfrm rot="2700000">
            <a:off x="17652503" y="4526822"/>
            <a:ext cx="6566893" cy="8260075"/>
          </a:xfrm>
          <a:prstGeom prst="rect">
            <a:avLst/>
          </a:prstGeom>
          <a:solidFill>
            <a:srgbClr val="0B0962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028700"/>
            <a:ext cx="1617423" cy="1116022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272376" y="-523076"/>
            <a:ext cx="4219575" cy="4219575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5185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5693825" y="9082088"/>
            <a:ext cx="2409825" cy="2409825"/>
            <a:chOff x="-2540" y="-2540"/>
            <a:chExt cx="6355080" cy="6355080"/>
          </a:xfrm>
        </p:grpSpPr>
        <p:sp>
          <p:nvSpPr>
            <p:cNvPr id="13" name="Freeform 13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5185"/>
            </a:solidFill>
          </p:spPr>
        </p:sp>
      </p:grpSp>
      <p:sp>
        <p:nvSpPr>
          <p:cNvPr id="15" name="Прямоугольник 14"/>
          <p:cNvSpPr/>
          <p:nvPr/>
        </p:nvSpPr>
        <p:spPr>
          <a:xfrm>
            <a:off x="4572000" y="1142973"/>
            <a:ext cx="1085854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Социальный проект «Добрые сердца Тувы» ориентирован на патриотическое воспитание и социализацию личности воспитанников через оказание социальной помощи ветеранам, пожилым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слабозащищенным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слоям населения. Реализация проекта имеет ярко выраженные воспитательные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деятельностные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функции, позволяет формировать истинные нравственные ценности, помогает развивать культуру почитания старших. Социальный проект «Добрые сердца Тувы» направлен на широкое включение воспитанников в ту атмосферу жизнедеятельности, где нуждаются в их помощи и моральной поддержке ветераны, одинокие и пожилые люди. Волонтёрское движение не только даёт им возможность оказать помощь пожилым людям и инвалидам, но и самим волонтёрам отрабатывать в это время свои навыки общения. Кроме этого, молодежь вырабатывают в себе человеческие качества, такие как: сострадание, человеколюбие, терпение, снисходительность. Волонтёрское движение – это не только свет в окне для пожилых людей, но и добрый свет в глазах детей, которые осознают необходимость своего участия в жизни старшего поколения.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9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-5512297" y="-2069780"/>
            <a:ext cx="6566893" cy="8260075"/>
          </a:xfrm>
          <a:prstGeom prst="rect">
            <a:avLst/>
          </a:prstGeom>
          <a:solidFill>
            <a:srgbClr val="FC5185"/>
          </a:solidFill>
        </p:spPr>
      </p:sp>
      <p:sp>
        <p:nvSpPr>
          <p:cNvPr id="3" name="AutoShape 3"/>
          <p:cNvSpPr/>
          <p:nvPr/>
        </p:nvSpPr>
        <p:spPr>
          <a:xfrm rot="2700000">
            <a:off x="16333291" y="4443744"/>
            <a:ext cx="6566893" cy="7815553"/>
          </a:xfrm>
          <a:prstGeom prst="rect">
            <a:avLst/>
          </a:prstGeom>
          <a:solidFill>
            <a:srgbClr val="FCE38A"/>
          </a:solidFill>
        </p:spPr>
      </p:sp>
      <p:grpSp>
        <p:nvGrpSpPr>
          <p:cNvPr id="4" name="Group 4"/>
          <p:cNvGrpSpPr/>
          <p:nvPr/>
        </p:nvGrpSpPr>
        <p:grpSpPr>
          <a:xfrm>
            <a:off x="504825" y="583883"/>
            <a:ext cx="1333500" cy="133350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CE38A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859400" y="5189220"/>
            <a:ext cx="3162300" cy="3162300"/>
            <a:chOff x="-2540" y="-254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518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382732" y="-1088303"/>
            <a:ext cx="4234005" cy="423400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C518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782800" y="-381000"/>
            <a:ext cx="1238250" cy="123825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CE38A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214382" y="2786046"/>
            <a:ext cx="7868050" cy="3998863"/>
            <a:chOff x="0" y="-9525"/>
            <a:chExt cx="10490733" cy="533181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9525"/>
              <a:ext cx="10490733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ru-RU" sz="3600" dirty="0" smtClean="0">
                  <a:solidFill>
                    <a:srgbClr val="FCE38A"/>
                  </a:solidFill>
                  <a:latin typeface="Montserrat Classic Bold"/>
                </a:rPr>
                <a:t>ЦЕЛЬ </a:t>
              </a:r>
              <a:endParaRPr lang="en-US" sz="3600" dirty="0">
                <a:solidFill>
                  <a:srgbClr val="FCE38A"/>
                </a:solidFill>
                <a:latin typeface="Montserrat Classic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731565"/>
              <a:ext cx="10490733" cy="359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ru-RU" sz="3600" spc="28" dirty="0" smtClean="0">
                  <a:solidFill>
                    <a:srgbClr val="FCE38A"/>
                  </a:solidFill>
                  <a:latin typeface="Times New Roman" pitchFamily="18" charset="0"/>
                  <a:cs typeface="Times New Roman" pitchFamily="18" charset="0"/>
                </a:rPr>
                <a:t>-Духовно-нравственное и патриотическое воспитание молодежи;</a:t>
              </a:r>
            </a:p>
            <a:p>
              <a:pPr>
                <a:lnSpc>
                  <a:spcPts val="4200"/>
                </a:lnSpc>
              </a:pPr>
              <a:r>
                <a:rPr lang="ru-RU" sz="3600" spc="28" dirty="0" smtClean="0">
                  <a:solidFill>
                    <a:srgbClr val="FCE38A"/>
                  </a:solidFill>
                  <a:latin typeface="Times New Roman" pitchFamily="18" charset="0"/>
                  <a:cs typeface="Times New Roman" pitchFamily="18" charset="0"/>
                </a:rPr>
                <a:t>- Воспитание у молодежи заботливого, бережного отношения к старшему поколению.</a:t>
              </a:r>
              <a:endParaRPr lang="en-US" sz="3600" spc="28" dirty="0">
                <a:solidFill>
                  <a:srgbClr val="FCE38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Рисунок 16" descr="yz2ffGgJeV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066" y="0"/>
            <a:ext cx="8643934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9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285820" y="766763"/>
            <a:ext cx="16073549" cy="8976816"/>
            <a:chOff x="-5123814" y="0"/>
            <a:chExt cx="21431397" cy="11969084"/>
          </a:xfrm>
        </p:grpSpPr>
        <p:sp>
          <p:nvSpPr>
            <p:cNvPr id="7" name="TextBox 7"/>
            <p:cNvSpPr txBox="1"/>
            <p:nvPr/>
          </p:nvSpPr>
          <p:spPr>
            <a:xfrm>
              <a:off x="-5123814" y="0"/>
              <a:ext cx="21431397" cy="119690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ru-RU" sz="4200" dirty="0" smtClean="0">
                  <a:solidFill>
                    <a:srgbClr val="FCE38A"/>
                  </a:solidFill>
                  <a:latin typeface="Montserrat Classic Bold"/>
                </a:rPr>
                <a:t>Результаты</a:t>
              </a:r>
            </a:p>
            <a:p>
              <a:pPr lvl="0" algn="ctr">
                <a:lnSpc>
                  <a:spcPts val="5040"/>
                </a:lnSpc>
              </a:pPr>
              <a:endPara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lnSpc>
                  <a:spcPts val="5040"/>
                </a:lnSpc>
              </a:pPr>
              <a:r>
                <a:rPr lang="ru-RU" sz="2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За 2190 дней активной работы были достигнуты следующие </a:t>
              </a:r>
              <a:r>
                <a:rPr lang="ru-RU" sz="2800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результаты:Общий</a:t>
              </a:r>
              <a:r>
                <a:rPr lang="ru-RU" sz="2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охват привлеченных к участию в проекте молодежи 1500 человек. Активисты проекта приняли участие в 10 добровольческих инициативах. Установлены партнерские отношения с 4 некоммерческими организациями. Команда проекта приняла активное участие в роли событийных волонтеров в значимых мероприятиях Эстафета огня Универсиады в городе Кызыл, празднике животноводов </a:t>
              </a:r>
              <a:r>
                <a:rPr lang="ru-RU" sz="2800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Наадым</a:t>
              </a:r>
              <a:r>
                <a:rPr lang="ru-RU" sz="2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2019, Фестивале живой музыки "</a:t>
              </a:r>
              <a:r>
                <a:rPr lang="ru-RU" sz="2800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Устуу-Хурээ</a:t>
              </a:r>
              <a:r>
                <a:rPr lang="ru-RU" sz="2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", Международном фестивале "</a:t>
              </a:r>
              <a:r>
                <a:rPr lang="ru-RU" sz="2800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Хоомей</a:t>
              </a:r>
              <a:r>
                <a:rPr lang="ru-RU" sz="2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в центре Азии", а также в региональном конкурсе "Молодежная инициатива г Кызыла".Летом организованы и реализованы: акция «Урок добра», экологические акции "Чистый берег" совместно с Министерством природы Республики Тыва, а также приняли участие в Молодежном форуме "Команда Тувы-2030" где защищали проект "</a:t>
              </a:r>
              <a:r>
                <a:rPr lang="ru-RU" sz="2800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Беспальный</a:t>
              </a:r>
              <a:r>
                <a:rPr lang="ru-RU" sz="2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хостел</a:t>
              </a:r>
              <a:r>
                <a:rPr lang="ru-RU" sz="2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для волонтеров" и получили </a:t>
              </a:r>
              <a:r>
                <a:rPr lang="ru-RU" sz="2800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грантовую</a:t>
              </a:r>
              <a:r>
                <a:rPr lang="ru-RU" sz="2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поддержку в размере 80 тысяч рублей от </a:t>
              </a:r>
            </a:p>
            <a:p>
              <a:pPr lvl="0" algn="ctr">
                <a:lnSpc>
                  <a:spcPts val="5040"/>
                </a:lnSpc>
              </a:pPr>
              <a:r>
                <a:rPr lang="ru-RU" sz="2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Главы региона </a:t>
              </a:r>
              <a:r>
                <a:rPr lang="ru-RU" sz="2800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Кара-Оол</a:t>
              </a:r>
              <a:r>
                <a:rPr lang="ru-RU" sz="28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Ш.В.</a:t>
              </a:r>
              <a:r>
                <a:rPr lang="ru-RU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en-US" sz="4200" dirty="0">
                <a:solidFill>
                  <a:srgbClr val="FCE38A"/>
                </a:solidFill>
                <a:latin typeface="Montserrat Classic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36241"/>
              <a:ext cx="10707518" cy="542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028950" y="5818763"/>
            <a:ext cx="5715400" cy="2168962"/>
            <a:chOff x="0" y="-9525"/>
            <a:chExt cx="7620533" cy="289194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7620533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19"/>
                </a:lnSpc>
              </a:pPr>
              <a:endParaRPr lang="en-US" sz="3599" dirty="0">
                <a:solidFill>
                  <a:srgbClr val="FCE38A"/>
                </a:solidFill>
                <a:latin typeface="Montserrat Classic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339975"/>
              <a:ext cx="7620533" cy="542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91275" y="6086653"/>
            <a:ext cx="5715400" cy="1633181"/>
            <a:chOff x="0" y="-9525"/>
            <a:chExt cx="7620533" cy="217757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7620533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19"/>
                </a:lnSpc>
              </a:pPr>
              <a:endParaRPr lang="en-US" sz="3599" dirty="0">
                <a:solidFill>
                  <a:srgbClr val="FCE38A"/>
                </a:solidFill>
                <a:latin typeface="Montserrat Classic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625600"/>
              <a:ext cx="7620533" cy="542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99"/>
                </a:lnSpc>
              </a:pPr>
              <a:r>
                <a:rPr lang="en-US" sz="2399" spc="23">
                  <a:solidFill>
                    <a:srgbClr val="FCE38A"/>
                  </a:solidFill>
                  <a:latin typeface="Montserrat Light"/>
                </a:rPr>
                <a:t>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543650" y="2827913"/>
            <a:ext cx="5715400" cy="1633181"/>
            <a:chOff x="0" y="-9525"/>
            <a:chExt cx="7620533" cy="217757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9525"/>
              <a:ext cx="7620533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19"/>
                </a:lnSpc>
              </a:pPr>
              <a:endParaRPr lang="en-US" sz="3599" dirty="0">
                <a:solidFill>
                  <a:srgbClr val="FCE38A"/>
                </a:solidFill>
                <a:latin typeface="Montserrat Classic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625600"/>
              <a:ext cx="7620533" cy="542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3458825" y="8475863"/>
            <a:ext cx="2895600" cy="2895600"/>
            <a:chOff x="-2540" y="-2540"/>
            <a:chExt cx="6355080" cy="6355080"/>
          </a:xfrm>
        </p:grpSpPr>
        <p:sp>
          <p:nvSpPr>
            <p:cNvPr id="25" name="Freeform 2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5185"/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5306675" y="-797325"/>
            <a:ext cx="1952625" cy="1952625"/>
            <a:chOff x="-2540" y="-2540"/>
            <a:chExt cx="6355080" cy="6355080"/>
          </a:xfrm>
        </p:grpSpPr>
        <p:sp>
          <p:nvSpPr>
            <p:cNvPr id="27" name="Freeform 2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E38A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3028950" y="2746831"/>
            <a:ext cx="5715400" cy="2168962"/>
            <a:chOff x="0" y="-9525"/>
            <a:chExt cx="7620533" cy="2891949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9525"/>
              <a:ext cx="7620533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19"/>
                </a:lnSpc>
              </a:pPr>
              <a:endParaRPr lang="en-US" sz="3599" dirty="0">
                <a:solidFill>
                  <a:srgbClr val="FCE38A"/>
                </a:solidFill>
                <a:latin typeface="Montserrat Classic Bold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2339975"/>
              <a:ext cx="7620533" cy="542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endParaRPr/>
            </a:p>
          </p:txBody>
        </p:sp>
      </p:grp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714712" y="1643039"/>
            <a:ext cx="1007275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586422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A5885"/>
                </a:solidFill>
                <a:effectLst/>
                <a:latin typeface="-apple-system"/>
                <a:cs typeface="Arial" pitchFamily="34" charset="0"/>
              </a:rPr>
              <a:t>Ещё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5837238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828282"/>
                </a:solidFill>
                <a:effectLst/>
                <a:latin typeface="-apple-system"/>
                <a:cs typeface="Arial" pitchFamily="34" charset="0"/>
              </a:rPr>
              <a:t>Напишите сообщение…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33123" y="8221770"/>
            <a:ext cx="2557605" cy="255760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096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33755" y="4700445"/>
            <a:ext cx="4557855" cy="455785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0962"/>
            </a:solidFill>
          </p:spPr>
        </p:sp>
      </p:grpSp>
      <p:sp>
        <p:nvSpPr>
          <p:cNvPr id="6" name="AutoShape 6"/>
          <p:cNvSpPr/>
          <p:nvPr/>
        </p:nvSpPr>
        <p:spPr>
          <a:xfrm rot="2700000">
            <a:off x="16286824" y="4594015"/>
            <a:ext cx="5152503" cy="8219664"/>
          </a:xfrm>
          <a:prstGeom prst="rect">
            <a:avLst/>
          </a:prstGeom>
          <a:solidFill>
            <a:srgbClr val="FC5185"/>
          </a:solidFill>
        </p:spPr>
      </p:sp>
      <p:sp>
        <p:nvSpPr>
          <p:cNvPr id="7" name="AutoShape 7"/>
          <p:cNvSpPr/>
          <p:nvPr/>
        </p:nvSpPr>
        <p:spPr>
          <a:xfrm rot="2700000">
            <a:off x="-2912701" y="-1110175"/>
            <a:ext cx="5152503" cy="8219664"/>
          </a:xfrm>
          <a:prstGeom prst="rect">
            <a:avLst/>
          </a:prstGeom>
          <a:solidFill>
            <a:srgbClr val="FC5185"/>
          </a:solidFill>
        </p:spPr>
      </p:sp>
      <p:grpSp>
        <p:nvGrpSpPr>
          <p:cNvPr id="8" name="Group 8"/>
          <p:cNvGrpSpPr/>
          <p:nvPr/>
        </p:nvGrpSpPr>
        <p:grpSpPr>
          <a:xfrm>
            <a:off x="16021050" y="530680"/>
            <a:ext cx="1238250" cy="123825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C5185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6021050" y="537547"/>
            <a:ext cx="3438525" cy="3438525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B0962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168500" y="1723307"/>
            <a:ext cx="2552700" cy="2552700"/>
            <a:chOff x="-2540" y="-2540"/>
            <a:chExt cx="6355080" cy="6355080"/>
          </a:xfrm>
        </p:grpSpPr>
        <p:sp>
          <p:nvSpPr>
            <p:cNvPr id="13" name="Freeform 13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B0962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444850" y="1169478"/>
            <a:ext cx="14814450" cy="8040914"/>
            <a:chOff x="0" y="123825"/>
            <a:chExt cx="19752600" cy="1072121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23825"/>
              <a:ext cx="19752600" cy="8617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7200" dirty="0">
                  <a:solidFill>
                    <a:srgbClr val="0B0962"/>
                  </a:solidFill>
                  <a:latin typeface="Montserrat Classic"/>
                </a:rPr>
                <a:t>КОНТАКТЫ</a:t>
              </a:r>
            </a:p>
            <a:p>
              <a:pPr algn="ctr">
                <a:lnSpc>
                  <a:spcPts val="7200"/>
                </a:lnSpc>
              </a:pPr>
              <a:endParaRPr lang="en-US" sz="7200" dirty="0">
                <a:solidFill>
                  <a:srgbClr val="0B0962"/>
                </a:solidFill>
                <a:latin typeface="Montserrat Classic"/>
              </a:endParaRPr>
            </a:p>
            <a:p>
              <a:pPr algn="ctr">
                <a:lnSpc>
                  <a:spcPts val="7200"/>
                </a:lnSpc>
              </a:pPr>
              <a:r>
                <a:rPr lang="ru-RU" sz="7200" dirty="0" smtClean="0">
                  <a:solidFill>
                    <a:srgbClr val="0B0962"/>
                  </a:solidFill>
                  <a:latin typeface="Montserrat Classic"/>
                </a:rPr>
                <a:t>Руководитель:</a:t>
              </a:r>
            </a:p>
            <a:p>
              <a:pPr algn="ctr">
                <a:lnSpc>
                  <a:spcPts val="7200"/>
                </a:lnSpc>
              </a:pPr>
              <a:r>
                <a:rPr lang="ru-RU" sz="7200" dirty="0" smtClean="0">
                  <a:solidFill>
                    <a:srgbClr val="0B0962"/>
                  </a:solidFill>
                  <a:latin typeface="Montserrat Classic"/>
                </a:rPr>
                <a:t> </a:t>
              </a:r>
              <a:r>
                <a:rPr lang="ru-RU" sz="7200" dirty="0" err="1" smtClean="0">
                  <a:solidFill>
                    <a:srgbClr val="0B0962"/>
                  </a:solidFill>
                  <a:latin typeface="Montserrat Classic"/>
                </a:rPr>
                <a:t>Монгуш</a:t>
              </a:r>
              <a:r>
                <a:rPr lang="ru-RU" sz="7200" dirty="0" smtClean="0">
                  <a:solidFill>
                    <a:srgbClr val="0B0962"/>
                  </a:solidFill>
                  <a:latin typeface="Montserrat Classic"/>
                </a:rPr>
                <a:t> </a:t>
              </a:r>
              <a:r>
                <a:rPr lang="ru-RU" sz="7200" dirty="0" err="1" smtClean="0">
                  <a:solidFill>
                    <a:srgbClr val="0B0962"/>
                  </a:solidFill>
                  <a:latin typeface="Montserrat Classic"/>
                </a:rPr>
                <a:t>Артыш</a:t>
              </a:r>
              <a:r>
                <a:rPr lang="ru-RU" sz="7200" dirty="0" smtClean="0">
                  <a:solidFill>
                    <a:srgbClr val="0B0962"/>
                  </a:solidFill>
                  <a:latin typeface="Montserrat Classic"/>
                </a:rPr>
                <a:t> Юрьевич</a:t>
              </a:r>
            </a:p>
            <a:p>
              <a:pPr algn="ctr">
                <a:lnSpc>
                  <a:spcPts val="7200"/>
                </a:lnSpc>
              </a:pPr>
              <a:r>
                <a:rPr lang="ru-RU" sz="7200" dirty="0" smtClean="0">
                  <a:solidFill>
                    <a:srgbClr val="0B0962"/>
                  </a:solidFill>
                  <a:latin typeface="Montserrat Classic"/>
                </a:rPr>
                <a:t>Тел: 89233874718</a:t>
              </a:r>
              <a:endParaRPr lang="en-US" sz="7200" dirty="0">
                <a:solidFill>
                  <a:srgbClr val="0B0962"/>
                </a:solidFill>
                <a:latin typeface="Montserrat Classic"/>
              </a:endParaRPr>
            </a:p>
            <a:p>
              <a:pPr algn="ctr">
                <a:lnSpc>
                  <a:spcPts val="7200"/>
                </a:lnSpc>
              </a:pPr>
              <a:endParaRPr lang="en-US" sz="7200" dirty="0">
                <a:solidFill>
                  <a:srgbClr val="0B0962"/>
                </a:solidFill>
                <a:latin typeface="Montserrat Classic"/>
              </a:endParaRPr>
            </a:p>
            <a:p>
              <a:pPr algn="ctr">
                <a:lnSpc>
                  <a:spcPts val="7200"/>
                </a:lnSpc>
              </a:pPr>
              <a:r>
                <a:rPr lang="en-US" sz="7200" dirty="0" smtClean="0">
                  <a:solidFill>
                    <a:srgbClr val="0B0962"/>
                  </a:solidFill>
                  <a:latin typeface="Montserrat Classic"/>
                </a:rPr>
                <a:t>m</a:t>
              </a:r>
              <a:r>
                <a:rPr lang="en-US" sz="7200" dirty="0" smtClean="0">
                  <a:solidFill>
                    <a:srgbClr val="0B0962"/>
                  </a:solidFill>
                  <a:latin typeface="Montserrat Classic"/>
                </a:rPr>
                <a:t>ister.artysh@inbox.ru</a:t>
              </a:r>
              <a:endParaRPr lang="en-US" sz="7200" dirty="0">
                <a:solidFill>
                  <a:srgbClr val="0B0962"/>
                </a:solidFill>
                <a:latin typeface="Montserrat Classic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146173"/>
              <a:ext cx="19752600" cy="698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348</Words>
  <Application>Microsoft Office PowerPoint</Application>
  <PresentationFormat>Произвольный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Montserrat Classic Bold</vt:lpstr>
      <vt:lpstr>Calibri</vt:lpstr>
      <vt:lpstr>Montserrat Classic</vt:lpstr>
      <vt:lpstr>Times New Roman</vt:lpstr>
      <vt:lpstr>Montserrat Light</vt:lpstr>
      <vt:lpstr>-apple-system</vt:lpstr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Yellow Travel Package Cool Presentation</dc:title>
  <dc:creator>229</dc:creator>
  <cp:lastModifiedBy>РЦРДО-3</cp:lastModifiedBy>
  <cp:revision>7</cp:revision>
  <dcterms:created xsi:type="dcterms:W3CDTF">2006-08-16T00:00:00Z</dcterms:created>
  <dcterms:modified xsi:type="dcterms:W3CDTF">2020-04-29T12:41:57Z</dcterms:modified>
  <dc:identifier>DADyW9VubIg</dc:identifier>
</cp:coreProperties>
</file>