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6" r:id="rId11"/>
    <p:sldId id="265"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70" d="100"/>
          <a:sy n="70" d="100"/>
        </p:scale>
        <p:origin x="-2034" y="-88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BB349BE-1216-4B13-9479-B5E5BFD02F21}" type="datetimeFigureOut">
              <a:rPr lang="ru-RU" smtClean="0"/>
              <a:pPr/>
              <a:t>29.09.2022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0BFE8E-E666-4E6B-A994-0336BA984877}" type="slidenum">
              <a:rPr lang="ru-RU" smtClean="0"/>
              <a:pPr/>
              <a:t>‹#›</a:t>
            </a:fld>
            <a:endParaRPr lang="ru-RU"/>
          </a:p>
        </p:txBody>
      </p:sp>
    </p:spTree>
    <p:extLst>
      <p:ext uri="{BB962C8B-B14F-4D97-AF65-F5344CB8AC3E}">
        <p14:creationId xmlns:p14="http://schemas.microsoft.com/office/powerpoint/2010/main" xmlns="" val="1718903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BB349BE-1216-4B13-9479-B5E5BFD02F21}" type="datetimeFigureOut">
              <a:rPr lang="ru-RU" smtClean="0"/>
              <a:pPr/>
              <a:t>29.09.2022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10BFE8E-E666-4E6B-A994-0336BA984877}" type="slidenum">
              <a:rPr lang="ru-RU" smtClean="0"/>
              <a:pPr/>
              <a:t>‹#›</a:t>
            </a:fld>
            <a:endParaRPr lang="ru-RU"/>
          </a:p>
        </p:txBody>
      </p:sp>
    </p:spTree>
    <p:extLst>
      <p:ext uri="{BB962C8B-B14F-4D97-AF65-F5344CB8AC3E}">
        <p14:creationId xmlns:p14="http://schemas.microsoft.com/office/powerpoint/2010/main" xmlns="" val="823264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BB349BE-1216-4B13-9479-B5E5BFD02F21}" type="datetimeFigureOut">
              <a:rPr lang="ru-RU" smtClean="0"/>
              <a:pPr/>
              <a:t>29.09.2022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10BFE8E-E666-4E6B-A994-0336BA984877}" type="slidenum">
              <a:rPr lang="ru-RU" smtClean="0"/>
              <a:pPr/>
              <a:t>‹#›</a:t>
            </a:fld>
            <a:endParaRPr lang="ru-RU"/>
          </a:p>
        </p:txBody>
      </p:sp>
    </p:spTree>
    <p:extLst>
      <p:ext uri="{BB962C8B-B14F-4D97-AF65-F5344CB8AC3E}">
        <p14:creationId xmlns:p14="http://schemas.microsoft.com/office/powerpoint/2010/main" xmlns="" val="229306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BB349BE-1216-4B13-9479-B5E5BFD02F21}" type="datetimeFigureOut">
              <a:rPr lang="ru-RU" smtClean="0"/>
              <a:pPr/>
              <a:t>29.09.2022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0BFE8E-E666-4E6B-A994-0336BA984877}" type="slidenum">
              <a:rPr lang="ru-RU" smtClean="0"/>
              <a:pPr/>
              <a:t>‹#›</a:t>
            </a:fld>
            <a:endParaRPr lang="ru-RU"/>
          </a:p>
        </p:txBody>
      </p:sp>
    </p:spTree>
    <p:extLst>
      <p:ext uri="{BB962C8B-B14F-4D97-AF65-F5344CB8AC3E}">
        <p14:creationId xmlns:p14="http://schemas.microsoft.com/office/powerpoint/2010/main" xmlns="" val="1560662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BB349BE-1216-4B13-9479-B5E5BFD02F21}" type="datetimeFigureOut">
              <a:rPr lang="ru-RU" smtClean="0"/>
              <a:pPr/>
              <a:t>29.09.2022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0BFE8E-E666-4E6B-A994-0336BA984877}" type="slidenum">
              <a:rPr lang="ru-RU" smtClean="0"/>
              <a:pPr/>
              <a:t>‹#›</a:t>
            </a:fld>
            <a:endParaRPr lang="ru-RU"/>
          </a:p>
        </p:txBody>
      </p:sp>
    </p:spTree>
    <p:extLst>
      <p:ext uri="{BB962C8B-B14F-4D97-AF65-F5344CB8AC3E}">
        <p14:creationId xmlns:p14="http://schemas.microsoft.com/office/powerpoint/2010/main" xmlns="" val="1232015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7"/>
          <p:cNvSpPr>
            <a:spLocks noGrp="1"/>
          </p:cNvSpPr>
          <p:nvPr>
            <p:ph type="dt" sz="half" idx="10"/>
          </p:nvPr>
        </p:nvSpPr>
        <p:spPr/>
        <p:txBody>
          <a:bodyPr/>
          <a:lstStyle/>
          <a:p>
            <a:fld id="{EBB349BE-1216-4B13-9479-B5E5BFD02F21}" type="datetimeFigureOut">
              <a:rPr lang="ru-RU" smtClean="0"/>
              <a:pPr/>
              <a:t>29.09.2022</a:t>
            </a:fld>
            <a:endParaRPr lang="ru-RU"/>
          </a:p>
        </p:txBody>
      </p:sp>
      <p:sp>
        <p:nvSpPr>
          <p:cNvPr id="9" name="Footer Placeholder 8"/>
          <p:cNvSpPr>
            <a:spLocks noGrp="1"/>
          </p:cNvSpPr>
          <p:nvPr>
            <p:ph type="ftr" sz="quarter" idx="11"/>
          </p:nvPr>
        </p:nvSpPr>
        <p:spPr/>
        <p:txBody>
          <a:bodyPr/>
          <a:lstStyle/>
          <a:p>
            <a:endParaRPr lang="ru-RU"/>
          </a:p>
        </p:txBody>
      </p:sp>
      <p:sp>
        <p:nvSpPr>
          <p:cNvPr id="10" name="Slide Number Placeholder 9"/>
          <p:cNvSpPr>
            <a:spLocks noGrp="1"/>
          </p:cNvSpPr>
          <p:nvPr>
            <p:ph type="sldNum" sz="quarter" idx="12"/>
          </p:nvPr>
        </p:nvSpPr>
        <p:spPr/>
        <p:txBody>
          <a:bodyPr/>
          <a:lstStyle/>
          <a:p>
            <a:fld id="{E10BFE8E-E666-4E6B-A994-0336BA984877}" type="slidenum">
              <a:rPr lang="ru-RU" smtClean="0"/>
              <a:pPr/>
              <a:t>‹#›</a:t>
            </a:fld>
            <a:endParaRPr lang="ru-RU"/>
          </a:p>
        </p:txBody>
      </p:sp>
    </p:spTree>
    <p:extLst>
      <p:ext uri="{BB962C8B-B14F-4D97-AF65-F5344CB8AC3E}">
        <p14:creationId xmlns:p14="http://schemas.microsoft.com/office/powerpoint/2010/main" xmlns="" val="3041910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Date Placeholder 1"/>
          <p:cNvSpPr>
            <a:spLocks noGrp="1"/>
          </p:cNvSpPr>
          <p:nvPr>
            <p:ph type="dt" sz="half" idx="10"/>
          </p:nvPr>
        </p:nvSpPr>
        <p:spPr/>
        <p:txBody>
          <a:bodyPr/>
          <a:lstStyle/>
          <a:p>
            <a:fld id="{EBB349BE-1216-4B13-9479-B5E5BFD02F21}" type="datetimeFigureOut">
              <a:rPr lang="ru-RU" smtClean="0"/>
              <a:pPr/>
              <a:t>29.09.2022</a:t>
            </a:fld>
            <a:endParaRPr lang="ru-RU"/>
          </a:p>
        </p:txBody>
      </p:sp>
      <p:sp>
        <p:nvSpPr>
          <p:cNvPr id="11" name="Footer Placeholder 10"/>
          <p:cNvSpPr>
            <a:spLocks noGrp="1"/>
          </p:cNvSpPr>
          <p:nvPr>
            <p:ph type="ftr" sz="quarter" idx="11"/>
          </p:nvPr>
        </p:nvSpPr>
        <p:spPr/>
        <p:txBody>
          <a:bodyPr/>
          <a:lstStyle/>
          <a:p>
            <a:endParaRPr lang="ru-RU"/>
          </a:p>
        </p:txBody>
      </p:sp>
      <p:sp>
        <p:nvSpPr>
          <p:cNvPr id="12" name="Slide Number Placeholder 11"/>
          <p:cNvSpPr>
            <a:spLocks noGrp="1"/>
          </p:cNvSpPr>
          <p:nvPr>
            <p:ph type="sldNum" sz="quarter" idx="12"/>
          </p:nvPr>
        </p:nvSpPr>
        <p:spPr/>
        <p:txBody>
          <a:bodyPr/>
          <a:lstStyle/>
          <a:p>
            <a:fld id="{E10BFE8E-E666-4E6B-A994-0336BA984877}" type="slidenum">
              <a:rPr lang="ru-RU" smtClean="0"/>
              <a:pPr/>
              <a:t>‹#›</a:t>
            </a:fld>
            <a:endParaRPr lang="ru-RU"/>
          </a:p>
        </p:txBody>
      </p:sp>
    </p:spTree>
    <p:extLst>
      <p:ext uri="{BB962C8B-B14F-4D97-AF65-F5344CB8AC3E}">
        <p14:creationId xmlns:p14="http://schemas.microsoft.com/office/powerpoint/2010/main" xmlns="" val="930694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2" name="Date Placeholder 1"/>
          <p:cNvSpPr>
            <a:spLocks noGrp="1"/>
          </p:cNvSpPr>
          <p:nvPr>
            <p:ph type="dt" sz="half" idx="10"/>
          </p:nvPr>
        </p:nvSpPr>
        <p:spPr/>
        <p:txBody>
          <a:bodyPr/>
          <a:lstStyle/>
          <a:p>
            <a:fld id="{EBB349BE-1216-4B13-9479-B5E5BFD02F21}" type="datetimeFigureOut">
              <a:rPr lang="ru-RU" smtClean="0"/>
              <a:pPr/>
              <a:t>29.09.2022</a:t>
            </a:fld>
            <a:endParaRPr lang="ru-RU"/>
          </a:p>
        </p:txBody>
      </p:sp>
      <p:sp>
        <p:nvSpPr>
          <p:cNvPr id="7" name="Footer Placeholder 6"/>
          <p:cNvSpPr>
            <a:spLocks noGrp="1"/>
          </p:cNvSpPr>
          <p:nvPr>
            <p:ph type="ftr" sz="quarter" idx="11"/>
          </p:nvPr>
        </p:nvSpPr>
        <p:spPr/>
        <p:txBody>
          <a:bodyPr/>
          <a:lstStyle/>
          <a:p>
            <a:endParaRPr lang="ru-RU"/>
          </a:p>
        </p:txBody>
      </p:sp>
      <p:sp>
        <p:nvSpPr>
          <p:cNvPr id="8" name="Slide Number Placeholder 7"/>
          <p:cNvSpPr>
            <a:spLocks noGrp="1"/>
          </p:cNvSpPr>
          <p:nvPr>
            <p:ph type="sldNum" sz="quarter" idx="12"/>
          </p:nvPr>
        </p:nvSpPr>
        <p:spPr/>
        <p:txBody>
          <a:bodyPr/>
          <a:lstStyle/>
          <a:p>
            <a:fld id="{E10BFE8E-E666-4E6B-A994-0336BA984877}" type="slidenum">
              <a:rPr lang="ru-RU" smtClean="0"/>
              <a:pPr/>
              <a:t>‹#›</a:t>
            </a:fld>
            <a:endParaRPr lang="ru-RU"/>
          </a:p>
        </p:txBody>
      </p:sp>
    </p:spTree>
    <p:extLst>
      <p:ext uri="{BB962C8B-B14F-4D97-AF65-F5344CB8AC3E}">
        <p14:creationId xmlns:p14="http://schemas.microsoft.com/office/powerpoint/2010/main" xmlns="" val="1332613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BB349BE-1216-4B13-9479-B5E5BFD02F21}" type="datetimeFigureOut">
              <a:rPr lang="ru-RU" smtClean="0"/>
              <a:pPr/>
              <a:t>29.09.2022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0BFE8E-E666-4E6B-A994-0336BA984877}" type="slidenum">
              <a:rPr lang="ru-RU" smtClean="0"/>
              <a:pPr/>
              <a:t>‹#›</a:t>
            </a:fld>
            <a:endParaRPr lang="ru-RU"/>
          </a:p>
        </p:txBody>
      </p:sp>
    </p:spTree>
    <p:extLst>
      <p:ext uri="{BB962C8B-B14F-4D97-AF65-F5344CB8AC3E}">
        <p14:creationId xmlns:p14="http://schemas.microsoft.com/office/powerpoint/2010/main" xmlns="" val="175758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ru-RU" smtClean="0"/>
              <a:t>Образец заголовка</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EBB349BE-1216-4B13-9479-B5E5BFD02F21}" type="datetimeFigureOut">
              <a:rPr lang="ru-RU" smtClean="0"/>
              <a:pPr/>
              <a:t>29.09.2022</a:t>
            </a:fld>
            <a:endParaRPr lang="ru-RU"/>
          </a:p>
        </p:txBody>
      </p:sp>
      <p:sp>
        <p:nvSpPr>
          <p:cNvPr id="9" name="Footer Placeholder 8"/>
          <p:cNvSpPr>
            <a:spLocks noGrp="1"/>
          </p:cNvSpPr>
          <p:nvPr>
            <p:ph type="ftr" sz="quarter" idx="11"/>
          </p:nvPr>
        </p:nvSpPr>
        <p:spPr/>
        <p:txBody>
          <a:bodyPr/>
          <a:lstStyle/>
          <a:p>
            <a:endParaRPr lang="ru-RU"/>
          </a:p>
        </p:txBody>
      </p:sp>
      <p:sp>
        <p:nvSpPr>
          <p:cNvPr id="10" name="Slide Number Placeholder 9"/>
          <p:cNvSpPr>
            <a:spLocks noGrp="1"/>
          </p:cNvSpPr>
          <p:nvPr>
            <p:ph type="sldNum" sz="quarter" idx="12"/>
          </p:nvPr>
        </p:nvSpPr>
        <p:spPr/>
        <p:txBody>
          <a:bodyPr/>
          <a:lstStyle/>
          <a:p>
            <a:fld id="{E10BFE8E-E666-4E6B-A994-0336BA984877}" type="slidenum">
              <a:rPr lang="ru-RU" smtClean="0"/>
              <a:pPr/>
              <a:t>‹#›</a:t>
            </a:fld>
            <a:endParaRPr lang="ru-RU"/>
          </a:p>
        </p:txBody>
      </p:sp>
    </p:spTree>
    <p:extLst>
      <p:ext uri="{BB962C8B-B14F-4D97-AF65-F5344CB8AC3E}">
        <p14:creationId xmlns:p14="http://schemas.microsoft.com/office/powerpoint/2010/main" xmlns="" val="136899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EBB349BE-1216-4B13-9479-B5E5BFD02F21}" type="datetimeFigureOut">
              <a:rPr lang="ru-RU" smtClean="0"/>
              <a:pPr/>
              <a:t>29.09.2022</a:t>
            </a:fld>
            <a:endParaRPr lang="ru-RU"/>
          </a:p>
        </p:txBody>
      </p:sp>
      <p:sp>
        <p:nvSpPr>
          <p:cNvPr id="9" name="Footer Placeholder 8"/>
          <p:cNvSpPr>
            <a:spLocks noGrp="1"/>
          </p:cNvSpPr>
          <p:nvPr>
            <p:ph type="ftr" sz="quarter" idx="11"/>
          </p:nvPr>
        </p:nvSpPr>
        <p:spPr>
          <a:xfrm>
            <a:off x="3499101" y="6356350"/>
            <a:ext cx="5911517" cy="365125"/>
          </a:xfrm>
        </p:spPr>
        <p:txBody>
          <a:bodyPr/>
          <a:lstStyle/>
          <a:p>
            <a:endParaRPr lang="ru-RU"/>
          </a:p>
        </p:txBody>
      </p:sp>
      <p:sp>
        <p:nvSpPr>
          <p:cNvPr id="10" name="Slide Number Placeholder 9"/>
          <p:cNvSpPr>
            <a:spLocks noGrp="1"/>
          </p:cNvSpPr>
          <p:nvPr>
            <p:ph type="sldNum" sz="quarter" idx="12"/>
          </p:nvPr>
        </p:nvSpPr>
        <p:spPr/>
        <p:txBody>
          <a:bodyPr/>
          <a:lstStyle/>
          <a:p>
            <a:fld id="{E10BFE8E-E666-4E6B-A994-0336BA984877}" type="slidenum">
              <a:rPr lang="ru-RU" smtClean="0"/>
              <a:pPr/>
              <a:t>‹#›</a:t>
            </a:fld>
            <a:endParaRPr lang="ru-RU"/>
          </a:p>
        </p:txBody>
      </p:sp>
    </p:spTree>
    <p:extLst>
      <p:ext uri="{BB962C8B-B14F-4D97-AF65-F5344CB8AC3E}">
        <p14:creationId xmlns:p14="http://schemas.microsoft.com/office/powerpoint/2010/main" xmlns="" val="3148641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EBB349BE-1216-4B13-9479-B5E5BFD02F21}" type="datetimeFigureOut">
              <a:rPr lang="ru-RU" smtClean="0"/>
              <a:pPr/>
              <a:t>29.09.2022</a:t>
            </a:fld>
            <a:endParaRPr lang="ru-RU"/>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E10BFE8E-E666-4E6B-A994-0336BA984877}" type="slidenum">
              <a:rPr lang="ru-RU" smtClean="0"/>
              <a:pPr/>
              <a:t>‹#›</a:t>
            </a:fld>
            <a:endParaRPr lang="ru-RU"/>
          </a:p>
        </p:txBody>
      </p:sp>
    </p:spTree>
    <p:extLst>
      <p:ext uri="{BB962C8B-B14F-4D97-AF65-F5344CB8AC3E}">
        <p14:creationId xmlns:p14="http://schemas.microsoft.com/office/powerpoint/2010/main" xmlns="" val="201733091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29656" y="2402561"/>
            <a:ext cx="7315200" cy="937055"/>
          </a:xfrm>
        </p:spPr>
        <p:txBody>
          <a:bodyPr/>
          <a:lstStyle/>
          <a:p>
            <a:pPr algn="ctr"/>
            <a:r>
              <a:rPr lang="ru-RU" dirty="0" smtClean="0">
                <a:latin typeface="Times New Roman" panose="02020603050405020304" pitchFamily="18" charset="0"/>
                <a:cs typeface="Times New Roman" panose="02020603050405020304" pitchFamily="18" charset="0"/>
              </a:rPr>
              <a:t>«По зову сердца»</a:t>
            </a:r>
            <a:endParaRPr lang="ru-RU"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765883" y="219701"/>
            <a:ext cx="7866564" cy="2208227"/>
          </a:xfrm>
        </p:spPr>
        <p:txBody>
          <a:bodyPr>
            <a:normAutofit/>
          </a:bodyPr>
          <a:lstStyle/>
          <a:p>
            <a:pPr algn="ctr">
              <a:spcAft>
                <a:spcPts val="0"/>
              </a:spcAft>
            </a:pPr>
            <a:r>
              <a:rPr lang="ru-RU" sz="1600" dirty="0">
                <a:solidFill>
                  <a:schemeClr val="tx1"/>
                </a:solidFill>
                <a:latin typeface="Times New Roman" panose="02020603050405020304" pitchFamily="18" charset="0"/>
                <a:ea typeface="Times New Roman" panose="02020603050405020304" pitchFamily="18" charset="0"/>
              </a:rPr>
              <a:t>Муниципальное  бюджетное общеобразовательное учреждение</a:t>
            </a:r>
          </a:p>
          <a:p>
            <a:pPr algn="ctr">
              <a:spcAft>
                <a:spcPts val="0"/>
              </a:spcAft>
            </a:pPr>
            <a:r>
              <a:rPr lang="ru-RU" sz="1600" dirty="0">
                <a:solidFill>
                  <a:schemeClr val="tx1"/>
                </a:solidFill>
                <a:latin typeface="Times New Roman" panose="02020603050405020304" pitchFamily="18" charset="0"/>
                <a:ea typeface="Times New Roman" panose="02020603050405020304" pitchFamily="18" charset="0"/>
              </a:rPr>
              <a:t>гимназия </a:t>
            </a:r>
            <a:r>
              <a:rPr lang="ru-RU" sz="1600" dirty="0" err="1">
                <a:solidFill>
                  <a:schemeClr val="tx1"/>
                </a:solidFill>
                <a:latin typeface="Times New Roman" panose="02020603050405020304" pitchFamily="18" charset="0"/>
                <a:ea typeface="Times New Roman" panose="02020603050405020304" pitchFamily="18" charset="0"/>
              </a:rPr>
              <a:t>им.З.А</a:t>
            </a:r>
            <a:r>
              <a:rPr lang="ru-RU" sz="1600" dirty="0">
                <a:solidFill>
                  <a:schemeClr val="tx1"/>
                </a:solidFill>
                <a:latin typeface="Times New Roman" panose="02020603050405020304" pitchFamily="18" charset="0"/>
                <a:ea typeface="Times New Roman" panose="02020603050405020304" pitchFamily="18" charset="0"/>
              </a:rPr>
              <a:t>. Космодемьянской</a:t>
            </a:r>
          </a:p>
          <a:p>
            <a:pPr algn="ctr">
              <a:spcAft>
                <a:spcPts val="0"/>
              </a:spcAft>
            </a:pPr>
            <a:r>
              <a:rPr lang="ru-RU" sz="1600" dirty="0">
                <a:solidFill>
                  <a:schemeClr val="tx1"/>
                </a:solidFill>
                <a:latin typeface="Times New Roman" panose="02020603050405020304" pitchFamily="18" charset="0"/>
                <a:ea typeface="Times New Roman" panose="02020603050405020304" pitchFamily="18" charset="0"/>
              </a:rPr>
              <a:t> городского поселения «Рабочий поселок Чегдомын»</a:t>
            </a:r>
          </a:p>
          <a:p>
            <a:pPr algn="ctr">
              <a:spcAft>
                <a:spcPts val="0"/>
              </a:spcAft>
            </a:pPr>
            <a:r>
              <a:rPr lang="ru-RU" sz="1600" dirty="0">
                <a:solidFill>
                  <a:schemeClr val="tx1"/>
                </a:solidFill>
                <a:latin typeface="Times New Roman" panose="02020603050405020304" pitchFamily="18" charset="0"/>
                <a:ea typeface="Times New Roman" panose="02020603050405020304" pitchFamily="18" charset="0"/>
              </a:rPr>
              <a:t> </a:t>
            </a:r>
            <a:r>
              <a:rPr lang="ru-RU" sz="1600" dirty="0" err="1">
                <a:solidFill>
                  <a:schemeClr val="tx1"/>
                </a:solidFill>
                <a:latin typeface="Times New Roman" panose="02020603050405020304" pitchFamily="18" charset="0"/>
                <a:ea typeface="Times New Roman" panose="02020603050405020304" pitchFamily="18" charset="0"/>
              </a:rPr>
              <a:t>Верхнебуреинского</a:t>
            </a:r>
            <a:r>
              <a:rPr lang="ru-RU" sz="1600" dirty="0">
                <a:solidFill>
                  <a:schemeClr val="tx1"/>
                </a:solidFill>
                <a:latin typeface="Times New Roman" panose="02020603050405020304" pitchFamily="18" charset="0"/>
                <a:ea typeface="Times New Roman" panose="02020603050405020304" pitchFamily="18" charset="0"/>
              </a:rPr>
              <a:t> муниципального района</a:t>
            </a:r>
          </a:p>
          <a:p>
            <a:pPr algn="ctr">
              <a:spcAft>
                <a:spcPts val="0"/>
              </a:spcAft>
            </a:pPr>
            <a:r>
              <a:rPr lang="ru-RU" sz="1600" dirty="0">
                <a:solidFill>
                  <a:schemeClr val="tx1"/>
                </a:solidFill>
                <a:latin typeface="Times New Roman" panose="02020603050405020304" pitchFamily="18" charset="0"/>
                <a:ea typeface="Times New Roman" panose="02020603050405020304" pitchFamily="18" charset="0"/>
              </a:rPr>
              <a:t> Хабаровского края </a:t>
            </a:r>
          </a:p>
          <a:p>
            <a:endParaRPr lang="ru-RU" dirty="0"/>
          </a:p>
        </p:txBody>
      </p:sp>
      <p:sp>
        <p:nvSpPr>
          <p:cNvPr id="4" name="TextBox 3"/>
          <p:cNvSpPr txBox="1"/>
          <p:nvPr/>
        </p:nvSpPr>
        <p:spPr>
          <a:xfrm>
            <a:off x="4645560" y="3671248"/>
            <a:ext cx="4599296" cy="2092881"/>
          </a:xfrm>
          <a:prstGeom prst="rect">
            <a:avLst/>
          </a:prstGeom>
          <a:noFill/>
        </p:spPr>
        <p:txBody>
          <a:bodyPr wrap="square" rtlCol="0">
            <a:spAutoFit/>
          </a:bodyPr>
          <a:lstStyle/>
          <a:p>
            <a:pPr algn="r"/>
            <a:r>
              <a:rPr lang="ru-RU" sz="1400" dirty="0" smtClean="0">
                <a:latin typeface="Times New Roman" panose="02020603050405020304" pitchFamily="18" charset="0"/>
                <a:cs typeface="Times New Roman" panose="02020603050405020304" pitchFamily="18" charset="0"/>
              </a:rPr>
              <a:t>Выполнили: </a:t>
            </a:r>
            <a:r>
              <a:rPr lang="ru-RU" sz="1400" dirty="0" err="1" smtClean="0">
                <a:latin typeface="Times New Roman" panose="02020603050405020304" pitchFamily="18" charset="0"/>
                <a:cs typeface="Times New Roman" panose="02020603050405020304" pitchFamily="18" charset="0"/>
              </a:rPr>
              <a:t>Протопопова</a:t>
            </a:r>
            <a:r>
              <a:rPr lang="ru-RU" sz="1400" dirty="0" smtClean="0">
                <a:latin typeface="Times New Roman" panose="02020603050405020304" pitchFamily="18" charset="0"/>
                <a:cs typeface="Times New Roman" panose="02020603050405020304" pitchFamily="18" charset="0"/>
              </a:rPr>
              <a:t> Ярослава Александровна</a:t>
            </a:r>
          </a:p>
          <a:p>
            <a:pPr algn="r"/>
            <a:r>
              <a:rPr lang="ru-RU" sz="1400" dirty="0" smtClean="0">
                <a:latin typeface="Times New Roman" panose="02020603050405020304" pitchFamily="18" charset="0"/>
                <a:cs typeface="Times New Roman" panose="02020603050405020304" pitchFamily="18" charset="0"/>
              </a:rPr>
              <a:t>Котова </a:t>
            </a:r>
            <a:r>
              <a:rPr lang="ru-RU" sz="1400" dirty="0">
                <a:latin typeface="Times New Roman" panose="02020603050405020304" pitchFamily="18" charset="0"/>
                <a:cs typeface="Times New Roman" panose="02020603050405020304" pitchFamily="18" charset="0"/>
              </a:rPr>
              <a:t>А</a:t>
            </a:r>
            <a:r>
              <a:rPr lang="ru-RU" sz="1400" dirty="0" smtClean="0">
                <a:latin typeface="Times New Roman" panose="02020603050405020304" pitchFamily="18" charset="0"/>
                <a:cs typeface="Times New Roman" panose="02020603050405020304" pitchFamily="18" charset="0"/>
              </a:rPr>
              <a:t>лина Сергеевна</a:t>
            </a:r>
          </a:p>
          <a:p>
            <a:pPr algn="r"/>
            <a:r>
              <a:rPr lang="ru-RU" sz="1400" dirty="0" smtClean="0">
                <a:latin typeface="Times New Roman" panose="02020603050405020304" pitchFamily="18" charset="0"/>
                <a:cs typeface="Times New Roman" panose="02020603050405020304" pitchFamily="18" charset="0"/>
              </a:rPr>
              <a:t>Яковлева Екатерина Александровна</a:t>
            </a:r>
          </a:p>
          <a:p>
            <a:pPr algn="r"/>
            <a:endParaRPr lang="ru-RU" sz="1400" dirty="0">
              <a:latin typeface="Times New Roman" panose="02020603050405020304" pitchFamily="18" charset="0"/>
              <a:cs typeface="Times New Roman" panose="02020603050405020304" pitchFamily="18" charset="0"/>
            </a:endParaRPr>
          </a:p>
          <a:p>
            <a:pPr algn="r"/>
            <a:r>
              <a:rPr lang="ru-RU" sz="1400" dirty="0" smtClean="0">
                <a:latin typeface="Times New Roman" panose="02020603050405020304" pitchFamily="18" charset="0"/>
                <a:cs typeface="Times New Roman" panose="02020603050405020304" pitchFamily="18" charset="0"/>
              </a:rPr>
              <a:t>Консультанты : Ольховик Анастасия Валерьевна</a:t>
            </a:r>
          </a:p>
          <a:p>
            <a:pPr algn="r"/>
            <a:r>
              <a:rPr lang="ru-RU" sz="1400" dirty="0" smtClean="0">
                <a:latin typeface="Times New Roman" panose="02020603050405020304" pitchFamily="18" charset="0"/>
                <a:cs typeface="Times New Roman" panose="02020603050405020304" pitchFamily="18" charset="0"/>
              </a:rPr>
              <a:t>-Социальный педагог </a:t>
            </a:r>
          </a:p>
          <a:p>
            <a:pPr algn="r"/>
            <a:r>
              <a:rPr lang="ru-RU" sz="1400" dirty="0" smtClean="0">
                <a:latin typeface="Times New Roman" panose="02020603050405020304" pitchFamily="18" charset="0"/>
                <a:cs typeface="Times New Roman" panose="02020603050405020304" pitchFamily="18" charset="0"/>
              </a:rPr>
              <a:t>Титович Анастасия Игоревна</a:t>
            </a:r>
          </a:p>
          <a:p>
            <a:pPr algn="r"/>
            <a:r>
              <a:rPr lang="ru-RU" sz="1400" dirty="0" smtClean="0">
                <a:latin typeface="Times New Roman" panose="02020603050405020304" pitchFamily="18" charset="0"/>
                <a:cs typeface="Times New Roman" panose="02020603050405020304" pitchFamily="18" charset="0"/>
              </a:rPr>
              <a:t>-Старшая вожатая  </a:t>
            </a:r>
          </a:p>
          <a:p>
            <a:endParaRPr lang="ru-RU" dirty="0"/>
          </a:p>
        </p:txBody>
      </p:sp>
    </p:spTree>
    <p:extLst>
      <p:ext uri="{BB962C8B-B14F-4D97-AF65-F5344CB8AC3E}">
        <p14:creationId xmlns:p14="http://schemas.microsoft.com/office/powerpoint/2010/main" xmlns="" val="2694960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C:\Users\Анастасия\Downloads\8c6d0b7b-2726-46e9-acd0-7b977cf0c41c.jpg"/>
          <p:cNvPicPr>
            <a:picLocks noChangeAspect="1" noChangeArrowheads="1"/>
          </p:cNvPicPr>
          <p:nvPr/>
        </p:nvPicPr>
        <p:blipFill>
          <a:blip r:embed="rId2"/>
          <a:srcRect/>
          <a:stretch>
            <a:fillRect/>
          </a:stretch>
        </p:blipFill>
        <p:spPr bwMode="auto">
          <a:xfrm>
            <a:off x="479188" y="1009934"/>
            <a:ext cx="5411506" cy="4128779"/>
          </a:xfrm>
          <a:prstGeom prst="rect">
            <a:avLst/>
          </a:prstGeom>
          <a:noFill/>
        </p:spPr>
      </p:pic>
      <p:pic>
        <p:nvPicPr>
          <p:cNvPr id="22532" name="Picture 4" descr="C:\Users\Анастасия\Downloads\d8525d60-68bf-40a6-9fbe-188a3601650d.jpg"/>
          <p:cNvPicPr>
            <a:picLocks noChangeAspect="1" noChangeArrowheads="1"/>
          </p:cNvPicPr>
          <p:nvPr/>
        </p:nvPicPr>
        <p:blipFill>
          <a:blip r:embed="rId3"/>
          <a:srcRect/>
          <a:stretch>
            <a:fillRect/>
          </a:stretch>
        </p:blipFill>
        <p:spPr bwMode="auto">
          <a:xfrm>
            <a:off x="5773004" y="315233"/>
            <a:ext cx="6009564" cy="5914970"/>
          </a:xfrm>
          <a:prstGeom prst="rect">
            <a:avLst/>
          </a:prstGeom>
          <a:noFill/>
        </p:spPr>
      </p:pic>
    </p:spTree>
    <p:extLst>
      <p:ext uri="{BB962C8B-B14F-4D97-AF65-F5344CB8AC3E}">
        <p14:creationId xmlns:p14="http://schemas.microsoft.com/office/powerpoint/2010/main" xmlns="" val="2056678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Анастасия\Downloads\691d2468-f144-4da5-a2b2-b380632623d8.jpg"/>
          <p:cNvPicPr>
            <a:picLocks noChangeAspect="1" noChangeArrowheads="1"/>
          </p:cNvPicPr>
          <p:nvPr/>
        </p:nvPicPr>
        <p:blipFill>
          <a:blip r:embed="rId2"/>
          <a:srcRect/>
          <a:stretch>
            <a:fillRect/>
          </a:stretch>
        </p:blipFill>
        <p:spPr bwMode="auto">
          <a:xfrm>
            <a:off x="0" y="537104"/>
            <a:ext cx="6467475" cy="4641013"/>
          </a:xfrm>
          <a:prstGeom prst="rect">
            <a:avLst/>
          </a:prstGeom>
          <a:noFill/>
        </p:spPr>
      </p:pic>
      <p:pic>
        <p:nvPicPr>
          <p:cNvPr id="23555" name="Picture 3" descr="C:\Users\Анастасия\Downloads\37375fc1-2acf-43b2-87bb-e5ffe24efd2b.jpg"/>
          <p:cNvPicPr>
            <a:picLocks noChangeAspect="1" noChangeArrowheads="1"/>
          </p:cNvPicPr>
          <p:nvPr/>
        </p:nvPicPr>
        <p:blipFill>
          <a:blip r:embed="rId3"/>
          <a:srcRect/>
          <a:stretch>
            <a:fillRect/>
          </a:stretch>
        </p:blipFill>
        <p:spPr bwMode="auto">
          <a:xfrm>
            <a:off x="6706951" y="216548"/>
            <a:ext cx="4948238" cy="6227871"/>
          </a:xfrm>
          <a:prstGeom prst="rect">
            <a:avLst/>
          </a:prstGeom>
          <a:noFill/>
        </p:spPr>
      </p:pic>
    </p:spTree>
    <p:extLst>
      <p:ext uri="{BB962C8B-B14F-4D97-AF65-F5344CB8AC3E}">
        <p14:creationId xmlns:p14="http://schemas.microsoft.com/office/powerpoint/2010/main" xmlns="" val="2056678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865421" y="1354016"/>
            <a:ext cx="3013755" cy="3013755"/>
          </a:xfrm>
          <a:prstGeom prst="rect">
            <a:avLst/>
          </a:prstGeom>
        </p:spPr>
      </p:pic>
      <p:sp>
        <p:nvSpPr>
          <p:cNvPr id="2" name="Заголовок 1"/>
          <p:cNvSpPr>
            <a:spLocks noGrp="1"/>
          </p:cNvSpPr>
          <p:nvPr>
            <p:ph type="title"/>
          </p:nvPr>
        </p:nvSpPr>
        <p:spPr>
          <a:xfrm>
            <a:off x="8356978" y="4340963"/>
            <a:ext cx="3835022" cy="1186380"/>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ru-RU" sz="2000" dirty="0" smtClean="0">
                <a:solidFill>
                  <a:schemeClr val="accent1">
                    <a:lumMod val="75000"/>
                  </a:schemeClr>
                </a:solidFill>
                <a:latin typeface="Bookman Old Style" panose="02050604050505020204" pitchFamily="18" charset="0"/>
              </a:rPr>
              <a:t>-</a:t>
            </a:r>
            <a:r>
              <a:rPr lang="ru-RU" sz="2000" dirty="0" err="1" smtClean="0">
                <a:solidFill>
                  <a:schemeClr val="accent1">
                    <a:lumMod val="75000"/>
                  </a:schemeClr>
                </a:solidFill>
                <a:latin typeface="Bookman Old Style" panose="02050604050505020204" pitchFamily="18" charset="0"/>
              </a:rPr>
              <a:t>Протопопова</a:t>
            </a:r>
            <a:r>
              <a:rPr lang="ru-RU" sz="2000" dirty="0" smtClean="0">
                <a:solidFill>
                  <a:schemeClr val="accent1">
                    <a:lumMod val="75000"/>
                  </a:schemeClr>
                </a:solidFill>
                <a:latin typeface="Bookman Old Style" panose="02050604050505020204" pitchFamily="18" charset="0"/>
              </a:rPr>
              <a:t> Ярослава Александровна </a:t>
            </a:r>
            <a:br>
              <a:rPr lang="ru-RU" sz="2000" dirty="0" smtClean="0">
                <a:solidFill>
                  <a:schemeClr val="accent1">
                    <a:lumMod val="75000"/>
                  </a:schemeClr>
                </a:solidFill>
                <a:latin typeface="Bookman Old Style" panose="02050604050505020204" pitchFamily="18" charset="0"/>
              </a:rPr>
            </a:br>
            <a:r>
              <a:rPr lang="ru-RU" sz="2000" dirty="0" smtClean="0">
                <a:solidFill>
                  <a:schemeClr val="tx1"/>
                </a:solidFill>
                <a:latin typeface="Bookman Old Style" panose="02050604050505020204" pitchFamily="18" charset="0"/>
              </a:rPr>
              <a:t>Волонтер отряда </a:t>
            </a:r>
            <a:br>
              <a:rPr lang="ru-RU" sz="2000" dirty="0" smtClean="0">
                <a:solidFill>
                  <a:schemeClr val="tx1"/>
                </a:solidFill>
                <a:latin typeface="Bookman Old Style" panose="02050604050505020204" pitchFamily="18" charset="0"/>
              </a:rPr>
            </a:br>
            <a:r>
              <a:rPr lang="ru-RU" sz="2000" dirty="0" smtClean="0">
                <a:solidFill>
                  <a:schemeClr val="tx1"/>
                </a:solidFill>
                <a:latin typeface="Bookman Old Style" panose="02050604050505020204" pitchFamily="18" charset="0"/>
              </a:rPr>
              <a:t>«По зову </a:t>
            </a:r>
            <a:r>
              <a:rPr lang="ru-RU" sz="2000" dirty="0" err="1" smtClean="0">
                <a:solidFill>
                  <a:schemeClr val="tx1"/>
                </a:solidFill>
                <a:latin typeface="Bookman Old Style" panose="02050604050505020204" pitchFamily="18" charset="0"/>
              </a:rPr>
              <a:t>седрца</a:t>
            </a:r>
            <a:r>
              <a:rPr lang="ru-RU" sz="2000" dirty="0" smtClean="0">
                <a:solidFill>
                  <a:schemeClr val="tx1"/>
                </a:solidFill>
                <a:latin typeface="Bookman Old Style" panose="02050604050505020204" pitchFamily="18" charset="0"/>
              </a:rPr>
              <a:t>»</a:t>
            </a:r>
            <a:endParaRPr lang="ru-RU" sz="2000" dirty="0">
              <a:solidFill>
                <a:schemeClr val="tx1"/>
              </a:solidFill>
              <a:latin typeface="Bookman Old Style" panose="02050604050505020204" pitchFamily="18" charset="0"/>
            </a:endParaRPr>
          </a:p>
        </p:txBody>
      </p:sp>
      <p:pic>
        <p:nvPicPr>
          <p:cNvPr id="5" name="Рисунок 4"/>
          <p:cNvPicPr>
            <a:picLocks noChangeAspect="1"/>
          </p:cNvPicPr>
          <p:nvPr/>
        </p:nvPicPr>
        <p:blipFill>
          <a:blip r:embed="rId3"/>
          <a:stretch>
            <a:fillRect/>
          </a:stretch>
        </p:blipFill>
        <p:spPr>
          <a:xfrm>
            <a:off x="516501" y="1457951"/>
            <a:ext cx="3052550" cy="3052550"/>
          </a:xfrm>
          <a:prstGeom prst="rect">
            <a:avLst/>
          </a:prstGeom>
        </p:spPr>
      </p:pic>
      <p:sp>
        <p:nvSpPr>
          <p:cNvPr id="6" name="TextBox 5"/>
          <p:cNvSpPr txBox="1"/>
          <p:nvPr/>
        </p:nvSpPr>
        <p:spPr>
          <a:xfrm>
            <a:off x="72787" y="4367771"/>
            <a:ext cx="3766782"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000" dirty="0" smtClean="0">
                <a:solidFill>
                  <a:schemeClr val="accent2">
                    <a:lumMod val="60000"/>
                    <a:lumOff val="40000"/>
                  </a:schemeClr>
                </a:solidFill>
                <a:latin typeface="Bookman Old Style" panose="02050604050505020204" pitchFamily="18" charset="0"/>
              </a:rPr>
              <a:t>Котова </a:t>
            </a:r>
            <a:r>
              <a:rPr lang="ru-RU" sz="2000" dirty="0">
                <a:solidFill>
                  <a:schemeClr val="accent2">
                    <a:lumMod val="60000"/>
                    <a:lumOff val="40000"/>
                  </a:schemeClr>
                </a:solidFill>
                <a:latin typeface="Bookman Old Style" panose="02050604050505020204" pitchFamily="18" charset="0"/>
              </a:rPr>
              <a:t>А</a:t>
            </a:r>
            <a:r>
              <a:rPr lang="ru-RU" sz="2000" dirty="0" smtClean="0">
                <a:solidFill>
                  <a:schemeClr val="accent2">
                    <a:lumMod val="60000"/>
                    <a:lumOff val="40000"/>
                  </a:schemeClr>
                </a:solidFill>
                <a:latin typeface="Bookman Old Style" panose="02050604050505020204" pitchFamily="18" charset="0"/>
              </a:rPr>
              <a:t>лина Сергеевна</a:t>
            </a:r>
          </a:p>
          <a:p>
            <a:pPr algn="ctr"/>
            <a:r>
              <a:rPr lang="ru-RU" sz="2000" dirty="0" smtClean="0">
                <a:latin typeface="Bookman Old Style" panose="02050604050505020204" pitchFamily="18" charset="0"/>
              </a:rPr>
              <a:t>Волонтер отряда </a:t>
            </a:r>
          </a:p>
          <a:p>
            <a:pPr algn="ctr"/>
            <a:r>
              <a:rPr lang="ru-RU" sz="2000" dirty="0" smtClean="0">
                <a:latin typeface="Bookman Old Style" panose="02050604050505020204" pitchFamily="18" charset="0"/>
              </a:rPr>
              <a:t>«По зову сердца»</a:t>
            </a:r>
            <a:endParaRPr lang="ru-RU" sz="2000" dirty="0">
              <a:latin typeface="Bookman Old Style" panose="02050604050505020204" pitchFamily="18" charset="0"/>
            </a:endParaRPr>
          </a:p>
        </p:txBody>
      </p:sp>
      <p:pic>
        <p:nvPicPr>
          <p:cNvPr id="8" name="Рисунок 7"/>
          <p:cNvPicPr>
            <a:picLocks noChangeAspect="1"/>
          </p:cNvPicPr>
          <p:nvPr/>
        </p:nvPicPr>
        <p:blipFill>
          <a:blip r:embed="rId4"/>
          <a:stretch>
            <a:fillRect/>
          </a:stretch>
        </p:blipFill>
        <p:spPr>
          <a:xfrm>
            <a:off x="4586265" y="2359417"/>
            <a:ext cx="3024017" cy="3024017"/>
          </a:xfrm>
          <a:prstGeom prst="rect">
            <a:avLst/>
          </a:prstGeom>
        </p:spPr>
      </p:pic>
      <p:sp>
        <p:nvSpPr>
          <p:cNvPr id="9" name="TextBox 8"/>
          <p:cNvSpPr txBox="1"/>
          <p:nvPr/>
        </p:nvSpPr>
        <p:spPr>
          <a:xfrm>
            <a:off x="3682620" y="196621"/>
            <a:ext cx="4831306"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ru-RU" sz="4000" dirty="0" smtClean="0">
                <a:latin typeface="Times New Roman" panose="02020603050405020304" pitchFamily="18" charset="0"/>
                <a:cs typeface="Times New Roman" panose="02020603050405020304" pitchFamily="18" charset="0"/>
              </a:rPr>
              <a:t>Лидеры </a:t>
            </a:r>
            <a:r>
              <a:rPr lang="ru-RU" sz="4000" dirty="0" smtClean="0">
                <a:latin typeface="Times New Roman" panose="02020603050405020304" pitchFamily="18" charset="0"/>
                <a:cs typeface="Times New Roman" panose="02020603050405020304" pitchFamily="18" charset="0"/>
              </a:rPr>
              <a:t>волонтеры</a:t>
            </a:r>
            <a:endParaRPr lang="ru-RU" sz="4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586265" y="5383434"/>
            <a:ext cx="3233902" cy="132343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ru-RU" sz="2000" dirty="0" smtClean="0">
                <a:solidFill>
                  <a:schemeClr val="accent4"/>
                </a:solidFill>
                <a:latin typeface="Bookman Old Style" panose="02050604050505020204" pitchFamily="18" charset="0"/>
                <a:cs typeface="Times New Roman" panose="02020603050405020304" pitchFamily="18" charset="0"/>
              </a:rPr>
              <a:t>Яковлева Екатерина Александровна </a:t>
            </a:r>
          </a:p>
          <a:p>
            <a:r>
              <a:rPr lang="ru-RU" sz="2000" dirty="0" smtClean="0">
                <a:latin typeface="Bookman Old Style" panose="02050604050505020204" pitchFamily="18" charset="0"/>
                <a:cs typeface="Times New Roman" panose="02020603050405020304" pitchFamily="18" charset="0"/>
              </a:rPr>
              <a:t>Волонтер отряда </a:t>
            </a:r>
          </a:p>
          <a:p>
            <a:r>
              <a:rPr lang="ru-RU" sz="2000" dirty="0" smtClean="0">
                <a:latin typeface="Bookman Old Style" panose="02050604050505020204" pitchFamily="18" charset="0"/>
                <a:cs typeface="Times New Roman" panose="02020603050405020304" pitchFamily="18" charset="0"/>
              </a:rPr>
              <a:t>«По зову сердца»</a:t>
            </a:r>
            <a:endParaRPr lang="ru-RU" sz="2000"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xmlns="" val="2416378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9181" y="148203"/>
            <a:ext cx="7001304" cy="3973421"/>
          </a:xfrm>
          <a:solidFill>
            <a:schemeClr val="accent2">
              <a:lumMod val="20000"/>
              <a:lumOff val="80000"/>
            </a:schemeClr>
          </a:solidFill>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noAutofit/>
          </a:bodyPr>
          <a:lstStyle/>
          <a:p>
            <a:r>
              <a:rPr lang="ru-RU" sz="2000" dirty="0">
                <a:solidFill>
                  <a:schemeClr val="tx1"/>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anose="02020603050405020304" pitchFamily="18" charset="0"/>
                <a:cs typeface="Times New Roman" panose="02020603050405020304" pitchFamily="18" charset="0"/>
              </a:rPr>
              <a:t>               А </a:t>
            </a:r>
            <a:r>
              <a:rPr lang="ru-RU" sz="2000" dirty="0">
                <a:solidFill>
                  <a:schemeClr val="tx1"/>
                </a:solidFill>
                <a:latin typeface="Times New Roman" panose="02020603050405020304" pitchFamily="18" charset="0"/>
                <a:cs typeface="Times New Roman" panose="02020603050405020304" pitchFamily="18" charset="0"/>
              </a:rPr>
              <a:t>вы замечаете бродячих животных на улицах нашего посёлка? Я думаю, что каждый второй из нас ежедневно встречает бездомных кошек и собак, идя на работу, учёбу или просто беззаботно прогуливаясь. Просто собаки. Просто кошки. Ничьи. Бездомные.</a:t>
            </a:r>
            <a:br>
              <a:rPr lang="ru-RU" sz="2000" dirty="0">
                <a:solidFill>
                  <a:schemeClr val="tx1"/>
                </a:solidFill>
                <a:latin typeface="Times New Roman" panose="02020603050405020304" pitchFamily="18" charset="0"/>
                <a:cs typeface="Times New Roman" panose="02020603050405020304" pitchFamily="18" charset="0"/>
              </a:rPr>
            </a:br>
            <a:r>
              <a:rPr lang="ru-RU" sz="2000" dirty="0" smtClean="0">
                <a:solidFill>
                  <a:schemeClr val="tx1"/>
                </a:solidFill>
                <a:latin typeface="Times New Roman" panose="02020603050405020304" pitchFamily="18" charset="0"/>
                <a:cs typeface="Times New Roman" panose="02020603050405020304" pitchFamily="18" charset="0"/>
              </a:rPr>
              <a:t>               Животные  </a:t>
            </a:r>
            <a:r>
              <a:rPr lang="ru-RU" sz="2000" dirty="0">
                <a:solidFill>
                  <a:schemeClr val="tx1"/>
                </a:solidFill>
                <a:latin typeface="Times New Roman" panose="02020603050405020304" pitchFamily="18" charset="0"/>
                <a:cs typeface="Times New Roman" panose="02020603050405020304" pitchFamily="18" charset="0"/>
              </a:rPr>
              <a:t>не только страдают сами, но и приносят вред людям. Толпы бродячих собак, голодных и злых, пугают жителей своим видом  и возможностью внезапного нападения. </a:t>
            </a:r>
            <a:br>
              <a:rPr lang="ru-RU" sz="2000" dirty="0">
                <a:solidFill>
                  <a:schemeClr val="tx1"/>
                </a:solidFill>
                <a:latin typeface="Times New Roman" panose="02020603050405020304" pitchFamily="18" charset="0"/>
                <a:cs typeface="Times New Roman" panose="02020603050405020304" pitchFamily="18" charset="0"/>
              </a:rPr>
            </a:br>
            <a:r>
              <a:rPr lang="ru-RU" sz="2000" dirty="0" smtClean="0">
                <a:solidFill>
                  <a:schemeClr val="tx1"/>
                </a:solidFill>
                <a:latin typeface="Times New Roman" panose="02020603050405020304" pitchFamily="18" charset="0"/>
                <a:cs typeface="Times New Roman" panose="02020603050405020304" pitchFamily="18" charset="0"/>
              </a:rPr>
              <a:t>              И </a:t>
            </a:r>
            <a:r>
              <a:rPr lang="ru-RU" sz="2000" dirty="0">
                <a:solidFill>
                  <a:schemeClr val="tx1"/>
                </a:solidFill>
                <a:latin typeface="Times New Roman" panose="02020603050405020304" pitchFamily="18" charset="0"/>
                <a:cs typeface="Times New Roman" panose="02020603050405020304" pitchFamily="18" charset="0"/>
              </a:rPr>
              <a:t>стоит заметить, что с каждым днём их становится больше и больше. Бродячие животные встречается во всех городах нашей страны, и являются одной из самых актуальных проблем современности.</a:t>
            </a:r>
            <a:br>
              <a:rPr lang="ru-RU" sz="2000" dirty="0">
                <a:solidFill>
                  <a:schemeClr val="tx1"/>
                </a:solidFill>
                <a:latin typeface="Times New Roman" panose="02020603050405020304" pitchFamily="18" charset="0"/>
                <a:cs typeface="Times New Roman" panose="02020603050405020304" pitchFamily="18" charset="0"/>
              </a:rPr>
            </a:br>
            <a:r>
              <a:rPr lang="ru-RU" sz="2000" b="1" dirty="0">
                <a:solidFill>
                  <a:schemeClr val="tx1"/>
                </a:solidFill>
                <a:latin typeface="Times New Roman" panose="02020603050405020304" pitchFamily="18" charset="0"/>
                <a:cs typeface="Times New Roman" panose="02020603050405020304" pitchFamily="18" charset="0"/>
              </a:rPr>
              <a:t>Почему это происходит и, главное, как с этим бороться? </a:t>
            </a:r>
          </a:p>
        </p:txBody>
      </p:sp>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873567" y="148203"/>
            <a:ext cx="3672438" cy="3776490"/>
          </a:xfrm>
          <a:prstGeom prst="rect">
            <a:avLst/>
          </a:prstGeom>
        </p:spPr>
      </p:pic>
      <p:sp>
        <p:nvSpPr>
          <p:cNvPr id="7" name="TextBox 6"/>
          <p:cNvSpPr txBox="1"/>
          <p:nvPr/>
        </p:nvSpPr>
        <p:spPr>
          <a:xfrm>
            <a:off x="3894161" y="4217277"/>
            <a:ext cx="7651844" cy="264072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lnSpc>
                <a:spcPct val="115000"/>
              </a:lnSpc>
              <a:spcAft>
                <a:spcPts val="0"/>
              </a:spcAft>
            </a:pPr>
            <a:r>
              <a:rPr lang="ru-RU" b="1" dirty="0" smtClean="0">
                <a:effectLst/>
                <a:latin typeface="Times New Roman" panose="02020603050405020304" pitchFamily="18" charset="0"/>
                <a:ea typeface="Calibri" panose="020F0502020204030204" pitchFamily="34" charset="0"/>
                <a:cs typeface="Times New Roman" panose="02020603050405020304" pitchFamily="18" charset="0"/>
              </a:rPr>
              <a:t>Цель проекта:  </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оказание информационной, моральной и материальной помощи для питомцев приюта  «</a:t>
            </a:r>
            <a:r>
              <a:rPr lang="ru-RU" dirty="0" err="1" smtClean="0">
                <a:effectLst/>
                <a:latin typeface="Times New Roman" panose="02020603050405020304" pitchFamily="18" charset="0"/>
                <a:ea typeface="Calibri" panose="020F0502020204030204" pitchFamily="34" charset="0"/>
                <a:cs typeface="Times New Roman" panose="02020603050405020304" pitchFamily="18" charset="0"/>
              </a:rPr>
              <a:t>Хатико</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b="1" dirty="0" smtClean="0">
                <a:effectLst/>
                <a:latin typeface="Times New Roman" panose="02020603050405020304" pitchFamily="18" charset="0"/>
                <a:ea typeface="Calibri" panose="020F0502020204030204" pitchFamily="34" charset="0"/>
                <a:cs typeface="Times New Roman" panose="02020603050405020304" pitchFamily="18" charset="0"/>
              </a:rPr>
              <a:t>Задачи:</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провести информационные  мероприятия с домашними животными для учащихся начальной школы; </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организовать социальные акции, направленные на привлечение внимания жителей нашего посёлка к питомцам приюта «</a:t>
            </a:r>
            <a:r>
              <a:rPr lang="ru-RU" dirty="0" err="1" smtClean="0">
                <a:effectLst/>
                <a:latin typeface="Times New Roman" panose="02020603050405020304" pitchFamily="18" charset="0"/>
                <a:ea typeface="Calibri" panose="020F0502020204030204" pitchFamily="34" charset="0"/>
                <a:cs typeface="Times New Roman" panose="02020603050405020304" pitchFamily="18" charset="0"/>
              </a:rPr>
              <a:t>Хатико</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создать информационные листовки о собаках приюта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p:cNvPicPr>
            <a:picLocks noChangeAspect="1"/>
          </p:cNvPicPr>
          <p:nvPr/>
        </p:nvPicPr>
        <p:blipFill>
          <a:blip r:embed="rId3" cstate="print"/>
          <a:stretch>
            <a:fillRect/>
          </a:stretch>
        </p:blipFill>
        <p:spPr>
          <a:xfrm>
            <a:off x="791571" y="3924693"/>
            <a:ext cx="2169994" cy="2884677"/>
          </a:xfrm>
          <a:prstGeom prst="rect">
            <a:avLst/>
          </a:prstGeom>
        </p:spPr>
      </p:pic>
    </p:spTree>
    <p:extLst>
      <p:ext uri="{BB962C8B-B14F-4D97-AF65-F5344CB8AC3E}">
        <p14:creationId xmlns:p14="http://schemas.microsoft.com/office/powerpoint/2010/main" xmlns="" val="720895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168" y="232013"/>
            <a:ext cx="10255859" cy="5609229"/>
          </a:xfrm>
        </p:spPr>
        <p:style>
          <a:lnRef idx="1">
            <a:schemeClr val="accent3"/>
          </a:lnRef>
          <a:fillRef idx="2">
            <a:schemeClr val="accent3"/>
          </a:fillRef>
          <a:effectRef idx="1">
            <a:schemeClr val="accent3"/>
          </a:effectRef>
          <a:fontRef idx="minor">
            <a:schemeClr val="dk1"/>
          </a:fontRef>
        </p:style>
        <p:txBody>
          <a:bodyPr>
            <a:noAutofit/>
          </a:bodyPr>
          <a:lstStyle/>
          <a:p>
            <a:pPr lvl="0"/>
            <a:r>
              <a:rPr lang="ru-RU" sz="2400" b="1" dirty="0">
                <a:solidFill>
                  <a:schemeClr val="tx1"/>
                </a:solidFill>
                <a:latin typeface="Times New Roman" panose="02020603050405020304" pitchFamily="18" charset="0"/>
                <a:cs typeface="Times New Roman" panose="02020603050405020304" pitchFamily="18" charset="0"/>
              </a:rPr>
              <a:t>Волонтёрская деятельность МБОУ Гимназия</a:t>
            </a: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Волонтёрской деятельностью учащиеся нашей школы занимаются на протяжении нескольких лет, продолжая традиции тимуровского движения.</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Непосредственно с приютом для бездомных животных взаимодействуем первый год. В процессе сотрудничества мы поняли, насколько данная проблема актуальна для нашего посёлка, а также увидели большое количество неравнодушных к данной проблеме граждан.  В связи с чем, решили не ограничиваться только посещениями приюта, но и принять участие в судьбе питомцев приюта.</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Нами были разработаны и проведены ряд мероприятий.</a:t>
            </a:r>
          </a:p>
        </p:txBody>
      </p:sp>
      <p:pic>
        <p:nvPicPr>
          <p:cNvPr id="4" name="Рисунок 3"/>
          <p:cNvPicPr>
            <a:picLocks noChangeAspect="1"/>
          </p:cNvPicPr>
          <p:nvPr/>
        </p:nvPicPr>
        <p:blipFill>
          <a:blip r:embed="rId2"/>
          <a:stretch>
            <a:fillRect/>
          </a:stretch>
        </p:blipFill>
        <p:spPr>
          <a:xfrm>
            <a:off x="8879823" y="3458183"/>
            <a:ext cx="3285201" cy="3516632"/>
          </a:xfrm>
          <a:prstGeom prst="rect">
            <a:avLst/>
          </a:prstGeom>
        </p:spPr>
      </p:pic>
    </p:spTree>
    <p:extLst>
      <p:ext uri="{BB962C8B-B14F-4D97-AF65-F5344CB8AC3E}">
        <p14:creationId xmlns:p14="http://schemas.microsoft.com/office/powerpoint/2010/main" xmlns="" val="2821375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384" y="204718"/>
            <a:ext cx="8495296" cy="6005014"/>
          </a:xfrm>
        </p:spPr>
        <p:style>
          <a:lnRef idx="0">
            <a:schemeClr val="accent5"/>
          </a:lnRef>
          <a:fillRef idx="3">
            <a:schemeClr val="accent5"/>
          </a:fillRef>
          <a:effectRef idx="3">
            <a:schemeClr val="accent5"/>
          </a:effectRef>
          <a:fontRef idx="minor">
            <a:schemeClr val="lt1"/>
          </a:fontRef>
        </p:style>
        <p:txBody>
          <a:bodyPr>
            <a:normAutofit fontScale="90000"/>
          </a:bodyPr>
          <a:lstStyle/>
          <a:p>
            <a:pPr marL="742950" lvl="1" indent="-285750">
              <a:lnSpc>
                <a:spcPct val="115000"/>
              </a:lnSpc>
              <a:spcAft>
                <a:spcPts val="0"/>
              </a:spcAft>
            </a:pPr>
            <a:r>
              <a:rPr lang="ru-RU" b="1" dirty="0" smtClean="0">
                <a:effectLst/>
                <a:latin typeface="Times New Roman" panose="02020603050405020304" pitchFamily="18" charset="0"/>
                <a:ea typeface="Calibri" panose="020F0502020204030204" pitchFamily="34" charset="0"/>
                <a:cs typeface="Times New Roman" panose="02020603050405020304" pitchFamily="18" charset="0"/>
              </a:rPr>
              <a:t>Живой урок для учащихся начальной школы</a:t>
            </a:r>
            <a:r>
              <a:rPr lang="ru-RU" sz="1400" dirty="0" smtClean="0">
                <a:effectLst/>
                <a:latin typeface="Calibri" panose="020F0502020204030204" pitchFamily="34" charset="0"/>
                <a:ea typeface="Calibri" panose="020F0502020204030204" pitchFamily="34" charset="0"/>
                <a:cs typeface="Times New Roman" panose="02020603050405020304" pitchFamily="18" charset="0"/>
              </a:rPr>
              <a:t/>
            </a:r>
            <a:br>
              <a:rPr lang="ru-RU" sz="1400" dirty="0" smtClean="0">
                <a:effectLst/>
                <a:latin typeface="Calibri" panose="020F0502020204030204" pitchFamily="34" charset="0"/>
                <a:ea typeface="Calibri" panose="020F0502020204030204" pitchFamily="34" charset="0"/>
                <a:cs typeface="Times New Roman" panose="02020603050405020304" pitchFamily="18" charset="0"/>
              </a:rPr>
            </a:b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Существует множество направлений, в которых добровольцы могут проявить себя и принести пользу обществу.  В том числе и в улучшении кинологической грамотности населения. Мы решили начать с учащихся начальных классов нашей Гимназии.  </a:t>
            </a:r>
            <a:r>
              <a:rPr lang="ru-RU" sz="1400" dirty="0" smtClean="0">
                <a:effectLst/>
                <a:latin typeface="Calibri" panose="020F0502020204030204" pitchFamily="34" charset="0"/>
                <a:ea typeface="Calibri" panose="020F0502020204030204" pitchFamily="34" charset="0"/>
                <a:cs typeface="Times New Roman" panose="02020603050405020304" pitchFamily="18" charset="0"/>
              </a:rPr>
              <a:t/>
            </a:r>
            <a:br>
              <a:rPr lang="ru-RU" sz="1400" dirty="0" smtClean="0">
                <a:effectLst/>
                <a:latin typeface="Calibri" panose="020F0502020204030204" pitchFamily="34" charset="0"/>
                <a:ea typeface="Calibri" panose="020F0502020204030204" pitchFamily="34" charset="0"/>
                <a:cs typeface="Times New Roman" panose="02020603050405020304" pitchFamily="18" charset="0"/>
              </a:rPr>
            </a:b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Команда волонтёров, под руководством педагогических работников, провела для ребят младшего школьного возраста «живой» урок, на который мы привели своих домашних собак. Хотели на личном примере показать подрастающему поколению, что каждое животное достойно хорошего отношения к себе и взять в дом собаку – это ответственный шаг.  Обсудили с учащимися младших классов все «подводные камни», которые нужно учесть, прежде чем завести домашнее животное, в частности собаку. Мальчишки и девчонки с живым интересом участвовали в беседе, задавали вопросы, рассуждали.</a:t>
            </a:r>
            <a:r>
              <a:rPr lang="ru-RU" sz="1400" dirty="0" smtClean="0">
                <a:effectLst/>
                <a:latin typeface="Calibri" panose="020F0502020204030204" pitchFamily="34" charset="0"/>
                <a:ea typeface="Calibri" panose="020F0502020204030204" pitchFamily="34" charset="0"/>
                <a:cs typeface="Times New Roman" panose="02020603050405020304" pitchFamily="18" charset="0"/>
              </a:rPr>
              <a:t/>
            </a:r>
            <a:br>
              <a:rPr lang="ru-RU" sz="1400" dirty="0" smtClean="0">
                <a:effectLst/>
                <a:latin typeface="Calibri" panose="020F0502020204030204" pitchFamily="34" charset="0"/>
                <a:ea typeface="Calibri" panose="020F0502020204030204" pitchFamily="34" charset="0"/>
                <a:cs typeface="Times New Roman" panose="02020603050405020304" pitchFamily="18" charset="0"/>
              </a:rPr>
            </a:b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«Живой» урок состоялся! Мы это поняли после того, как услышали ответы на главный вопрос, который задали в конце мероприятия «Как вы думаете, ребята, почему мы привели на урок своих </a:t>
            </a:r>
            <a:r>
              <a:rPr lang="ru-RU" b="1" dirty="0" smtClean="0">
                <a:effectLst/>
                <a:latin typeface="Times New Roman" panose="02020603050405020304" pitchFamily="18" charset="0"/>
                <a:ea typeface="Times New Roman" panose="02020603050405020304" pitchFamily="18" charset="0"/>
                <a:cs typeface="Times New Roman" panose="02020603050405020304" pitchFamily="18" charset="0"/>
              </a:rPr>
              <a:t>домашних</a:t>
            </a: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 животных, а речь на уроке вели о бездомных?» Много разных ответов прозвучало, но смысл многих – один: все бездомные собаки раньше были чьими - то домашними любимцами»!</a:t>
            </a:r>
            <a:r>
              <a:rPr lang="ru-RU" sz="1400" dirty="0" smtClean="0">
                <a:effectLst/>
                <a:latin typeface="Calibri" panose="020F0502020204030204" pitchFamily="34" charset="0"/>
                <a:ea typeface="Calibri" panose="020F0502020204030204" pitchFamily="34" charset="0"/>
                <a:cs typeface="Times New Roman" panose="02020603050405020304" pitchFamily="18" charset="0"/>
              </a:rPr>
              <a:t/>
            </a:r>
            <a:br>
              <a:rPr lang="ru-RU" sz="1400" dirty="0" smtClean="0">
                <a:effectLst/>
                <a:latin typeface="Calibri" panose="020F0502020204030204" pitchFamily="34" charset="0"/>
                <a:ea typeface="Calibri" panose="020F0502020204030204" pitchFamily="34" charset="0"/>
                <a:cs typeface="Times New Roman" panose="02020603050405020304" pitchFamily="18" charset="0"/>
              </a:rPr>
            </a:b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Мы поняли, что проведение таких живых уроков в образовательных организациях приносит огромную пользу и решили расширить круг участников – в мае мы идём в детский сад.</a:t>
            </a:r>
            <a:r>
              <a:rPr lang="ru-RU" sz="1400" dirty="0" smtClean="0">
                <a:effectLst/>
                <a:latin typeface="Calibri" panose="020F0502020204030204" pitchFamily="34" charset="0"/>
                <a:ea typeface="Calibri" panose="020F0502020204030204" pitchFamily="34" charset="0"/>
                <a:cs typeface="Times New Roman" panose="02020603050405020304" pitchFamily="18" charset="0"/>
              </a:rPr>
              <a:t/>
            </a:r>
            <a:br>
              <a:rPr lang="ru-RU" sz="1400" dirty="0" smtClean="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3" name="Рисунок 2"/>
          <p:cNvPicPr>
            <a:picLocks noChangeAspect="1"/>
          </p:cNvPicPr>
          <p:nvPr/>
        </p:nvPicPr>
        <p:blipFill>
          <a:blip r:embed="rId2"/>
          <a:stretch>
            <a:fillRect/>
          </a:stretch>
        </p:blipFill>
        <p:spPr>
          <a:xfrm>
            <a:off x="9212655" y="204718"/>
            <a:ext cx="2797375" cy="3736887"/>
          </a:xfrm>
          <a:prstGeom prst="rect">
            <a:avLst/>
          </a:prstGeom>
        </p:spPr>
      </p:pic>
      <p:pic>
        <p:nvPicPr>
          <p:cNvPr id="4" name="Рисунок 3"/>
          <p:cNvPicPr>
            <a:picLocks noChangeAspect="1"/>
          </p:cNvPicPr>
          <p:nvPr/>
        </p:nvPicPr>
        <p:blipFill rotWithShape="1">
          <a:blip r:embed="rId3"/>
          <a:srcRect b="33349"/>
          <a:stretch/>
        </p:blipFill>
        <p:spPr>
          <a:xfrm>
            <a:off x="8471387" y="3411941"/>
            <a:ext cx="3720613" cy="3316405"/>
          </a:xfrm>
          <a:prstGeom prst="rect">
            <a:avLst/>
          </a:prstGeom>
        </p:spPr>
      </p:pic>
    </p:spTree>
    <p:extLst>
      <p:ext uri="{BB962C8B-B14F-4D97-AF65-F5344CB8AC3E}">
        <p14:creationId xmlns:p14="http://schemas.microsoft.com/office/powerpoint/2010/main" xmlns="" val="1797942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919" y="109183"/>
            <a:ext cx="8563535" cy="5615838"/>
          </a:xfrm>
        </p:spPr>
        <p:style>
          <a:lnRef idx="0">
            <a:schemeClr val="accent2"/>
          </a:lnRef>
          <a:fillRef idx="3">
            <a:schemeClr val="accent2"/>
          </a:fillRef>
          <a:effectRef idx="3">
            <a:schemeClr val="accent2"/>
          </a:effectRef>
          <a:fontRef idx="minor">
            <a:schemeClr val="lt1"/>
          </a:fontRef>
        </p:style>
        <p:txBody>
          <a:bodyPr>
            <a:normAutofit fontScale="90000"/>
          </a:bodyPr>
          <a:lstStyle/>
          <a:p>
            <a:pPr marL="742950" lvl="1" indent="-285750" fontAlgn="base">
              <a:lnSpc>
                <a:spcPct val="150000"/>
              </a:lnSpc>
              <a:spcAft>
                <a:spcPts val="0"/>
              </a:spcAft>
            </a:pPr>
            <a:r>
              <a:rPr lang="ru-RU" b="1" dirty="0" smtClean="0">
                <a:effectLst/>
                <a:latin typeface="Times New Roman" panose="02020603050405020304" pitchFamily="18" charset="0"/>
                <a:ea typeface="Times New Roman" panose="02020603050405020304" pitchFamily="18" charset="0"/>
                <a:cs typeface="Times New Roman" panose="02020603050405020304" pitchFamily="18" charset="0"/>
              </a:rPr>
              <a:t>Социальная акция «Ищу человека»</a:t>
            </a:r>
            <a:r>
              <a:rPr lang="ru-RU" dirty="0" smtClean="0">
                <a:effectLst/>
                <a:latin typeface="Calibri" panose="020F0502020204030204" pitchFamily="34" charset="0"/>
                <a:ea typeface="Calibri" panose="020F0502020204030204" pitchFamily="34" charset="0"/>
                <a:cs typeface="Times New Roman" panose="02020603050405020304" pitchFamily="18" charset="0"/>
              </a:rPr>
              <a:t/>
            </a:r>
            <a:br>
              <a:rPr lang="ru-RU" dirty="0" smtClean="0">
                <a:effectLst/>
                <a:latin typeface="Calibri" panose="020F0502020204030204" pitchFamily="34" charset="0"/>
                <a:ea typeface="Calibri" panose="020F0502020204030204" pitchFamily="34" charset="0"/>
                <a:cs typeface="Times New Roman" panose="02020603050405020304" pitchFamily="18" charset="0"/>
              </a:rPr>
            </a:b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Ключевое мероприятие нашего проекта мы разделили на несколько этапов. </a:t>
            </a:r>
            <a:r>
              <a:rPr lang="ru-RU" dirty="0" smtClean="0">
                <a:effectLst/>
                <a:latin typeface="Calibri" panose="020F0502020204030204" pitchFamily="34" charset="0"/>
                <a:ea typeface="Calibri" panose="020F0502020204030204" pitchFamily="34" charset="0"/>
                <a:cs typeface="Times New Roman" panose="02020603050405020304" pitchFamily="18" charset="0"/>
              </a:rPr>
              <a:t/>
            </a:r>
            <a:br>
              <a:rPr lang="ru-RU" dirty="0" smtClean="0">
                <a:effectLst/>
                <a:latin typeface="Calibri" panose="020F0502020204030204" pitchFamily="34" charset="0"/>
                <a:ea typeface="Calibri" panose="020F0502020204030204" pitchFamily="34" charset="0"/>
                <a:cs typeface="Times New Roman" panose="02020603050405020304" pitchFamily="18" charset="0"/>
              </a:rPr>
            </a:br>
            <a:r>
              <a:rPr lang="ru-RU"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Посещение приюта с целью ознакомления с жизнью животных в нём. </a:t>
            </a:r>
            <a:r>
              <a:rPr lang="ru-RU" dirty="0" smtClean="0">
                <a:effectLst/>
                <a:latin typeface="Calibri" panose="020F0502020204030204" pitchFamily="34" charset="0"/>
                <a:ea typeface="Calibri" panose="020F0502020204030204" pitchFamily="34" charset="0"/>
                <a:cs typeface="Times New Roman" panose="02020603050405020304" pitchFamily="18" charset="0"/>
              </a:rPr>
              <a:t/>
            </a:r>
            <a:br>
              <a:rPr lang="ru-RU" dirty="0" smtClean="0">
                <a:effectLst/>
                <a:latin typeface="Calibri" panose="020F0502020204030204" pitchFamily="34" charset="0"/>
                <a:ea typeface="Calibri" panose="020F0502020204030204" pitchFamily="34" charset="0"/>
                <a:cs typeface="Times New Roman" panose="02020603050405020304" pitchFamily="18" charset="0"/>
              </a:rPr>
            </a:b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В приют мы приехали не с пустыми руками, для его жильцов привезли сухой корм, а для молодых собак и щенков мягкие игрушки, которым они были очень рады. Волонтеры приюта провели нам небольшую экскурсию, рассказали обо всех собаках, которые оказались там. С каждой собакой мы познакомились лично, ни одна собака не осталась без нашего внимания. Для каждого питомца мы провели небольшую фотосессию для изготовления раздаточного материала.</a:t>
            </a:r>
            <a:r>
              <a:rPr lang="ru-RU" dirty="0" smtClean="0">
                <a:effectLst/>
                <a:latin typeface="Calibri" panose="020F0502020204030204" pitchFamily="34" charset="0"/>
                <a:ea typeface="Calibri" panose="020F0502020204030204" pitchFamily="34" charset="0"/>
                <a:cs typeface="Times New Roman" panose="02020603050405020304" pitchFamily="18" charset="0"/>
              </a:rPr>
              <a:t/>
            </a:r>
            <a:br>
              <a:rPr lang="ru-RU" dirty="0" smtClean="0">
                <a:effectLst/>
                <a:latin typeface="Calibri" panose="020F0502020204030204" pitchFamily="34" charset="0"/>
                <a:ea typeface="Calibri" panose="020F0502020204030204" pitchFamily="34" charset="0"/>
                <a:cs typeface="Times New Roman" panose="02020603050405020304" pitchFamily="18" charset="0"/>
              </a:rPr>
            </a:br>
            <a:r>
              <a:rPr lang="ru-RU"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Разработка и изготовление раздаточного материала о собаках, находящихся в приюте.</a:t>
            </a:r>
            <a:r>
              <a:rPr lang="ru-RU" dirty="0" smtClean="0">
                <a:effectLst/>
                <a:latin typeface="Calibri" panose="020F0502020204030204" pitchFamily="34" charset="0"/>
                <a:ea typeface="Calibri" panose="020F0502020204030204" pitchFamily="34" charset="0"/>
                <a:cs typeface="Times New Roman" panose="02020603050405020304" pitchFamily="18" charset="0"/>
              </a:rPr>
              <a:t/>
            </a:r>
            <a:br>
              <a:rPr lang="ru-RU" dirty="0" smtClean="0">
                <a:effectLst/>
                <a:latin typeface="Calibri" panose="020F0502020204030204" pitchFamily="34" charset="0"/>
                <a:ea typeface="Calibri" panose="020F0502020204030204" pitchFamily="34" charset="0"/>
                <a:cs typeface="Times New Roman" panose="02020603050405020304" pitchFamily="18" charset="0"/>
              </a:rPr>
            </a:b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Разработали дизайн листовки: написали небольшие истории жизни каждой собаки и поместили её фотографии. Поставив цель как можно дольше удержать внимание человека, проявившего интерес к нашей акции и к проблеме бездомных животных, мы выпустили листовку в формате карманного календаря и   настенных плакатов. </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
            </a:r>
            <a:br>
              <a:rPr lang="ru-RU" sz="1100" dirty="0" smtClean="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3" name="Рисунок 2"/>
          <p:cNvPicPr>
            <a:picLocks noChangeAspect="1"/>
          </p:cNvPicPr>
          <p:nvPr/>
        </p:nvPicPr>
        <p:blipFill>
          <a:blip r:embed="rId2" cstate="print"/>
          <a:stretch>
            <a:fillRect/>
          </a:stretch>
        </p:blipFill>
        <p:spPr>
          <a:xfrm rot="1626088">
            <a:off x="8740476" y="442091"/>
            <a:ext cx="3155921" cy="2058358"/>
          </a:xfrm>
          <a:prstGeom prst="rect">
            <a:avLst/>
          </a:prstGeom>
        </p:spPr>
      </p:pic>
      <p:pic>
        <p:nvPicPr>
          <p:cNvPr id="4" name="Рисунок 3"/>
          <p:cNvPicPr>
            <a:picLocks noChangeAspect="1"/>
          </p:cNvPicPr>
          <p:nvPr/>
        </p:nvPicPr>
        <p:blipFill>
          <a:blip r:embed="rId3" cstate="print"/>
          <a:stretch>
            <a:fillRect/>
          </a:stretch>
        </p:blipFill>
        <p:spPr>
          <a:xfrm rot="20880734">
            <a:off x="8857972" y="2452315"/>
            <a:ext cx="2920926" cy="2060022"/>
          </a:xfrm>
          <a:prstGeom prst="rect">
            <a:avLst/>
          </a:prstGeom>
        </p:spPr>
      </p:pic>
      <p:pic>
        <p:nvPicPr>
          <p:cNvPr id="5" name="Рисунок 4"/>
          <p:cNvPicPr>
            <a:picLocks noChangeAspect="1"/>
          </p:cNvPicPr>
          <p:nvPr/>
        </p:nvPicPr>
        <p:blipFill>
          <a:blip r:embed="rId4" cstate="print"/>
          <a:stretch>
            <a:fillRect/>
          </a:stretch>
        </p:blipFill>
        <p:spPr>
          <a:xfrm rot="1950675">
            <a:off x="8899369" y="4214489"/>
            <a:ext cx="2838132" cy="2089261"/>
          </a:xfrm>
          <a:prstGeom prst="rect">
            <a:avLst/>
          </a:prstGeom>
        </p:spPr>
      </p:pic>
    </p:spTree>
    <p:extLst>
      <p:ext uri="{BB962C8B-B14F-4D97-AF65-F5344CB8AC3E}">
        <p14:creationId xmlns:p14="http://schemas.microsoft.com/office/powerpoint/2010/main" xmlns="" val="301396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0340" y="122829"/>
            <a:ext cx="8850138" cy="4572001"/>
          </a:xfrm>
        </p:spPr>
        <p:style>
          <a:lnRef idx="0">
            <a:schemeClr val="accent2"/>
          </a:lnRef>
          <a:fillRef idx="3">
            <a:schemeClr val="accent2"/>
          </a:fillRef>
          <a:effectRef idx="3">
            <a:schemeClr val="accent2"/>
          </a:effectRef>
          <a:fontRef idx="minor">
            <a:schemeClr val="lt1"/>
          </a:fontRef>
        </p:style>
        <p:txBody>
          <a:bodyPr>
            <a:noAutofit/>
          </a:bodyPr>
          <a:lstStyle/>
          <a:p>
            <a:pPr lvl="0" fontAlgn="base"/>
            <a:r>
              <a:rPr lang="ru-RU" sz="2000" dirty="0">
                <a:latin typeface="Times New Roman" panose="02020603050405020304" pitchFamily="18" charset="0"/>
                <a:cs typeface="Times New Roman" panose="02020603050405020304" pitchFamily="18" charset="0"/>
              </a:rPr>
              <a:t>Проведение акции на заранее выбранной и согласованной территории.</a:t>
            </a: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Это </a:t>
            </a:r>
            <a:r>
              <a:rPr lang="ru-RU" sz="2000" dirty="0">
                <a:latin typeface="Times New Roman" panose="02020603050405020304" pitchFamily="18" charset="0"/>
                <a:cs typeface="Times New Roman" panose="02020603050405020304" pitchFamily="18" charset="0"/>
              </a:rPr>
              <a:t>ключевое мероприятие нашего проекта. К его проведению мы подошли со всей ответственностью, ведь чем интереснее мероприятие, тем больше людей оно сможет привлечь. Приятной неожиданностью для нас стала и инициатива самого приюта. Волонтеры приюта, доставили несколько собак, которым ищут хозяина, для того, чтобы люди воочию могли познакомиться с ними.  Кроме того, мы оформили фотовыставку собак, проживающих в приюте.  Каждому человеку, проявившему интерес к проблеме беспризорных животных, мы искренне дарили календарь, рассказывали и о самом приюте и его питомцах.</a:t>
            </a: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Стоит </a:t>
            </a:r>
            <a:r>
              <a:rPr lang="ru-RU" sz="2000" dirty="0">
                <a:latin typeface="Times New Roman" panose="02020603050405020304" pitchFamily="18" charset="0"/>
                <a:cs typeface="Times New Roman" panose="02020603050405020304" pitchFamily="18" charset="0"/>
              </a:rPr>
              <a:t>отметить, что, узнав о сложных судьбах четвероногих воспитанников приюта, многие неравнодушные жители нашего поселка охотно жертвовали корм для животных и игрушки.</a:t>
            </a:r>
            <a:endParaRPr lang="ru-RU" sz="18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6818539" y="3827034"/>
            <a:ext cx="4481808" cy="3030966"/>
          </a:xfrm>
          <a:prstGeom prst="rect">
            <a:avLst/>
          </a:prstGeom>
        </p:spPr>
      </p:pic>
      <p:pic>
        <p:nvPicPr>
          <p:cNvPr id="7" name="Рисунок 6"/>
          <p:cNvPicPr>
            <a:picLocks noChangeAspect="1"/>
          </p:cNvPicPr>
          <p:nvPr/>
        </p:nvPicPr>
        <p:blipFill>
          <a:blip r:embed="rId3" cstate="print"/>
          <a:stretch>
            <a:fillRect/>
          </a:stretch>
        </p:blipFill>
        <p:spPr>
          <a:xfrm>
            <a:off x="430340" y="4061209"/>
            <a:ext cx="3602408" cy="2796791"/>
          </a:xfrm>
          <a:prstGeom prst="rect">
            <a:avLst/>
          </a:prstGeom>
        </p:spPr>
      </p:pic>
    </p:spTree>
    <p:extLst>
      <p:ext uri="{BB962C8B-B14F-4D97-AF65-F5344CB8AC3E}">
        <p14:creationId xmlns:p14="http://schemas.microsoft.com/office/powerpoint/2010/main" xmlns="" val="4212341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blob:https://web.whatsapp.com/5ec83a19-65ec-492a-8daa-60b38659266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blob:https://web.whatsapp.com/5ec83a19-65ec-492a-8daa-60b38659266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3" name="Picture 5" descr="C:\Users\Анастасия\Downloads\67576aeb-2235-44e8-ad69-b85f6ce6b594.jpg"/>
          <p:cNvPicPr>
            <a:picLocks noChangeAspect="1" noChangeArrowheads="1"/>
          </p:cNvPicPr>
          <p:nvPr/>
        </p:nvPicPr>
        <p:blipFill>
          <a:blip r:embed="rId2"/>
          <a:srcRect/>
          <a:stretch>
            <a:fillRect/>
          </a:stretch>
        </p:blipFill>
        <p:spPr bwMode="auto">
          <a:xfrm>
            <a:off x="586852" y="559558"/>
            <a:ext cx="5195720" cy="3896791"/>
          </a:xfrm>
          <a:prstGeom prst="rect">
            <a:avLst/>
          </a:prstGeom>
          <a:noFill/>
        </p:spPr>
      </p:pic>
      <p:pic>
        <p:nvPicPr>
          <p:cNvPr id="2054" name="Picture 6" descr="C:\Users\Анастасия\Downloads\673b17af-d2b3-43e9-8ddf-aae5fc5ac71d.jpg"/>
          <p:cNvPicPr>
            <a:picLocks noChangeAspect="1" noChangeArrowheads="1"/>
          </p:cNvPicPr>
          <p:nvPr/>
        </p:nvPicPr>
        <p:blipFill>
          <a:blip r:embed="rId3"/>
          <a:srcRect/>
          <a:stretch>
            <a:fillRect/>
          </a:stretch>
        </p:blipFill>
        <p:spPr bwMode="auto">
          <a:xfrm>
            <a:off x="5117610" y="1761521"/>
            <a:ext cx="6141793" cy="4606345"/>
          </a:xfrm>
          <a:prstGeom prst="rect">
            <a:avLst/>
          </a:prstGeom>
          <a:noFill/>
        </p:spPr>
      </p:pic>
    </p:spTree>
    <p:extLst>
      <p:ext uri="{BB962C8B-B14F-4D97-AF65-F5344CB8AC3E}">
        <p14:creationId xmlns:p14="http://schemas.microsoft.com/office/powerpoint/2010/main" xmlns="" val="2056678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Анастасия\Downloads\5ec83a19-65ec-492a-8daa-60b38659266d.jpg"/>
          <p:cNvPicPr>
            <a:picLocks noChangeAspect="1" noChangeArrowheads="1"/>
          </p:cNvPicPr>
          <p:nvPr/>
        </p:nvPicPr>
        <p:blipFill>
          <a:blip r:embed="rId2"/>
          <a:srcRect/>
          <a:stretch>
            <a:fillRect/>
          </a:stretch>
        </p:blipFill>
        <p:spPr bwMode="auto">
          <a:xfrm>
            <a:off x="0" y="0"/>
            <a:ext cx="6139242" cy="5064875"/>
          </a:xfrm>
          <a:prstGeom prst="rect">
            <a:avLst/>
          </a:prstGeom>
          <a:noFill/>
        </p:spPr>
      </p:pic>
      <p:pic>
        <p:nvPicPr>
          <p:cNvPr id="1026" name="Picture 2" descr="C:\Users\Анастасия\Downloads\2e4c665f-f709-4d78-9479-27043ed68e8b.jpg"/>
          <p:cNvPicPr>
            <a:picLocks noChangeAspect="1" noChangeArrowheads="1"/>
          </p:cNvPicPr>
          <p:nvPr/>
        </p:nvPicPr>
        <p:blipFill>
          <a:blip r:embed="rId3"/>
          <a:srcRect/>
          <a:stretch>
            <a:fillRect/>
          </a:stretch>
        </p:blipFill>
        <p:spPr bwMode="auto">
          <a:xfrm>
            <a:off x="6223379" y="2145137"/>
            <a:ext cx="5348548" cy="4224363"/>
          </a:xfrm>
          <a:prstGeom prst="rect">
            <a:avLst/>
          </a:prstGeom>
          <a:noFill/>
        </p:spPr>
      </p:pic>
    </p:spTree>
    <p:extLst>
      <p:ext uri="{BB962C8B-B14F-4D97-AF65-F5344CB8AC3E}">
        <p14:creationId xmlns:p14="http://schemas.microsoft.com/office/powerpoint/2010/main" xmlns="" val="2056678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ама">
  <a:themeElements>
    <a:clrScheme name="Рама">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Рама">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Рама">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TM03457475[[fn=Рамка]]</Template>
  <TotalTime>318</TotalTime>
  <Words>202</Words>
  <Application>Microsoft Office PowerPoint</Application>
  <PresentationFormat>Произвольный</PresentationFormat>
  <Paragraphs>32</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Рама</vt:lpstr>
      <vt:lpstr>«По зову сердца»</vt:lpstr>
      <vt:lpstr>-Протопопова Ярослава Александровна  Волонтер отряда  «По зову седрца»</vt:lpstr>
      <vt:lpstr>                А вы замечаете бродячих животных на улицах нашего посёлка? Я думаю, что каждый второй из нас ежедневно встречает бездомных кошек и собак, идя на работу, учёбу или просто беззаботно прогуливаясь. Просто собаки. Просто кошки. Ничьи. Бездомные.                Животные  не только страдают сами, но и приносят вред людям. Толпы бродячих собак, голодных и злых, пугают жителей своим видом  и возможностью внезапного нападения.                И стоит заметить, что с каждым днём их становится больше и больше. Бродячие животные встречается во всех городах нашей страны, и являются одной из самых актуальных проблем современности. Почему это происходит и, главное, как с этим бороться? </vt:lpstr>
      <vt:lpstr>Волонтёрская деятельность МБОУ Гимназия Волонтёрской деятельностью учащиеся нашей школы занимаются на протяжении нескольких лет, продолжая традиции тимуровского движения. Непосредственно с приютом для бездомных животных взаимодействуем первый год. В процессе сотрудничества мы поняли, насколько данная проблема актуальна для нашего посёлка, а также увидели большое количество неравнодушных к данной проблеме граждан.  В связи с чем, решили не ограничиваться только посещениями приюта, но и принять участие в судьбе питомцев приюта. Нами были разработаны и проведены ряд мероприятий.</vt:lpstr>
      <vt:lpstr>Живой урок для учащихся начальной школы Существует множество направлений, в которых добровольцы могут проявить себя и принести пользу обществу.  В том числе и в улучшении кинологической грамотности населения. Мы решили начать с учащихся начальных классов нашей Гимназии.   Команда волонтёров, под руководством педагогических работников, провела для ребят младшего школьного возраста «живой» урок, на который мы привели своих домашних собак. Хотели на личном примере показать подрастающему поколению, что каждое животное достойно хорошего отношения к себе и взять в дом собаку – это ответственный шаг.  Обсудили с учащимися младших классов все «подводные камни», которые нужно учесть, прежде чем завести домашнее животное, в частности собаку. Мальчишки и девчонки с живым интересом участвовали в беседе, задавали вопросы, рассуждали. «Живой» урок состоялся! Мы это поняли после того, как услышали ответы на главный вопрос, который задали в конце мероприятия «Как вы думаете, ребята, почему мы привели на урок своих домашних животных, а речь на уроке вели о бездомных?» Много разных ответов прозвучало, но смысл многих – один: все бездомные собаки раньше были чьими - то домашними любимцами»! Мы поняли, что проведение таких живых уроков в образовательных организациях приносит огромную пользу и решили расширить круг участников – в мае мы идём в детский сад. </vt:lpstr>
      <vt:lpstr>Социальная акция «Ищу человека» Ключевое мероприятие нашего проекта мы разделили на несколько этапов.              Посещение приюта с целью ознакомления с жизнью животных в нём.  В приют мы приехали не с пустыми руками, для его жильцов привезли сухой корм, а для молодых собак и щенков мягкие игрушки, которым они были очень рады. Волонтеры приюта провели нам небольшую экскурсию, рассказали обо всех собаках, которые оказались там. С каждой собакой мы познакомились лично, ни одна собака не осталась без нашего внимания. Для каждого питомца мы провели небольшую фотосессию для изготовления раздаточного материала.              Разработка и изготовление раздаточного материала о собаках, находящихся в приюте. Разработали дизайн листовки: написали небольшие истории жизни каждой собаки и поместили её фотографии. Поставив цель как можно дольше удержать внимание человека, проявившего интерес к нашей акции и к проблеме бездомных животных, мы выпустили листовку в формате карманного календаря и   настенных плакатов.  </vt:lpstr>
      <vt:lpstr>Проведение акции на заранее выбранной и согласованной территории.                Это ключевое мероприятие нашего проекта. К его проведению мы подошли со всей ответственностью, ведь чем интереснее мероприятие, тем больше людей оно сможет привлечь. Приятной неожиданностью для нас стала и инициатива самого приюта. Волонтеры приюта, доставили несколько собак, которым ищут хозяина, для того, чтобы люди воочию могли познакомиться с ними.  Кроме того, мы оформили фотовыставку собак, проживающих в приюте.  Каждому человеку, проявившему интерес к проблеме беспризорных животных, мы искренне дарили календарь, рассказывали и о самом приюте и его питомцах.            Стоит отметить, что, узнав о сложных судьбах четвероногих воспитанников приюта, многие неравнодушные жители нашего поселка охотно жертвовали корм для животных и игрушки.</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 зову сердца»</dc:title>
  <dc:creator>Анастасия</dc:creator>
  <cp:lastModifiedBy>Анастасия</cp:lastModifiedBy>
  <cp:revision>17</cp:revision>
  <dcterms:created xsi:type="dcterms:W3CDTF">2021-11-29T00:31:26Z</dcterms:created>
  <dcterms:modified xsi:type="dcterms:W3CDTF">2022-09-29T07:28:36Z</dcterms:modified>
</cp:coreProperties>
</file>