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5" r:id="rId7"/>
    <p:sldId id="267" r:id="rId8"/>
    <p:sldId id="268" r:id="rId9"/>
    <p:sldId id="269" r:id="rId10"/>
    <p:sldId id="260" r:id="rId11"/>
    <p:sldId id="270" r:id="rId12"/>
    <p:sldId id="261" r:id="rId13"/>
    <p:sldId id="262" r:id="rId14"/>
  </p:sldIdLst>
  <p:sldSz cx="9144000" cy="5143500" type="screen16x9"/>
  <p:notesSz cx="9144000" cy="514350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575"/>
    <a:srgbClr val="FF6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603FDC-E32A-4AB5-989C-0864C3EAD2B8}">
  <a:tblStyle styleId="{18603FDC-E32A-4AB5-989C-0864C3EAD2B8}" styleName="Стиль из темы 2 - акцент 2">
    <a:tblBg>
      <a:fillRef idx="3">
        <a:schemeClr val="accent2"/>
      </a:fillRef>
    </a:tblBg>
    <a:wholeTbl>
      <a:tcTxStyle>
        <a:fontRef idx="minor">
          <a:srgbClr val="00000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Ref idx="2">
              <a:schemeClr val="lt1"/>
            </a:lnRef>
          </a:left>
        </a:tcBdr>
      </a:tcStyle>
    </a:lastCol>
    <a:firstCol>
      <a:tcStyle>
        <a:tcBdr>
          <a:right>
            <a:lnRef idx="2">
              <a:schemeClr val="lt1"/>
            </a:lnRef>
          </a:right>
        </a:tcBdr>
      </a:tcStyle>
    </a:firstCol>
    <a:lastRow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 w="12700">
              <a:noFill/>
            </a:ln>
          </a:left>
          <a:top>
            <a:ln w="12700">
              <a:noFill/>
            </a:ln>
          </a:top>
        </a:tcBdr>
      </a:tcStyle>
    </a:seCell>
    <a:swCell>
      <a:tcStyle>
        <a:tcBdr>
          <a:right>
            <a:ln w="12700">
              <a:noFill/>
            </a:ln>
          </a:right>
          <a:top>
            <a:ln w="12700">
              <a:noFill/>
            </a:ln>
          </a:top>
        </a:tcBdr>
      </a:tcStyle>
    </a:swCell>
    <a:firstRow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 w="12700">
              <a:noFill/>
            </a:ln>
          </a:bottom>
        </a:tcBdr>
      </a:tcStyle>
    </a:neCell>
    <a:nwCell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lastCol>
    <a:firstCol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firstCol>
    <a:lastRow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78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 extrusionOk="0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/>
          <a:stretch/>
        </p:blipFill>
        <p:spPr bwMode="auto"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4057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5405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43112" y="1123949"/>
            <a:ext cx="5043288" cy="3779223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Gogh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46102" y="1210901"/>
            <a:ext cx="4864098" cy="522649"/>
          </a:xfrm>
          <a:prstGeom prst="roundRect">
            <a:avLst>
              <a:gd name="adj" fmla="val 29964"/>
            </a:avLst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Gogh"/>
            </a:endParaRPr>
          </a:p>
        </p:txBody>
      </p:sp>
      <p:sp>
        <p:nvSpPr>
          <p:cNvPr id="2" name="object 2"/>
          <p:cNvSpPr txBox="1"/>
          <p:nvPr/>
        </p:nvSpPr>
        <p:spPr bwMode="auto">
          <a:xfrm>
            <a:off x="443112" y="217796"/>
            <a:ext cx="6186288" cy="736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>
                <a:solidFill>
                  <a:srgbClr val="FFFFFF"/>
                </a:solidFill>
                <a:latin typeface="Gogh"/>
                <a:cs typeface="Euclid Circular B SemiBold"/>
              </a:rPr>
              <a:t>Основная информация </a:t>
            </a:r>
          </a:p>
          <a:p>
            <a:pPr marL="12700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>
                <a:solidFill>
                  <a:srgbClr val="FFFFFF"/>
                </a:solidFill>
                <a:latin typeface="Gogh"/>
                <a:cs typeface="Euclid Circular B SemiBold"/>
              </a:rPr>
              <a:t>об организации</a:t>
            </a:r>
            <a:endParaRPr sz="2800" dirty="0">
              <a:latin typeface="Gogh"/>
              <a:cs typeface="Euclid Circular B SemiBold"/>
            </a:endParaRPr>
          </a:p>
        </p:txBody>
      </p:sp>
      <p:sp>
        <p:nvSpPr>
          <p:cNvPr id="14" name="object 8"/>
          <p:cNvSpPr txBox="1"/>
          <p:nvPr/>
        </p:nvSpPr>
        <p:spPr bwMode="auto">
          <a:xfrm>
            <a:off x="609600" y="1226728"/>
            <a:ext cx="4800600" cy="36580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buClr>
                <a:srgbClr val="FF6614"/>
              </a:buClr>
              <a:defRPr/>
            </a:pPr>
            <a:r>
              <a:rPr lang="ru-RU" sz="1050" b="1" dirty="0">
                <a:solidFill>
                  <a:schemeClr val="bg1"/>
                </a:solidFill>
                <a:latin typeface="Gogh"/>
                <a:cs typeface="Euclid Circular B SemiBold"/>
              </a:rPr>
              <a:t>Федеральное государственное бюджетное образовательное учреждение высшего образования «Ивановский Государственный Энергетический Университет имени В.И. Ленина»</a:t>
            </a:r>
            <a:endParaRPr lang="ru-RU" sz="1050" b="1" dirty="0">
              <a:solidFill>
                <a:srgbClr val="540575"/>
              </a:solidFill>
              <a:latin typeface="Gogh"/>
              <a:cs typeface="Euclid Circular B SemiBold"/>
            </a:endParaRPr>
          </a:p>
          <a:p>
            <a:pPr marL="12700" marR="0" lvl="0" defTabSz="914400">
              <a:lnSpc>
                <a:spcPct val="150000"/>
              </a:lnSpc>
              <a:spcBef>
                <a:spcPts val="105"/>
              </a:spcBef>
              <a:spcAft>
                <a:spcPts val="0"/>
              </a:spcAft>
              <a:buClr>
                <a:srgbClr val="FF6614"/>
              </a:buClr>
              <a:buSzTx/>
              <a:defRPr/>
            </a:pPr>
            <a:r>
              <a:rPr lang="ru-RU" sz="1050" b="1" dirty="0">
                <a:solidFill>
                  <a:srgbClr val="540575"/>
                </a:solidFill>
                <a:latin typeface="Gogh"/>
                <a:cs typeface="Euclid Circular B SemiBold"/>
              </a:rPr>
              <a:t>Деятельность организации:</a:t>
            </a:r>
            <a:endParaRPr dirty="0"/>
          </a:p>
          <a:p>
            <a:pPr marL="184150" marR="0" lvl="0" indent="-171450" defTabSz="91440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F6614"/>
              </a:buClr>
              <a:buSzTx/>
              <a:buFont typeface="Arial"/>
              <a:buChar char="•"/>
              <a:defRPr/>
            </a:pPr>
            <a:r>
              <a:rPr lang="ru-RU" sz="1050" dirty="0">
                <a:solidFill>
                  <a:srgbClr val="540575"/>
                </a:solidFill>
                <a:latin typeface="Gogh"/>
                <a:cs typeface="Euclid Circular B SemiBold"/>
              </a:rPr>
              <a:t>85.22 - Образование высшее</a:t>
            </a:r>
            <a:endParaRPr lang="ru-RU" sz="1050" b="1" dirty="0">
              <a:solidFill>
                <a:srgbClr val="540575"/>
              </a:solidFill>
              <a:latin typeface="Gogh"/>
              <a:cs typeface="Euclid Circular B SemiBold"/>
            </a:endParaRPr>
          </a:p>
          <a:p>
            <a:pPr marL="12700">
              <a:lnSpc>
                <a:spcPct val="150000"/>
              </a:lnSpc>
              <a:spcBef>
                <a:spcPts val="105"/>
              </a:spcBef>
              <a:buClr>
                <a:srgbClr val="FF6614"/>
              </a:buClr>
              <a:defRPr/>
            </a:pPr>
            <a:r>
              <a:rPr lang="ru-RU" sz="1050" b="1" dirty="0">
                <a:solidFill>
                  <a:srgbClr val="540575"/>
                </a:solidFill>
                <a:latin typeface="Gogh"/>
                <a:cs typeface="Euclid Circular B SemiBold"/>
              </a:rPr>
              <a:t>Фактический адрес организации:</a:t>
            </a:r>
            <a:endParaRPr dirty="0"/>
          </a:p>
          <a:p>
            <a:pPr marL="184150" marR="0" lvl="0" indent="-17145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F6614"/>
              </a:buClr>
              <a:buSzTx/>
              <a:buFont typeface="Arial"/>
              <a:buChar char="•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Gogh"/>
                <a:cs typeface="Euclid Circular B SemiBold"/>
              </a:rPr>
              <a:t> г. Иваново, ул. Рабфаковская, д. 34</a:t>
            </a:r>
            <a:endParaRPr lang="ru-RU" sz="1050" b="1" dirty="0">
              <a:solidFill>
                <a:srgbClr val="540575"/>
              </a:solidFill>
              <a:latin typeface="Gogh"/>
              <a:cs typeface="Euclid Circular B SemiBold"/>
            </a:endParaRPr>
          </a:p>
          <a:p>
            <a:pPr marL="12700">
              <a:lnSpc>
                <a:spcPct val="150000"/>
              </a:lnSpc>
              <a:spcBef>
                <a:spcPts val="105"/>
              </a:spcBef>
              <a:buClr>
                <a:srgbClr val="FF6614"/>
              </a:buClr>
              <a:defRPr/>
            </a:pPr>
            <a:r>
              <a:rPr lang="ru-RU" sz="1050" b="1" dirty="0">
                <a:solidFill>
                  <a:srgbClr val="540575"/>
                </a:solidFill>
                <a:latin typeface="Gogh"/>
                <a:cs typeface="Euclid Circular B SemiBold"/>
              </a:rPr>
              <a:t>Социальные сети организации:</a:t>
            </a:r>
            <a:endParaRPr dirty="0"/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FF6614"/>
              </a:buClr>
              <a:defRPr/>
            </a:pPr>
            <a:endParaRPr dirty="0">
              <a:solidFill>
                <a:srgbClr val="540575"/>
              </a:solidFill>
              <a:latin typeface="Gogh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rgbClr val="FF6614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540575"/>
              </a:solidFill>
              <a:latin typeface="Gogh"/>
              <a:cs typeface="Euclid Circular B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FF6614"/>
              </a:buClr>
              <a:defRPr/>
            </a:pPr>
            <a:endParaRPr lang="ru-RU" sz="1050" b="1" dirty="0">
              <a:solidFill>
                <a:srgbClr val="540575"/>
              </a:solidFill>
              <a:latin typeface="Gogh"/>
              <a:cs typeface="Euclid Circular B SemiBold"/>
            </a:endParaRPr>
          </a:p>
          <a:p>
            <a:pPr marL="12700">
              <a:lnSpc>
                <a:spcPct val="150000"/>
              </a:lnSpc>
              <a:spcBef>
                <a:spcPts val="105"/>
              </a:spcBef>
              <a:buClr>
                <a:srgbClr val="FF6614"/>
              </a:buClr>
              <a:defRPr/>
            </a:pPr>
            <a:endParaRPr lang="ru-RU" sz="1050" b="1" dirty="0">
              <a:solidFill>
                <a:srgbClr val="540575"/>
              </a:solidFill>
              <a:latin typeface="Gogh"/>
              <a:cs typeface="Euclid Circular B SemiBold"/>
            </a:endParaRPr>
          </a:p>
          <a:p>
            <a:pPr marL="12700">
              <a:lnSpc>
                <a:spcPct val="150000"/>
              </a:lnSpc>
              <a:spcBef>
                <a:spcPts val="105"/>
              </a:spcBef>
              <a:buClr>
                <a:srgbClr val="FF6614"/>
              </a:buClr>
              <a:defRPr/>
            </a:pPr>
            <a:r>
              <a:rPr lang="ru-RU" sz="1050" b="1" dirty="0">
                <a:solidFill>
                  <a:srgbClr val="540575"/>
                </a:solidFill>
                <a:latin typeface="Gogh"/>
                <a:cs typeface="Euclid Circular B SemiBold"/>
              </a:rPr>
              <a:t>Площадь помещения: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F6614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6614"/>
                </a:solidFill>
                <a:effectLst/>
                <a:uLnTx/>
                <a:uFillTx/>
                <a:latin typeface="Gogh"/>
              </a:rPr>
              <a:t>68 м²</a:t>
            </a:r>
          </a:p>
          <a:p>
            <a:pPr marL="12700" marR="0" lvl="0" indent="0" defTabSz="914400" eaLnBrk="1" fontAlgn="auto" latinLnBrk="0" hangingPunct="1">
              <a:lnSpc>
                <a:spcPct val="150000"/>
              </a:lnSpc>
              <a:spcBef>
                <a:spcPts val="105"/>
              </a:spcBef>
              <a:spcAft>
                <a:spcPts val="0"/>
              </a:spcAft>
              <a:buClr>
                <a:srgbClr val="FF6614"/>
              </a:buClr>
              <a:buSzTx/>
              <a:buFontTx/>
              <a:buNone/>
              <a:tabLst/>
              <a:defRPr/>
            </a:pPr>
            <a:r>
              <a:rPr lang="ru-RU" sz="1050" b="1" dirty="0">
                <a:solidFill>
                  <a:srgbClr val="540575"/>
                </a:solidFill>
                <a:latin typeface="Gogh"/>
                <a:cs typeface="Euclid Circular B SemiBold"/>
              </a:rPr>
              <a:t>Количество сотрудников, отвечающих за франшизу </a:t>
            </a:r>
            <a:r>
              <a:rPr lang="ru-RU" sz="1050" b="1" dirty="0" err="1">
                <a:solidFill>
                  <a:srgbClr val="540575"/>
                </a:solidFill>
                <a:latin typeface="Gogh"/>
                <a:cs typeface="Euclid Circular B SemiBold"/>
              </a:rPr>
              <a:t>Добро.Центр</a:t>
            </a:r>
            <a:r>
              <a:rPr lang="ru-RU" sz="1050" b="1" dirty="0">
                <a:solidFill>
                  <a:srgbClr val="540575"/>
                </a:solidFill>
                <a:latin typeface="Gogh"/>
                <a:cs typeface="Euclid Circular B SemiBold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FF6614"/>
              </a:buClr>
              <a:defRPr/>
            </a:pPr>
            <a:r>
              <a:rPr lang="ru-RU" sz="2000" b="1" dirty="0">
                <a:solidFill>
                  <a:srgbClr val="FF6614"/>
                </a:solidFill>
                <a:latin typeface="Gogh"/>
              </a:rPr>
              <a:t>3 сотрудника</a:t>
            </a:r>
            <a:endParaRPr sz="4000" dirty="0">
              <a:solidFill>
                <a:srgbClr val="FF661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3200" y="263502"/>
            <a:ext cx="2266950" cy="352297"/>
          </a:xfrm>
          <a:prstGeom prst="rect">
            <a:avLst/>
          </a:prstGeom>
        </p:spPr>
      </p:pic>
      <p:sp>
        <p:nvSpPr>
          <p:cNvPr id="4" name="Скругленный прямоугольник 9"/>
          <p:cNvSpPr/>
          <p:nvPr/>
        </p:nvSpPr>
        <p:spPr bwMode="auto">
          <a:xfrm>
            <a:off x="5652889" y="1123950"/>
            <a:ext cx="3262512" cy="3808204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Gogh"/>
            </a:endParaRPr>
          </a:p>
        </p:txBody>
      </p:sp>
      <p:sp>
        <p:nvSpPr>
          <p:cNvPr id="5" name="Скругленный прямоугольник 20"/>
          <p:cNvSpPr/>
          <p:nvPr/>
        </p:nvSpPr>
        <p:spPr bwMode="auto">
          <a:xfrm>
            <a:off x="5729089" y="1186636"/>
            <a:ext cx="3116312" cy="546914"/>
          </a:xfrm>
          <a:prstGeom prst="roundRect">
            <a:avLst>
              <a:gd name="adj" fmla="val 31569"/>
            </a:avLst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Gogh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F4EDD7-BD9E-4A5B-A692-7C1E0BAD2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9" y="2800350"/>
            <a:ext cx="1013311" cy="10133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822A4D-3C06-4876-B1CF-2BB8F8606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66" y="2800349"/>
            <a:ext cx="1013312" cy="10133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0C4CAF7-315F-4968-90C2-D514061F20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55" y="2800348"/>
            <a:ext cx="1013311" cy="10133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F8DAD2-E151-4E05-80FA-8A6843991017}"/>
              </a:ext>
            </a:extLst>
          </p:cNvPr>
          <p:cNvSpPr txBox="1"/>
          <p:nvPr/>
        </p:nvSpPr>
        <p:spPr>
          <a:xfrm>
            <a:off x="5729089" y="1768217"/>
            <a:ext cx="3091061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F6614"/>
              </a:buClr>
              <a:buSzTx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Gogh"/>
                <a:cs typeface="Euclid Circular B SemiBold"/>
              </a:rPr>
              <a:t>— один из старейших профильных университетов в системе подготовки кадров для энергетической отрасли России и зарубежных стран.</a:t>
            </a:r>
          </a:p>
          <a:p>
            <a:pPr marL="12700" marR="0" lvl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F6614"/>
              </a:buClr>
              <a:buSzTx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Gogh"/>
                <a:cs typeface="Euclid Circular B SemiBold"/>
              </a:rPr>
              <a:t>Университет готовит специалистов            в области электроэнергетики, теплоэнергетики, электротехники, электромеханики, энергетического машиностроения, программной инженерии, информационных технологий. ИГЭУ занимает ведущее место в регионе по уровню образования, технической оснащенности и условиям для научной работы и учебного процесса.</a:t>
            </a:r>
          </a:p>
          <a:p>
            <a:pPr marL="12700" marR="0" lvl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F6614"/>
              </a:buClr>
              <a:buSzTx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Gogh"/>
                <a:cs typeface="Euclid Circular B SemiBold"/>
              </a:rPr>
              <a:t>С 2012 года ИГЭУ — ассоциированный член Европейского Консорциума вузов (EU4M-Consortium). 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40575"/>
              </a:solidFill>
              <a:effectLst/>
              <a:uLnTx/>
              <a:uFillTx/>
              <a:latin typeface="Gogh"/>
              <a:cs typeface="Euclid Circular B SemiBold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36E792E-FE74-4D5A-BA45-CD38A8E3F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5502" y="1256487"/>
            <a:ext cx="2018233" cy="416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object 2"/>
          <p:cNvSpPr txBox="1"/>
          <p:nvPr/>
        </p:nvSpPr>
        <p:spPr bwMode="auto">
          <a:xfrm>
            <a:off x="381000" y="249781"/>
            <a:ext cx="5943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400" b="1" spc="-20">
                <a:solidFill>
                  <a:schemeClr val="bg1"/>
                </a:solidFill>
                <a:latin typeface="Gogh"/>
                <a:cs typeface="Euclid Circular B SemiBold"/>
              </a:rPr>
              <a:t>Финансирование и организационная модель Добро.Центра</a:t>
            </a:r>
            <a:endParaRPr sz="2400">
              <a:solidFill>
                <a:schemeClr val="bg1"/>
              </a:solidFill>
              <a:latin typeface="Gogh"/>
              <a:cs typeface="Euclid Circular B SemiBold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47328" y="1143709"/>
            <a:ext cx="8167114" cy="486144"/>
          </a:xfrm>
          <a:prstGeom prst="roundRect">
            <a:avLst>
              <a:gd name="adj" fmla="val 24072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2B1262"/>
              </a:solidFill>
            </a:endParaRPr>
          </a:p>
        </p:txBody>
      </p:sp>
      <p:sp>
        <p:nvSpPr>
          <p:cNvPr id="9" name="object 8"/>
          <p:cNvSpPr txBox="1"/>
          <p:nvPr/>
        </p:nvSpPr>
        <p:spPr bwMode="auto">
          <a:xfrm>
            <a:off x="638634" y="1205723"/>
            <a:ext cx="7862887" cy="5475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540575"/>
                </a:solidFill>
                <a:latin typeface="Gogh"/>
                <a:cs typeface="Euclid Circular B SemiBold"/>
              </a:rPr>
              <a:t>Учредителем</a:t>
            </a:r>
            <a:r>
              <a:rPr lang="ru-RU" sz="1050" dirty="0">
                <a:solidFill>
                  <a:srgbClr val="540575"/>
                </a:solidFill>
                <a:latin typeface="Gogh"/>
                <a:cs typeface="Euclid Circular B SemiBold"/>
              </a:rPr>
              <a:t> </a:t>
            </a:r>
            <a:r>
              <a:rPr lang="ru-RU" sz="1050" dirty="0" err="1">
                <a:solidFill>
                  <a:srgbClr val="540575"/>
                </a:solidFill>
                <a:latin typeface="Gogh"/>
                <a:cs typeface="Euclid Circular B SemiBold"/>
              </a:rPr>
              <a:t>Добро.Центра</a:t>
            </a:r>
            <a:r>
              <a:rPr lang="ru-RU" sz="1050" dirty="0">
                <a:solidFill>
                  <a:srgbClr val="540575"/>
                </a:solidFill>
                <a:latin typeface="Gogh"/>
                <a:cs typeface="Euclid Circular B SemiBold"/>
              </a:rPr>
              <a:t> </a:t>
            </a:r>
            <a:r>
              <a:rPr lang="ru-RU" sz="1050" b="1" dirty="0">
                <a:solidFill>
                  <a:srgbClr val="540575"/>
                </a:solidFill>
                <a:latin typeface="Gogh"/>
                <a:cs typeface="Euclid Circular B SemiBold"/>
              </a:rPr>
              <a:t>является</a:t>
            </a:r>
            <a:r>
              <a:rPr lang="ru-RU" sz="1050" dirty="0">
                <a:solidFill>
                  <a:srgbClr val="540575"/>
                </a:solidFill>
                <a:latin typeface="Gogh"/>
                <a:cs typeface="Euclid Circular B SemiBold"/>
              </a:rPr>
              <a:t> Федеральное государственное бюджетное образовательное учреждение высшего образования </a:t>
            </a:r>
            <a:r>
              <a:rPr lang="ru-RU" sz="1050" b="1" dirty="0">
                <a:solidFill>
                  <a:srgbClr val="540575"/>
                </a:solidFill>
                <a:latin typeface="Gogh"/>
                <a:cs typeface="Euclid Circular B SemiBold"/>
              </a:rPr>
              <a:t>«Ивановский Государственный Энергетический Университет имени В.И. Ленина»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dirty="0">
                <a:solidFill>
                  <a:srgbClr val="540575"/>
                </a:solidFill>
                <a:latin typeface="Gogh"/>
                <a:cs typeface="Euclid Circular B SemiBold"/>
              </a:rPr>
              <a:t> </a:t>
            </a:r>
            <a:endParaRPr dirty="0">
              <a:solidFill>
                <a:srgbClr val="540575"/>
              </a:solidFill>
              <a:latin typeface="Gogh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3200" y="263502"/>
            <a:ext cx="2266950" cy="352297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313D98A-91DD-46A7-95A3-CE683C3FA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87698"/>
              </p:ext>
            </p:extLst>
          </p:nvPr>
        </p:nvGraphicFramePr>
        <p:xfrm>
          <a:off x="441870" y="1895749"/>
          <a:ext cx="8378279" cy="26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330">
                  <a:extLst>
                    <a:ext uri="{9D8B030D-6E8A-4147-A177-3AD203B41FA5}">
                      <a16:colId xmlns:a16="http://schemas.microsoft.com/office/drawing/2014/main" val="2888729887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756621091"/>
                    </a:ext>
                  </a:extLst>
                </a:gridCol>
                <a:gridCol w="3181349">
                  <a:extLst>
                    <a:ext uri="{9D8B030D-6E8A-4147-A177-3AD203B41FA5}">
                      <a16:colId xmlns:a16="http://schemas.microsoft.com/office/drawing/2014/main" val="2687346797"/>
                    </a:ext>
                  </a:extLst>
                </a:gridCol>
              </a:tblGrid>
              <a:tr h="458232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solidFill>
                            <a:srgbClr val="540575"/>
                          </a:solidFill>
                          <a:latin typeface="Gogh"/>
                        </a:rPr>
                        <a:t>Источник финансирования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solidFill>
                            <a:srgbClr val="540575"/>
                          </a:solidFill>
                          <a:latin typeface="Gogh"/>
                        </a:rPr>
                        <a:t>Для чего обращаемся</a:t>
                      </a:r>
                    </a:p>
                    <a:p>
                      <a:pPr algn="ctr"/>
                      <a:r>
                        <a:rPr lang="ru-RU" sz="1400" b="1" u="none" strike="noStrike" dirty="0">
                          <a:solidFill>
                            <a:srgbClr val="540575"/>
                          </a:solidFill>
                          <a:latin typeface="Gogh"/>
                        </a:rPr>
                        <a:t>к этому источнику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540575"/>
                          </a:solidFill>
                          <a:latin typeface="Gogh"/>
                        </a:rPr>
                        <a:t>Что нужно сделать, чтобы получить финансирование?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5306510"/>
                  </a:ext>
                </a:extLst>
              </a:tr>
              <a:tr h="102002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Бюджет университета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Обновление внутреннего пространства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добро.центра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, закупка расходных материалов, расходы на организационную деятельность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добро.центра</a:t>
                      </a:r>
                      <a:endParaRPr lang="ru-RU" sz="1100" dirty="0">
                        <a:solidFill>
                          <a:schemeClr val="bg1"/>
                        </a:solidFill>
                        <a:latin typeface="Gogh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Выстраивание деятельности исходя из запросов источника финансирования, четкое обоснование и отчётность об использовании средств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0754916"/>
                  </a:ext>
                </a:extLst>
              </a:tr>
              <a:tr h="11108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Грантовые конкурсы </a:t>
                      </a:r>
                      <a:r>
                        <a:rPr lang="ru-RU" sz="1200" b="1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Росмолодёжь.Гранты</a:t>
                      </a:r>
                      <a:r>
                        <a:rPr lang="ru-RU" sz="1200" b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 </a:t>
                      </a:r>
                      <a:r>
                        <a:rPr lang="ru-RU" sz="1200" b="0" i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(среди ВУЗов и физических лиц)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Реализация финансово-затратных проектов и мероприятий, связанных с оплатой проживания и/или питания участников, приобретением дорогостоящего оборудования или расходных материалов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Грамотное составление проектной заявки, защита (в случае публичных защит в рамках молодёжных форумов), заключение соглашения, реализация проекта, составление отчётности.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57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3200" y="4476750"/>
            <a:ext cx="2266950" cy="352297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313D98A-91DD-46A7-95A3-CE683C3FA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778953"/>
              </p:ext>
            </p:extLst>
          </p:nvPr>
        </p:nvGraphicFramePr>
        <p:xfrm>
          <a:off x="441870" y="1581150"/>
          <a:ext cx="8378279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330">
                  <a:extLst>
                    <a:ext uri="{9D8B030D-6E8A-4147-A177-3AD203B41FA5}">
                      <a16:colId xmlns:a16="http://schemas.microsoft.com/office/drawing/2014/main" val="2888729887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756621091"/>
                    </a:ext>
                  </a:extLst>
                </a:gridCol>
                <a:gridCol w="3181349">
                  <a:extLst>
                    <a:ext uri="{9D8B030D-6E8A-4147-A177-3AD203B41FA5}">
                      <a16:colId xmlns:a16="http://schemas.microsoft.com/office/drawing/2014/main" val="2687346797"/>
                    </a:ext>
                  </a:extLst>
                </a:gridCol>
              </a:tblGrid>
              <a:tr h="11108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АО «Концерн Росэнергоатом»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Дорогостоящее обновление материально-технической базы центра; Обновление внутреннего пространства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добро.центра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, закупка расходных материалов, расходы на организационную деятельность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добро.центра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 и привлечением участников к деятельности организации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Выстраивание деятельности исходя из запросов источника финансирования, четкое обоснование и отчётность об использовании средств.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57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82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object 2"/>
          <p:cNvSpPr txBox="1"/>
          <p:nvPr/>
        </p:nvSpPr>
        <p:spPr bwMode="auto">
          <a:xfrm>
            <a:off x="314627" y="195676"/>
            <a:ext cx="6781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400" b="1" spc="-20" dirty="0">
                <a:solidFill>
                  <a:schemeClr val="bg1"/>
                </a:solidFill>
                <a:latin typeface="Gogh"/>
                <a:cs typeface="Euclid Circular B SemiBold"/>
              </a:rPr>
              <a:t>Работа по пакету </a:t>
            </a:r>
            <a:r>
              <a:rPr lang="ru-RU" sz="2400" b="1" u="sng" spc="-20" dirty="0">
                <a:solidFill>
                  <a:schemeClr val="bg1"/>
                </a:solidFill>
                <a:latin typeface="Gogh"/>
                <a:cs typeface="Euclid Circular B SemiBold"/>
              </a:rPr>
              <a:t>СТАНДАРТ</a:t>
            </a:r>
            <a:endParaRPr sz="2400" u="sng" dirty="0">
              <a:solidFill>
                <a:schemeClr val="bg1"/>
              </a:solidFill>
              <a:latin typeface="Gogh"/>
              <a:cs typeface="Euclid Circular B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3200" y="263502"/>
            <a:ext cx="2266950" cy="35229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B03C030E-F9F3-4589-B364-40619AD13FCB}"/>
              </a:ext>
            </a:extLst>
          </p:cNvPr>
          <p:cNvSpPr txBox="1"/>
          <p:nvPr/>
        </p:nvSpPr>
        <p:spPr bwMode="auto">
          <a:xfrm>
            <a:off x="314627" y="938191"/>
            <a:ext cx="6781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b="1" spc="-20" dirty="0">
                <a:solidFill>
                  <a:schemeClr val="bg1"/>
                </a:solidFill>
                <a:latin typeface="Gogh"/>
                <a:cs typeface="Euclid Circular B SemiBold"/>
              </a:rPr>
              <a:t>Базовые сервисы</a:t>
            </a:r>
            <a:endParaRPr dirty="0">
              <a:solidFill>
                <a:schemeClr val="bg1"/>
              </a:solidFill>
              <a:latin typeface="Gogh"/>
              <a:cs typeface="Euclid Circular B SemiBold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304C2D3-43B5-4FFF-9C99-2FC9C3C82B30}"/>
              </a:ext>
            </a:extLst>
          </p:cNvPr>
          <p:cNvSpPr/>
          <p:nvPr/>
        </p:nvSpPr>
        <p:spPr>
          <a:xfrm>
            <a:off x="321224" y="1350612"/>
            <a:ext cx="1965549" cy="838200"/>
          </a:xfrm>
          <a:prstGeom prst="roundRect">
            <a:avLst/>
          </a:prstGeom>
          <a:solidFill>
            <a:srgbClr val="540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DC1ED77-BE62-4E50-81AA-4A585A7D0DCC}"/>
              </a:ext>
            </a:extLst>
          </p:cNvPr>
          <p:cNvSpPr/>
          <p:nvPr/>
        </p:nvSpPr>
        <p:spPr>
          <a:xfrm>
            <a:off x="2455309" y="1342168"/>
            <a:ext cx="1965549" cy="838200"/>
          </a:xfrm>
          <a:prstGeom prst="roundRect">
            <a:avLst/>
          </a:prstGeom>
          <a:solidFill>
            <a:srgbClr val="540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53FF945-84E8-4BCE-80DE-F1C63F7DC799}"/>
              </a:ext>
            </a:extLst>
          </p:cNvPr>
          <p:cNvSpPr/>
          <p:nvPr/>
        </p:nvSpPr>
        <p:spPr>
          <a:xfrm>
            <a:off x="4618467" y="1342168"/>
            <a:ext cx="1965549" cy="838200"/>
          </a:xfrm>
          <a:prstGeom prst="roundRect">
            <a:avLst/>
          </a:prstGeom>
          <a:solidFill>
            <a:srgbClr val="540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2B98BB4-3DF4-4654-A4CD-0A893CE4E867}"/>
              </a:ext>
            </a:extLst>
          </p:cNvPr>
          <p:cNvSpPr/>
          <p:nvPr/>
        </p:nvSpPr>
        <p:spPr>
          <a:xfrm>
            <a:off x="6794825" y="1322345"/>
            <a:ext cx="1965549" cy="838200"/>
          </a:xfrm>
          <a:prstGeom prst="roundRect">
            <a:avLst/>
          </a:prstGeom>
          <a:solidFill>
            <a:srgbClr val="540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EBDD9-9713-4269-9F7E-C86027C2B9FD}"/>
              </a:ext>
            </a:extLst>
          </p:cNvPr>
          <p:cNvSpPr txBox="1"/>
          <p:nvPr/>
        </p:nvSpPr>
        <p:spPr>
          <a:xfrm>
            <a:off x="321224" y="1373948"/>
            <a:ext cx="196554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Euclid Circular B SemiBold"/>
              </a:rPr>
              <a:t>Информирование граждан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Euclid Circular B SemiBold"/>
              </a:rPr>
              <a:t>и организаций</a:t>
            </a:r>
            <a:endParaRPr lang="ru-RU" sz="1400" dirty="0">
              <a:solidFill>
                <a:schemeClr val="bg1"/>
              </a:solidFill>
              <a:latin typeface="Gogh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AA0A81-D3A1-432B-B547-A667EE90113A}"/>
              </a:ext>
            </a:extLst>
          </p:cNvPr>
          <p:cNvSpPr txBox="1"/>
          <p:nvPr/>
        </p:nvSpPr>
        <p:spPr>
          <a:xfrm>
            <a:off x="2451493" y="1373948"/>
            <a:ext cx="196554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Euclid Circular B SemiBold"/>
              </a:rPr>
              <a:t>Работа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Euclid Circular B SemiBold"/>
              </a:rPr>
              <a:t>с платформой </a:t>
            </a:r>
            <a:r>
              <a:rPr lang="ru-RU" sz="1400" dirty="0" err="1">
                <a:solidFill>
                  <a:schemeClr val="bg1"/>
                </a:solidFill>
                <a:latin typeface="Gogh" pitchFamily="2" charset="-52"/>
                <a:cs typeface="Euclid Circular B SemiBold"/>
              </a:rPr>
              <a:t>Добро.рф</a:t>
            </a:r>
            <a:endParaRPr lang="ru-RU" sz="1400" dirty="0">
              <a:solidFill>
                <a:schemeClr val="bg1"/>
              </a:solidFill>
              <a:latin typeface="Gogh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FC47B0-D65E-4C34-9CA1-3D368DB873DB}"/>
              </a:ext>
            </a:extLst>
          </p:cNvPr>
          <p:cNvSpPr txBox="1"/>
          <p:nvPr/>
        </p:nvSpPr>
        <p:spPr>
          <a:xfrm>
            <a:off x="4603592" y="1481670"/>
            <a:ext cx="19655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Euclid Circular B SemiBold"/>
              </a:rPr>
              <a:t>Консультирование граждан</a:t>
            </a:r>
            <a:endParaRPr lang="ru-RU" sz="1400" dirty="0">
              <a:solidFill>
                <a:schemeClr val="bg1"/>
              </a:solidFill>
              <a:latin typeface="Gogh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E4727-013E-4D23-954B-39BF202AAF88}"/>
              </a:ext>
            </a:extLst>
          </p:cNvPr>
          <p:cNvSpPr txBox="1"/>
          <p:nvPr/>
        </p:nvSpPr>
        <p:spPr>
          <a:xfrm>
            <a:off x="6809009" y="1481670"/>
            <a:ext cx="19655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Euclid Circular B SemiBold"/>
              </a:rPr>
              <a:t>Работа «</a:t>
            </a:r>
            <a:r>
              <a:rPr lang="ru-RU" sz="1400" dirty="0" err="1">
                <a:solidFill>
                  <a:schemeClr val="bg1"/>
                </a:solidFill>
                <a:latin typeface="Gogh" pitchFamily="2" charset="-52"/>
                <a:cs typeface="Euclid Circular B SemiBold"/>
              </a:rPr>
              <a:t>Добро.Взаимно</a:t>
            </a:r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Euclid Circular B SemiBold"/>
              </a:rPr>
              <a:t>»</a:t>
            </a:r>
            <a:endParaRPr lang="ru-RU" sz="1400" dirty="0">
              <a:solidFill>
                <a:schemeClr val="bg1"/>
              </a:solidFill>
              <a:latin typeface="Gogh" pitchFamily="2" charset="-52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5346D43-1F7E-4EF2-8D95-1C7B3C2DF9E4}"/>
              </a:ext>
            </a:extLst>
          </p:cNvPr>
          <p:cNvSpPr txBox="1"/>
          <p:nvPr/>
        </p:nvSpPr>
        <p:spPr bwMode="auto">
          <a:xfrm>
            <a:off x="314627" y="2379413"/>
            <a:ext cx="6781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b="1" spc="-20" dirty="0">
                <a:solidFill>
                  <a:schemeClr val="bg1"/>
                </a:solidFill>
                <a:latin typeface="Gogh"/>
                <a:cs typeface="Euclid Circular B SemiBold"/>
              </a:rPr>
              <a:t>Сервисы в рамках пакета стандарт:</a:t>
            </a:r>
            <a:endParaRPr dirty="0">
              <a:solidFill>
                <a:schemeClr val="bg1"/>
              </a:solidFill>
              <a:latin typeface="Gogh"/>
              <a:cs typeface="Euclid Circular B SemiBold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6AA2BCD-4F64-48C9-97FD-9B382567A5E2}"/>
              </a:ext>
            </a:extLst>
          </p:cNvPr>
          <p:cNvSpPr/>
          <p:nvPr/>
        </p:nvSpPr>
        <p:spPr>
          <a:xfrm>
            <a:off x="321224" y="2899805"/>
            <a:ext cx="1965549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DDD035-9289-405C-A570-03B0C8CB2E79}"/>
              </a:ext>
            </a:extLst>
          </p:cNvPr>
          <p:cNvSpPr txBox="1"/>
          <p:nvPr/>
        </p:nvSpPr>
        <p:spPr>
          <a:xfrm>
            <a:off x="321224" y="2939960"/>
            <a:ext cx="196554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540575"/>
                </a:solidFill>
                <a:latin typeface="Gogh" pitchFamily="2" charset="-52"/>
                <a:cs typeface="Euclid Circular B SemiBold"/>
              </a:rPr>
              <a:t>Технология «Обучение служением»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09F1E64-C7B9-4B12-B708-4AD30E276E5A}"/>
              </a:ext>
            </a:extLst>
          </p:cNvPr>
          <p:cNvSpPr/>
          <p:nvPr/>
        </p:nvSpPr>
        <p:spPr>
          <a:xfrm>
            <a:off x="2477919" y="2899805"/>
            <a:ext cx="1965549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3C4F27-51B6-4C1D-B175-9240CCC5778F}"/>
              </a:ext>
            </a:extLst>
          </p:cNvPr>
          <p:cNvSpPr txBox="1"/>
          <p:nvPr/>
        </p:nvSpPr>
        <p:spPr>
          <a:xfrm>
            <a:off x="2477919" y="3047682"/>
            <a:ext cx="19655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540575"/>
                </a:solidFill>
                <a:latin typeface="Gogh" pitchFamily="2" charset="-52"/>
                <a:cs typeface="Euclid Circular B SemiBold"/>
              </a:rPr>
              <a:t>Социальное проектирование</a:t>
            </a:r>
            <a:endParaRPr lang="ru-RU" sz="1400" dirty="0">
              <a:solidFill>
                <a:srgbClr val="540575"/>
              </a:solidFill>
              <a:latin typeface="Gogh" pitchFamily="2" charset="-52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B37EE32-8464-40A1-A446-AF00202F182B}"/>
              </a:ext>
            </a:extLst>
          </p:cNvPr>
          <p:cNvSpPr/>
          <p:nvPr/>
        </p:nvSpPr>
        <p:spPr>
          <a:xfrm>
            <a:off x="2477919" y="3902474"/>
            <a:ext cx="1965549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506ED7-B504-4027-9770-15BBF76A5B6F}"/>
              </a:ext>
            </a:extLst>
          </p:cNvPr>
          <p:cNvSpPr txBox="1"/>
          <p:nvPr/>
        </p:nvSpPr>
        <p:spPr>
          <a:xfrm>
            <a:off x="2477919" y="4059964"/>
            <a:ext cx="19655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540575"/>
                </a:solidFill>
                <a:latin typeface="Gogh" pitchFamily="2" charset="-52"/>
                <a:cs typeface="Euclid Circular B SemiBold"/>
              </a:rPr>
              <a:t>Предоставление помещения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82B541D8-C021-4E2C-8E15-C6E186EFE387}"/>
              </a:ext>
            </a:extLst>
          </p:cNvPr>
          <p:cNvSpPr/>
          <p:nvPr/>
        </p:nvSpPr>
        <p:spPr>
          <a:xfrm>
            <a:off x="4618467" y="2899805"/>
            <a:ext cx="1965549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A92FD2-3607-4AFE-A3F5-427AEDC7FE20}"/>
              </a:ext>
            </a:extLst>
          </p:cNvPr>
          <p:cNvSpPr txBox="1"/>
          <p:nvPr/>
        </p:nvSpPr>
        <p:spPr>
          <a:xfrm>
            <a:off x="4614051" y="3177878"/>
            <a:ext cx="19655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540575"/>
                </a:solidFill>
                <a:latin typeface="Gogh" pitchFamily="2" charset="-52"/>
                <a:cs typeface="Euclid Circular B SemiBold"/>
              </a:rPr>
              <a:t>Донорство</a:t>
            </a:r>
            <a:endParaRPr lang="ru-RU" sz="1400" dirty="0">
              <a:solidFill>
                <a:srgbClr val="540575"/>
              </a:solidFill>
              <a:latin typeface="Gogh" pitchFamily="2" charset="-52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5C6E1B09-92F0-469B-867E-E5091FB6FE46}"/>
              </a:ext>
            </a:extLst>
          </p:cNvPr>
          <p:cNvSpPr/>
          <p:nvPr/>
        </p:nvSpPr>
        <p:spPr>
          <a:xfrm>
            <a:off x="4618467" y="3902474"/>
            <a:ext cx="1965549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874924-E130-4584-9CE5-A311E4D6EA27}"/>
              </a:ext>
            </a:extLst>
          </p:cNvPr>
          <p:cNvSpPr txBox="1"/>
          <p:nvPr/>
        </p:nvSpPr>
        <p:spPr>
          <a:xfrm>
            <a:off x="4618467" y="3902474"/>
            <a:ext cx="196554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540575"/>
                </a:solidFill>
                <a:latin typeface="Gogh" pitchFamily="2" charset="-52"/>
                <a:cs typeface="Euclid Circular B SemiBold"/>
              </a:rPr>
              <a:t>Внедрение стандартов Ассоциации</a:t>
            </a:r>
            <a:endParaRPr lang="ru-RU" sz="1400" dirty="0">
              <a:solidFill>
                <a:srgbClr val="540575"/>
              </a:solidFill>
              <a:latin typeface="Gogh" pitchFamily="2" charset="-52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E7FB506-373B-4EF0-9773-55879C7DDFED}"/>
              </a:ext>
            </a:extLst>
          </p:cNvPr>
          <p:cNvSpPr/>
          <p:nvPr/>
        </p:nvSpPr>
        <p:spPr>
          <a:xfrm>
            <a:off x="6809009" y="2899805"/>
            <a:ext cx="1965549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6FAD8D-4047-44C8-9A05-39214E682227}"/>
              </a:ext>
            </a:extLst>
          </p:cNvPr>
          <p:cNvSpPr txBox="1"/>
          <p:nvPr/>
        </p:nvSpPr>
        <p:spPr>
          <a:xfrm>
            <a:off x="6809009" y="2949573"/>
            <a:ext cx="196554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540575"/>
                </a:solidFill>
                <a:latin typeface="Gogh" pitchFamily="2" charset="-52"/>
                <a:cs typeface="Euclid Circular B SemiBold"/>
              </a:rPr>
              <a:t>Организация </a:t>
            </a:r>
          </a:p>
          <a:p>
            <a:pPr algn="ctr"/>
            <a:r>
              <a:rPr lang="ru-RU" sz="1400" dirty="0">
                <a:solidFill>
                  <a:srgbClr val="540575"/>
                </a:solidFill>
                <a:latin typeface="Gogh" pitchFamily="2" charset="-52"/>
                <a:cs typeface="Euclid Circular B SemiBold"/>
              </a:rPr>
              <a:t>и проведение мероприятий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Gogh"/>
            </a:endParaRPr>
          </a:p>
        </p:txBody>
      </p:sp>
      <p:sp>
        <p:nvSpPr>
          <p:cNvPr id="33" name="object 2"/>
          <p:cNvSpPr txBox="1"/>
          <p:nvPr/>
        </p:nvSpPr>
        <p:spPr bwMode="auto">
          <a:xfrm>
            <a:off x="457200" y="213380"/>
            <a:ext cx="7162800" cy="474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>
                <a:solidFill>
                  <a:schemeClr val="bg1"/>
                </a:solidFill>
                <a:latin typeface="Gogh"/>
                <a:cs typeface="Euclid Circular B SemiBold"/>
              </a:rPr>
              <a:t>Пространство и брендинг</a:t>
            </a:r>
            <a:endParaRPr sz="3000" dirty="0">
              <a:solidFill>
                <a:schemeClr val="bg1"/>
              </a:solidFill>
              <a:latin typeface="Gogh"/>
              <a:cs typeface="Euclid Circular B Semi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37223" y="315210"/>
            <a:ext cx="2482927" cy="385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4191000" y="21613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A6FC23F-CD97-4A82-A236-DB7D876BD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t="187" r="1159"/>
          <a:stretch>
            <a:fillRect/>
          </a:stretch>
        </p:blipFill>
        <p:spPr>
          <a:xfrm>
            <a:off x="521959" y="1206952"/>
            <a:ext cx="2682356" cy="3621340"/>
          </a:xfrm>
          <a:custGeom>
            <a:avLst/>
            <a:gdLst>
              <a:gd name="connsiteX0" fmla="*/ 1641013 w 2682356"/>
              <a:gd name="connsiteY0" fmla="*/ 0 h 3621340"/>
              <a:gd name="connsiteX1" fmla="*/ 2682356 w 2682356"/>
              <a:gd name="connsiteY1" fmla="*/ 0 h 3621340"/>
              <a:gd name="connsiteX2" fmla="*/ 2682356 w 2682356"/>
              <a:gd name="connsiteY2" fmla="*/ 2453457 h 3621340"/>
              <a:gd name="connsiteX3" fmla="*/ 1633630 w 2682356"/>
              <a:gd name="connsiteY3" fmla="*/ 3615590 h 3621340"/>
              <a:gd name="connsiteX4" fmla="*/ 1519756 w 2682356"/>
              <a:gd name="connsiteY4" fmla="*/ 3621340 h 3621340"/>
              <a:gd name="connsiteX5" fmla="*/ 0 w 2682356"/>
              <a:gd name="connsiteY5" fmla="*/ 3621340 h 3621340"/>
              <a:gd name="connsiteX6" fmla="*/ 0 w 2682356"/>
              <a:gd name="connsiteY6" fmla="*/ 292517 h 3621340"/>
              <a:gd name="connsiteX7" fmla="*/ 1641013 w 2682356"/>
              <a:gd name="connsiteY7" fmla="*/ 292517 h 362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2356" h="3621340">
                <a:moveTo>
                  <a:pt x="1641013" y="0"/>
                </a:moveTo>
                <a:lnTo>
                  <a:pt x="2682356" y="0"/>
                </a:lnTo>
                <a:lnTo>
                  <a:pt x="2682356" y="2453457"/>
                </a:lnTo>
                <a:cubicBezTo>
                  <a:pt x="2682356" y="3058298"/>
                  <a:pt x="2222687" y="3555769"/>
                  <a:pt x="1633630" y="3615590"/>
                </a:cubicBezTo>
                <a:lnTo>
                  <a:pt x="1519756" y="3621340"/>
                </a:lnTo>
                <a:lnTo>
                  <a:pt x="0" y="3621340"/>
                </a:lnTo>
                <a:lnTo>
                  <a:pt x="0" y="292517"/>
                </a:lnTo>
                <a:lnTo>
                  <a:pt x="1641013" y="292517"/>
                </a:lnTo>
                <a:close/>
              </a:path>
            </a:pathLst>
          </a:custGeom>
          <a:ln w="28575">
            <a:solidFill>
              <a:srgbClr val="540575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0E6732-5045-4B2B-A038-1A8803907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187" r="681"/>
          <a:stretch>
            <a:fillRect/>
          </a:stretch>
        </p:blipFill>
        <p:spPr>
          <a:xfrm>
            <a:off x="6157594" y="1206952"/>
            <a:ext cx="2682356" cy="3621338"/>
          </a:xfrm>
          <a:custGeom>
            <a:avLst/>
            <a:gdLst>
              <a:gd name="connsiteX0" fmla="*/ 1641013 w 2682356"/>
              <a:gd name="connsiteY0" fmla="*/ 0 h 3621338"/>
              <a:gd name="connsiteX1" fmla="*/ 2682356 w 2682356"/>
              <a:gd name="connsiteY1" fmla="*/ 0 h 3621338"/>
              <a:gd name="connsiteX2" fmla="*/ 2682356 w 2682356"/>
              <a:gd name="connsiteY2" fmla="*/ 2453457 h 3621338"/>
              <a:gd name="connsiteX3" fmla="*/ 1633630 w 2682356"/>
              <a:gd name="connsiteY3" fmla="*/ 3615590 h 3621338"/>
              <a:gd name="connsiteX4" fmla="*/ 1519796 w 2682356"/>
              <a:gd name="connsiteY4" fmla="*/ 3621338 h 3621338"/>
              <a:gd name="connsiteX5" fmla="*/ 0 w 2682356"/>
              <a:gd name="connsiteY5" fmla="*/ 3621338 h 3621338"/>
              <a:gd name="connsiteX6" fmla="*/ 0 w 2682356"/>
              <a:gd name="connsiteY6" fmla="*/ 292517 h 3621338"/>
              <a:gd name="connsiteX7" fmla="*/ 1641013 w 2682356"/>
              <a:gd name="connsiteY7" fmla="*/ 292517 h 362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2356" h="3621338">
                <a:moveTo>
                  <a:pt x="1641013" y="0"/>
                </a:moveTo>
                <a:lnTo>
                  <a:pt x="2682356" y="0"/>
                </a:lnTo>
                <a:lnTo>
                  <a:pt x="2682356" y="2453457"/>
                </a:lnTo>
                <a:cubicBezTo>
                  <a:pt x="2682356" y="3058299"/>
                  <a:pt x="2222687" y="3555769"/>
                  <a:pt x="1633630" y="3615590"/>
                </a:cubicBezTo>
                <a:lnTo>
                  <a:pt x="1519796" y="3621338"/>
                </a:lnTo>
                <a:lnTo>
                  <a:pt x="0" y="3621338"/>
                </a:lnTo>
                <a:lnTo>
                  <a:pt x="0" y="292517"/>
                </a:lnTo>
                <a:lnTo>
                  <a:pt x="1641013" y="292517"/>
                </a:lnTo>
                <a:close/>
              </a:path>
            </a:pathLst>
          </a:custGeom>
          <a:ln w="28575">
            <a:solidFill>
              <a:srgbClr val="540575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658673-0FF0-428B-BE90-19CF0B76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r="1435"/>
          <a:stretch>
            <a:fillRect/>
          </a:stretch>
        </p:blipFill>
        <p:spPr bwMode="auto">
          <a:xfrm flipH="1">
            <a:off x="3339927" y="1206952"/>
            <a:ext cx="2682054" cy="3621338"/>
          </a:xfrm>
          <a:custGeom>
            <a:avLst/>
            <a:gdLst>
              <a:gd name="connsiteX0" fmla="*/ 1640711 w 2682054"/>
              <a:gd name="connsiteY0" fmla="*/ 0 h 3621338"/>
              <a:gd name="connsiteX1" fmla="*/ 2682054 w 2682054"/>
              <a:gd name="connsiteY1" fmla="*/ 0 h 3621338"/>
              <a:gd name="connsiteX2" fmla="*/ 2682054 w 2682054"/>
              <a:gd name="connsiteY2" fmla="*/ 2453457 h 3621338"/>
              <a:gd name="connsiteX3" fmla="*/ 1633328 w 2682054"/>
              <a:gd name="connsiteY3" fmla="*/ 3615590 h 3621338"/>
              <a:gd name="connsiteX4" fmla="*/ 1519494 w 2682054"/>
              <a:gd name="connsiteY4" fmla="*/ 3621338 h 3621338"/>
              <a:gd name="connsiteX5" fmla="*/ 0 w 2682054"/>
              <a:gd name="connsiteY5" fmla="*/ 3621338 h 3621338"/>
              <a:gd name="connsiteX6" fmla="*/ 0 w 2682054"/>
              <a:gd name="connsiteY6" fmla="*/ 292517 h 3621338"/>
              <a:gd name="connsiteX7" fmla="*/ 1640711 w 2682054"/>
              <a:gd name="connsiteY7" fmla="*/ 292517 h 362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2054" h="3621338">
                <a:moveTo>
                  <a:pt x="1640711" y="0"/>
                </a:moveTo>
                <a:lnTo>
                  <a:pt x="2682054" y="0"/>
                </a:lnTo>
                <a:lnTo>
                  <a:pt x="2682054" y="2453457"/>
                </a:lnTo>
                <a:cubicBezTo>
                  <a:pt x="2682054" y="3058299"/>
                  <a:pt x="2222385" y="3555769"/>
                  <a:pt x="1633328" y="3615590"/>
                </a:cubicBezTo>
                <a:lnTo>
                  <a:pt x="1519494" y="3621338"/>
                </a:lnTo>
                <a:lnTo>
                  <a:pt x="0" y="3621338"/>
                </a:lnTo>
                <a:lnTo>
                  <a:pt x="0" y="292517"/>
                </a:lnTo>
                <a:lnTo>
                  <a:pt x="1640711" y="292517"/>
                </a:lnTo>
                <a:close/>
              </a:path>
            </a:pathLst>
          </a:custGeom>
          <a:noFill/>
          <a:ln w="28575">
            <a:solidFill>
              <a:srgbClr val="54057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9CFB2EF-FC8A-4553-840E-CE029E93AA8F}"/>
              </a:ext>
            </a:extLst>
          </p:cNvPr>
          <p:cNvSpPr/>
          <p:nvPr/>
        </p:nvSpPr>
        <p:spPr bwMode="auto">
          <a:xfrm>
            <a:off x="2458397" y="4278197"/>
            <a:ext cx="1681448" cy="7170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F99AEA-93D9-4CA2-9778-EB1F28A3FF43}"/>
              </a:ext>
            </a:extLst>
          </p:cNvPr>
          <p:cNvSpPr txBox="1"/>
          <p:nvPr/>
        </p:nvSpPr>
        <p:spPr bwMode="auto">
          <a:xfrm>
            <a:off x="2438400" y="4344332"/>
            <a:ext cx="16814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540575"/>
                </a:solidFill>
                <a:latin typeface="Gogh" pitchFamily="2" charset="-52"/>
                <a:cs typeface="Euclid Circular B SemiBold"/>
              </a:rPr>
              <a:t>68 м²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 bwMode="auto">
          <a:xfrm>
            <a:off x="484732" y="285750"/>
            <a:ext cx="241086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>
                <a:solidFill>
                  <a:srgbClr val="540575"/>
                </a:solidFill>
                <a:latin typeface="Gogh ExtraBold" pitchFamily="2" charset="-52"/>
                <a:cs typeface="Euclid Circular B SemiBold"/>
              </a:rPr>
              <a:t>Команда</a:t>
            </a:r>
            <a:endParaRPr sz="3000" dirty="0">
              <a:solidFill>
                <a:srgbClr val="540575"/>
              </a:solidFill>
              <a:latin typeface="Gogh ExtraBold" pitchFamily="2" charset="-52"/>
              <a:cs typeface="Euclid Circular B SemiBold"/>
            </a:endParaRPr>
          </a:p>
        </p:txBody>
      </p:sp>
      <p:pic>
        <p:nvPicPr>
          <p:cNvPr id="3" name="Рисунок 2" descr="Изображение выглядит как Графика, Шрифт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8997" y="359294"/>
            <a:ext cx="2133600" cy="327400"/>
          </a:xfrm>
          <a:prstGeom prst="rect">
            <a:avLst/>
          </a:prstGeom>
        </p:spPr>
      </p:pic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577F03D1-BBE7-4D37-AE46-2E34AD9AF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67869"/>
              </p:ext>
            </p:extLst>
          </p:nvPr>
        </p:nvGraphicFramePr>
        <p:xfrm>
          <a:off x="484732" y="906965"/>
          <a:ext cx="8278266" cy="3876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8468">
                  <a:extLst>
                    <a:ext uri="{9D8B030D-6E8A-4147-A177-3AD203B41FA5}">
                      <a16:colId xmlns:a16="http://schemas.microsoft.com/office/drawing/2014/main" val="29883584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13337925"/>
                    </a:ext>
                  </a:extLst>
                </a:gridCol>
                <a:gridCol w="3962398">
                  <a:extLst>
                    <a:ext uri="{9D8B030D-6E8A-4147-A177-3AD203B41FA5}">
                      <a16:colId xmlns:a16="http://schemas.microsoft.com/office/drawing/2014/main" val="1381852529"/>
                    </a:ext>
                  </a:extLst>
                </a:gridCol>
              </a:tblGrid>
              <a:tr h="521785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solidFill>
                            <a:srgbClr val="540575"/>
                          </a:solidFill>
                          <a:latin typeface="Gogh"/>
                        </a:rPr>
                        <a:t>ФИО</a:t>
                      </a:r>
                      <a:endParaRPr lang="ru-RU" sz="1400" b="1" dirty="0">
                        <a:solidFill>
                          <a:srgbClr val="540575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solidFill>
                            <a:srgbClr val="540575"/>
                          </a:solidFill>
                          <a:latin typeface="Gogh"/>
                        </a:rPr>
                        <a:t>Должность</a:t>
                      </a:r>
                      <a:endParaRPr lang="ru-RU" sz="1400" b="1" dirty="0">
                        <a:solidFill>
                          <a:srgbClr val="5405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solidFill>
                            <a:srgbClr val="540575"/>
                          </a:solidFill>
                          <a:latin typeface="Gogh"/>
                        </a:rPr>
                        <a:t>Выполняемые задачи, за какие сервисы человек ответственен</a:t>
                      </a:r>
                      <a:endParaRPr lang="ru-RU" sz="1200" b="1" dirty="0">
                        <a:solidFill>
                          <a:srgbClr val="540575"/>
                        </a:solidFill>
                        <a:latin typeface="Gogh"/>
                        <a:ea typeface="Euclid Circular B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56166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Клыков Максим Алексеевич</a:t>
                      </a:r>
                    </a:p>
                  </a:txBody>
                  <a:tcPr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Студент, руководитель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добро.центра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, эксперт «Обучение служением»,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регпред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добро.рф</a:t>
                      </a:r>
                      <a:endParaRPr lang="ru-RU" sz="1100" dirty="0">
                        <a:solidFill>
                          <a:srgbClr val="540575"/>
                        </a:solidFill>
                        <a:latin typeface="Gogh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Общее руководство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добро.центром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, проведение консультаций по социальному проектированию, работа с порталом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добро.рф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, в частности </a:t>
                      </a:r>
                      <a:r>
                        <a:rPr lang="en-US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CRM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-системой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добро.центров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, внедрение стандартов ассоциации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добро.рф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, работа с партнёрами</a:t>
                      </a:r>
                    </a:p>
                  </a:txBody>
                  <a:tcPr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642437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Журавкова Виктория Дмитриевна</a:t>
                      </a:r>
                    </a:p>
                  </a:txBody>
                  <a:tcPr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Студентка, руководитель волонтёрского центра «Вектор добра»</a:t>
                      </a:r>
                    </a:p>
                  </a:txBody>
                  <a:tcPr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Информирование и консультирование граждан и организаций, работа и развитие сервиса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добро.взаимно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, организация и проведение городских и региональных мероприятий, ведение социальных сетей организации</a:t>
                      </a:r>
                    </a:p>
                  </a:txBody>
                  <a:tcPr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872852"/>
                  </a:ext>
                </a:extLst>
              </a:tr>
              <a:tr h="129746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Королёва Татьяна Валерьевна</a:t>
                      </a:r>
                    </a:p>
                  </a:txBody>
                  <a:tcPr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Директор Центра воспитательной работы и студенческого самоуправления ИГЭУ, курирующий педагог</a:t>
                      </a:r>
                    </a:p>
                  </a:txBody>
                  <a:tcPr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Координация финансового сектора и привлечение партнёрского финансирования, ответственность за предоставление помещений, развитие донорства, внедрение и развитие программы «Обучение служением», взаимодействие с руководством университета</a:t>
                      </a:r>
                    </a:p>
                  </a:txBody>
                  <a:tcPr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42796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-1761"/>
            <a:ext cx="9144000" cy="5145261"/>
          </a:xfrm>
          <a:prstGeom prst="rect">
            <a:avLst/>
          </a:prstGeom>
          <a:solidFill>
            <a:srgbClr val="540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object 2"/>
          <p:cNvSpPr txBox="1"/>
          <p:nvPr/>
        </p:nvSpPr>
        <p:spPr bwMode="auto">
          <a:xfrm>
            <a:off x="441870" y="172087"/>
            <a:ext cx="39623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>
                <a:solidFill>
                  <a:schemeClr val="bg1"/>
                </a:solidFill>
                <a:latin typeface="Gogh"/>
                <a:cs typeface="Euclid Circular B SemiBold"/>
              </a:rPr>
              <a:t>Целевая аудитория</a:t>
            </a:r>
            <a:endParaRPr sz="2800" dirty="0">
              <a:solidFill>
                <a:schemeClr val="bg1"/>
              </a:solidFill>
              <a:latin typeface="Gogh"/>
              <a:cs typeface="Euclid Circular B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3200" y="263502"/>
            <a:ext cx="2266950" cy="352297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A24985F-43FB-4EC0-B3D0-B55C4A2D8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353706"/>
              </p:ext>
            </p:extLst>
          </p:nvPr>
        </p:nvGraphicFramePr>
        <p:xfrm>
          <a:off x="441870" y="803396"/>
          <a:ext cx="8378279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313">
                  <a:extLst>
                    <a:ext uri="{9D8B030D-6E8A-4147-A177-3AD203B41FA5}">
                      <a16:colId xmlns:a16="http://schemas.microsoft.com/office/drawing/2014/main" val="2888729887"/>
                    </a:ext>
                  </a:extLst>
                </a:gridCol>
                <a:gridCol w="3161945">
                  <a:extLst>
                    <a:ext uri="{9D8B030D-6E8A-4147-A177-3AD203B41FA5}">
                      <a16:colId xmlns:a16="http://schemas.microsoft.com/office/drawing/2014/main" val="3756621091"/>
                    </a:ext>
                  </a:extLst>
                </a:gridCol>
                <a:gridCol w="3457021">
                  <a:extLst>
                    <a:ext uri="{9D8B030D-6E8A-4147-A177-3AD203B41FA5}">
                      <a16:colId xmlns:a16="http://schemas.microsoft.com/office/drawing/2014/main" val="2687346797"/>
                    </a:ext>
                  </a:extLst>
                </a:gridCol>
              </a:tblGrid>
              <a:tr h="458232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solidFill>
                            <a:srgbClr val="FF6614"/>
                          </a:solidFill>
                          <a:latin typeface="Gogh"/>
                        </a:rPr>
                        <a:t>Целевая группа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solidFill>
                            <a:srgbClr val="FF6614"/>
                          </a:solidFill>
                          <a:latin typeface="Gogh"/>
                        </a:rPr>
                        <a:t>Её портрет</a:t>
                      </a:r>
                      <a:endParaRPr lang="ru-RU" sz="1400" b="1" dirty="0">
                        <a:solidFill>
                          <a:srgbClr val="FF661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FF6614"/>
                          </a:solidFill>
                          <a:latin typeface="Gogh"/>
                        </a:rPr>
                        <a:t>Инструменты по работе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FF6614"/>
                          </a:solidFill>
                          <a:latin typeface="Gogh"/>
                        </a:rPr>
                        <a:t>с данной целевой группой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5306510"/>
                  </a:ext>
                </a:extLst>
              </a:tr>
              <a:tr h="125807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6614"/>
                          </a:solidFill>
                          <a:latin typeface="Gogh" pitchFamily="2" charset="-52"/>
                        </a:rPr>
                        <a:t>Школьники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14-18 лет, неполное среднее образование, вовлекаемые в добровольческую деятельность и/или участвующие в добровольческой деятельности на базе своих образовательных организаций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Информационная кампания; организация и проведение мероприятий для целевой группы; консультирование по подаче грантовых заявок; акселерация и сопровождение проектов группы; привлечение отрядов в программу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добро.центр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; профессиональная ориентация целевой группы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0754916"/>
                  </a:ext>
                </a:extLst>
              </a:tr>
              <a:tr h="11108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6614"/>
                          </a:solidFill>
                          <a:latin typeface="Gogh" pitchFamily="2" charset="-52"/>
                        </a:rPr>
                        <a:t>Студенты СПО и ВУЗов (в т.ч. ИГЭУ)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16-24 лет, обучающиеся в системах среднего профессионального и высшего образования, вовлекаемые в добровольческую деятельность и/или участвующие в добровольческой деятельности на базе своих образовательных организаций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Информационная кампания; организация и проведение мероприятий для целевой группы; консультирование по подаче грантовых заявок; акселерация и сопровождение проектов группы; привлечение отрядов в программу добро. Центр; профессиональная ориентация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57001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6614"/>
                          </a:solidFill>
                          <a:latin typeface="Gogh" pitchFamily="2" charset="-52"/>
                        </a:rPr>
                        <a:t>СМИ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Занимаются следующей деятельностью: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Сбор, обработка и открытая публичная передача различной информации для широких слоёв населения с помощью специальных технических средств.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Информационная кампания; популяризация добровольчества в широких слоях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14402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-1761"/>
            <a:ext cx="9144000" cy="5145261"/>
          </a:xfrm>
          <a:prstGeom prst="rect">
            <a:avLst/>
          </a:prstGeom>
          <a:solidFill>
            <a:srgbClr val="540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9004" y="4581886"/>
            <a:ext cx="2266950" cy="352297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A24985F-43FB-4EC0-B3D0-B55C4A2D8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50602"/>
              </p:ext>
            </p:extLst>
          </p:nvPr>
        </p:nvGraphicFramePr>
        <p:xfrm>
          <a:off x="547688" y="385465"/>
          <a:ext cx="8278266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8312">
                  <a:extLst>
                    <a:ext uri="{9D8B030D-6E8A-4147-A177-3AD203B41FA5}">
                      <a16:colId xmlns:a16="http://schemas.microsoft.com/office/drawing/2014/main" val="2888729887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756621091"/>
                    </a:ext>
                  </a:extLst>
                </a:gridCol>
                <a:gridCol w="3415754">
                  <a:extLst>
                    <a:ext uri="{9D8B030D-6E8A-4147-A177-3AD203B41FA5}">
                      <a16:colId xmlns:a16="http://schemas.microsoft.com/office/drawing/2014/main" val="2687346797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6614"/>
                          </a:solidFill>
                          <a:latin typeface="Gogh" pitchFamily="2" charset="-52"/>
                        </a:rPr>
                        <a:t>НКО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Занимаются следующей деятельностью: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Социальное обслуживание, социальная поддержка и защита граждан;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Охрана окружающей среды и животных;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Охрана и содержание объектов и территорий, которые представляют историческое, культурное или природоохранное значение, и мест захоронений;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Патриотическое, в том числе военно-патриотическое, воспитание граждан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РФ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Оказание помощи пострадавшим в результате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стихийных бедствий, экологических, техногенных или иных катастроф, социальных, национальных, религиозных конфликтов, беженцам, вынужденным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переселенцам.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Информационная кампания; консультирование по подаче грантовых заявок; акселерация и сопровождение проектов группы; привлечение организаций B программу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добро.центр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; проведение мероприятий совместно с целевой группой, привлечение экспертов-представителей группы к участию в мероприятиях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добро.центра</a:t>
                      </a:r>
                      <a:endParaRPr lang="ru-RU" sz="1100" dirty="0">
                        <a:solidFill>
                          <a:schemeClr val="bg1"/>
                        </a:solidFill>
                        <a:latin typeface="Gogh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0754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86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-1761"/>
            <a:ext cx="9144000" cy="5145261"/>
          </a:xfrm>
          <a:prstGeom prst="rect">
            <a:avLst/>
          </a:prstGeom>
          <a:solidFill>
            <a:srgbClr val="540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3200" y="4561481"/>
            <a:ext cx="2266950" cy="352297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A24985F-43FB-4EC0-B3D0-B55C4A2D8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95269"/>
              </p:ext>
            </p:extLst>
          </p:nvPr>
        </p:nvGraphicFramePr>
        <p:xfrm>
          <a:off x="547688" y="460800"/>
          <a:ext cx="8278266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8312">
                  <a:extLst>
                    <a:ext uri="{9D8B030D-6E8A-4147-A177-3AD203B41FA5}">
                      <a16:colId xmlns:a16="http://schemas.microsoft.com/office/drawing/2014/main" val="2888729887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756621091"/>
                    </a:ext>
                  </a:extLst>
                </a:gridCol>
                <a:gridCol w="3415754">
                  <a:extLst>
                    <a:ext uri="{9D8B030D-6E8A-4147-A177-3AD203B41FA5}">
                      <a16:colId xmlns:a16="http://schemas.microsoft.com/office/drawing/2014/main" val="2687346797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6614"/>
                          </a:solidFill>
                          <a:latin typeface="Gogh" pitchFamily="2" charset="-52"/>
                        </a:rPr>
                        <a:t>«</a:t>
                      </a:r>
                      <a:r>
                        <a:rPr lang="ru-RU" sz="1200" b="1" dirty="0" err="1">
                          <a:solidFill>
                            <a:srgbClr val="FF6614"/>
                          </a:solidFill>
                          <a:latin typeface="Gogh" pitchFamily="2" charset="-52"/>
                        </a:rPr>
                        <a:t>Серебрянные</a:t>
                      </a:r>
                      <a:r>
                        <a:rPr lang="ru-RU" sz="1200" b="1" dirty="0">
                          <a:solidFill>
                            <a:srgbClr val="FF6614"/>
                          </a:solidFill>
                          <a:latin typeface="Gogh" pitchFamily="2" charset="-52"/>
                        </a:rPr>
                        <a:t>» волонтёры </a:t>
                      </a:r>
                      <a:r>
                        <a:rPr lang="ru-RU" sz="1200" b="1" dirty="0" err="1">
                          <a:solidFill>
                            <a:srgbClr val="FF6614"/>
                          </a:solidFill>
                          <a:latin typeface="Gogh" pitchFamily="2" charset="-52"/>
                        </a:rPr>
                        <a:t>КЦСОНов</a:t>
                      </a:r>
                      <a:endParaRPr lang="ru-RU" sz="1200" b="1" dirty="0">
                        <a:solidFill>
                          <a:srgbClr val="FF6614"/>
                        </a:solidFill>
                        <a:latin typeface="Gogh" pitchFamily="2" charset="-5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55-70 лет, среднее профессиональное и/или высшее образование. Граждане, не утратившие способность к самообслуживанию, желающие развиваться в сфере информационных технологий и добровольчества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Информационная кампания; консультирование по подаче грантовых заявок и работе с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добро.рф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; акселерация и сопровождение проектов группы; привлечение отрядов в программу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добро.центр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; помощь в освоении компьютерных и мобильных технологий, реализация федеральной программы «Молоды Душой»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0754916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6614"/>
                          </a:solidFill>
                          <a:latin typeface="Gogh" pitchFamily="2" charset="-52"/>
                        </a:rPr>
                        <a:t>Органы местного самоуправления (ОМСУ)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Занимаются следующей деятельностью: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организация и осуществление мероприятий по работе с детьми и молодежью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обеспечение условий для развития на территории городского округа Иваново физической культуры и массового спорта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Организация проведения официальных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физкультурно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 оздоровительных и спортивных мероприятий городского округа Иваново.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Информационная кампания; реализация совместных обучающих и социально-значимых инициатив на муниципальном уровне; возможность мотивации активных граждан мерами нематериального поощрения совместно с целевой группой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57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86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-1761"/>
            <a:ext cx="9144000" cy="5145261"/>
          </a:xfrm>
          <a:prstGeom prst="rect">
            <a:avLst/>
          </a:prstGeom>
          <a:solidFill>
            <a:srgbClr val="540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A24985F-43FB-4EC0-B3D0-B55C4A2D8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46421"/>
              </p:ext>
            </p:extLst>
          </p:nvPr>
        </p:nvGraphicFramePr>
        <p:xfrm>
          <a:off x="432867" y="285750"/>
          <a:ext cx="8278266" cy="461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8312">
                  <a:extLst>
                    <a:ext uri="{9D8B030D-6E8A-4147-A177-3AD203B41FA5}">
                      <a16:colId xmlns:a16="http://schemas.microsoft.com/office/drawing/2014/main" val="2888729887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756621091"/>
                    </a:ext>
                  </a:extLst>
                </a:gridCol>
                <a:gridCol w="3415754">
                  <a:extLst>
                    <a:ext uri="{9D8B030D-6E8A-4147-A177-3AD203B41FA5}">
                      <a16:colId xmlns:a16="http://schemas.microsoft.com/office/drawing/2014/main" val="2687346797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6614"/>
                          </a:solidFill>
                          <a:latin typeface="Gogh" pitchFamily="2" charset="-52"/>
                        </a:rPr>
                        <a:t>Региональные органы исполнительной власти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Занимаются следующей деятельностью: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Создание условий для развития молодежи, ее самореализации в различных сферах жизнедеятельности, гражданско-патриотическое и духовно нравственной воспитание молодых граждан.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Участие в реализации государственных программ Ивановской области, государственных программ Российской Федерации, а также мероприятий, не входящих в государственные программы Ивановской области, относящиеся к сфере деятельности управления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- Организует и проводит на территории Ивановской области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фестивали, конкурсы, семинары, конференции, выставки и участвует в российских и международных фестивалях, конкурсах, выставках и ярмарках, конференциях и семинарах по вопросам, относящимся к компетенции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управления. - Организует и осуществляет мониторинг реализации молодежной политики на территории Ивановской области.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Информационная кампания; реализация совместных обучающих и социально-значимых инициатив на муниципальном уровне; возможность мотивации активных граждан мерами нематериального поощрения совместно с целевой группой, участие в грантовых конкурсах и мероприятиях. Реализуемых данной целевой группой, привлечение внимания региональных СМИ к деятельности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добро.центра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, содействие в расширении сети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добро.центров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Gogh" pitchFamily="2" charset="-52"/>
                        </a:rPr>
                        <a:t> в регионе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0754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21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 bwMode="auto">
          <a:xfrm>
            <a:off x="484732" y="219945"/>
            <a:ext cx="61242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>
                <a:solidFill>
                  <a:srgbClr val="540575"/>
                </a:solidFill>
                <a:latin typeface="Gogh ExtraBold" pitchFamily="2" charset="-52"/>
                <a:cs typeface="Euclid Circular B SemiBold"/>
              </a:rPr>
              <a:t>Взаимодействие с партнёрами</a:t>
            </a:r>
            <a:endParaRPr sz="3000" dirty="0">
              <a:solidFill>
                <a:srgbClr val="540575"/>
              </a:solidFill>
              <a:latin typeface="Gogh ExtraBold" pitchFamily="2" charset="-52"/>
              <a:cs typeface="Euclid Circular B SemiBold"/>
            </a:endParaRPr>
          </a:p>
        </p:txBody>
      </p:sp>
      <p:pic>
        <p:nvPicPr>
          <p:cNvPr id="3" name="Рисунок 2" descr="Изображение выглядит как Графика, Шрифт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8997" y="4596155"/>
            <a:ext cx="2133600" cy="327400"/>
          </a:xfrm>
          <a:prstGeom prst="rect">
            <a:avLst/>
          </a:prstGeom>
        </p:spPr>
      </p:pic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577F03D1-BBE7-4D37-AE46-2E34AD9AF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15036"/>
              </p:ext>
            </p:extLst>
          </p:nvPr>
        </p:nvGraphicFramePr>
        <p:xfrm>
          <a:off x="484732" y="841160"/>
          <a:ext cx="8278266" cy="367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8868">
                  <a:extLst>
                    <a:ext uri="{9D8B030D-6E8A-4147-A177-3AD203B41FA5}">
                      <a16:colId xmlns:a16="http://schemas.microsoft.com/office/drawing/2014/main" val="29883584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1333792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93243964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1381852529"/>
                    </a:ext>
                  </a:extLst>
                </a:gridCol>
              </a:tblGrid>
              <a:tr h="521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dirty="0">
                          <a:solidFill>
                            <a:srgbClr val="540575"/>
                          </a:solidFill>
                          <a:latin typeface="Gogh"/>
                        </a:rPr>
                        <a:t>Партнер/местные сообщества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dirty="0">
                          <a:solidFill>
                            <a:srgbClr val="540575"/>
                          </a:solidFill>
                          <a:latin typeface="Gogh"/>
                        </a:rPr>
                        <a:t>Условия, </a:t>
                      </a:r>
                    </a:p>
                    <a:p>
                      <a:pPr algn="ctr"/>
                      <a:r>
                        <a:rPr lang="ru-RU" sz="1200" b="1" u="none" strike="noStrike" dirty="0">
                          <a:solidFill>
                            <a:srgbClr val="540575"/>
                          </a:solidFill>
                          <a:latin typeface="Gogh"/>
                        </a:rPr>
                        <a:t>на которых выстроена работа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40575"/>
                          </a:solidFill>
                          <a:latin typeface="Gogh"/>
                          <a:ea typeface="Euclid Circular B Medium"/>
                        </a:rPr>
                        <a:t>Совместные проекты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solidFill>
                            <a:srgbClr val="540575"/>
                          </a:solidFill>
                          <a:latin typeface="Gogh"/>
                        </a:rPr>
                        <a:t>Социальный эффект совместной деятельности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56166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Комитет молодёжной политики, физической культуры и спорта администрации г. Иванова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Информационная кампания; реализация совместных обучающих и социально значимых инициатив на муниципальном уровне; участие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добро.центра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 в социальных, культурно- массовых, спортивных мероприятий на территории города Иванова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Городская школа волонтёра, городская молодёжная медиа-школа, городской студенческий бал, развитие донорства и т.д.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Развитие добровольчества на муниципальном уровне, мотивация активных граждан, возможность участия в общегородских событиях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642437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Департамент внутренней политики Ивановской области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Реализация совместных обучающих и социально-значимых инициатив на региональном и федеральном уровнях; участие в премии #МЫВМЕСТЕ, проекте по формированию комфортной городской среды, конкурса Доброволец Земли Ивановской, участие в грантовых конкурсах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региональный этап Российской национальной премии «Студент года», Лаборатория «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СтАРТ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», Ивановская областная СТУДВЕСНА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Развитие добровольчества на региональном уровне, мотивация активных граждан, возможность участия в федеральных и региональных событиях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87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27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Шрифт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8997" y="4588441"/>
            <a:ext cx="2133600" cy="327400"/>
          </a:xfrm>
          <a:prstGeom prst="rect">
            <a:avLst/>
          </a:prstGeom>
        </p:spPr>
      </p:pic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577F03D1-BBE7-4D37-AE46-2E34AD9AF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246001"/>
              </p:ext>
            </p:extLst>
          </p:nvPr>
        </p:nvGraphicFramePr>
        <p:xfrm>
          <a:off x="484732" y="438150"/>
          <a:ext cx="8278266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8868">
                  <a:extLst>
                    <a:ext uri="{9D8B030D-6E8A-4147-A177-3AD203B41FA5}">
                      <a16:colId xmlns:a16="http://schemas.microsoft.com/office/drawing/2014/main" val="29883584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91333792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93243964"/>
                    </a:ext>
                  </a:extLst>
                </a:gridCol>
                <a:gridCol w="2895598">
                  <a:extLst>
                    <a:ext uri="{9D8B030D-6E8A-4147-A177-3AD203B41FA5}">
                      <a16:colId xmlns:a16="http://schemas.microsoft.com/office/drawing/2014/main" val="138185252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РДДМ «Движение Первых»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Первичное отделение движения на базе университета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Проектная школа, региональная конференция Движения Первых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Вовлечение школьников в мероприятия </a:t>
                      </a:r>
                      <a:r>
                        <a:rPr lang="ru-RU" sz="10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добро.центра</a:t>
                      </a:r>
                      <a:r>
                        <a:rPr lang="ru-RU" sz="10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; Развитие платформы ДОБРО.РФ; проведение совместных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642437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ИРОО РЦОДД «Ивановский Волонтёрский центр»</a:t>
                      </a:r>
                    </a:p>
                    <a:p>
                      <a:pPr algn="ctr"/>
                      <a:r>
                        <a:rPr lang="ru-RU" sz="1000" b="1" i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(Ресурсный </a:t>
                      </a:r>
                      <a:r>
                        <a:rPr lang="ru-RU" sz="1000" b="1" i="1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добро.центр</a:t>
                      </a:r>
                      <a:r>
                        <a:rPr lang="ru-RU" sz="1000" b="1" i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Информационное сопровождение деятельности, участие в мероприятиях, развитие добровольчества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Студенческий форум «Делись Добром», Городская школа волонтёра, городская молодёжная медиа-школа, волонтёрские корпуса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Экспертное участие и методическая помощь в совместных мероприятиях; возможности участия в региональных форумах, образовательных программах для добровольцев и организаторов волонтёрской деятельности.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87285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12 учреждений СПО </a:t>
                      </a:r>
                    </a:p>
                    <a:p>
                      <a:pPr algn="ctr"/>
                      <a:r>
                        <a:rPr lang="ru-RU" sz="1000" b="1" i="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и 58 школ г. Иванова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Информационное сопровождение деятельности, участие в мероприятиях, развитие добровольчества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Федеральная программа «Обучение Служением», Образовательные интенсивы по 3D-моделированию и проектированию, организация профориентационной деятельности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Информационная кампания в учреждениях среднего образования г. Иваново; способствование открытию на базе учреждений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Добро.Центров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 и помощь в подаче заявок на акселерацию; предоставление консультаций по социальному проектированию и грантовым конкурсам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82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78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Шрифт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8997" y="4588441"/>
            <a:ext cx="2133600" cy="327400"/>
          </a:xfrm>
          <a:prstGeom prst="rect">
            <a:avLst/>
          </a:prstGeom>
        </p:spPr>
      </p:pic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577F03D1-BBE7-4D37-AE46-2E34AD9AF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20198"/>
              </p:ext>
            </p:extLst>
          </p:nvPr>
        </p:nvGraphicFramePr>
        <p:xfrm>
          <a:off x="485931" y="361950"/>
          <a:ext cx="8278266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8868">
                  <a:extLst>
                    <a:ext uri="{9D8B030D-6E8A-4147-A177-3AD203B41FA5}">
                      <a16:colId xmlns:a16="http://schemas.microsoft.com/office/drawing/2014/main" val="29883584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91333792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93243964"/>
                    </a:ext>
                  </a:extLst>
                </a:gridCol>
                <a:gridCol w="2514598">
                  <a:extLst>
                    <a:ext uri="{9D8B030D-6E8A-4147-A177-3AD203B41FA5}">
                      <a16:colId xmlns:a16="http://schemas.microsoft.com/office/drawing/2014/main" val="138185252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АО «Концерн Росэнергоатом»</a:t>
                      </a:r>
                    </a:p>
                    <a:p>
                      <a:pPr algn="ctr"/>
                      <a:r>
                        <a:rPr lang="ru-RU" sz="1000" b="0" i="1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(ключевой партнёр университета)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соглашение о партнерстве между ИГЭУ и АО «Концерн Росэнергоатом»; дорожная карта по кадровому, технологическому и научному взаимодействию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Учебно-исследовательский центр АЭС, центры компетенций в сфере релейной защиты и автоматики, цифровых симуляторов энергетического оборудования, высокопроизводительных вычислительных систем, предиктивной аналитики, диагностики и цифровой энергетики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Финансовое обеспечение, сопоставимое с годовым бюджетом университета, привлечение федеральных экспертов, выход на всероссийский уровень, поддержка не только исследовательских, но и  общественных инициатив обучающихся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87285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Научно – образовательный консорциум «Иваново»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конкурсный отбор Минобрнауки на создание студенческого кампуса на базе Большой ивановской мануфактуры (членство ИГЭУ в НОК)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Все образовательные и социальные проекты, реализуемые вузами-членами консорциума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Совместная работа 6 вузов города и 2 НИИ с общим интересом в области науки и образования, социальной сферы и инноваций. Как следствие привлечение экспертов, возможности привлечения ВУЗов к мероприятиям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добро.центра</a:t>
                      </a:r>
                      <a:r>
                        <a:rPr lang="ru-RU" sz="1100" dirty="0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, вовлечение ВУЗов – членов НОК в программу </a:t>
                      </a:r>
                      <a:r>
                        <a:rPr lang="ru-RU" sz="1100" dirty="0" err="1">
                          <a:solidFill>
                            <a:srgbClr val="540575"/>
                          </a:solidFill>
                          <a:latin typeface="Gogh" pitchFamily="2" charset="-52"/>
                        </a:rPr>
                        <a:t>добро.центры</a:t>
                      </a:r>
                      <a:endParaRPr lang="ru-RU" sz="1100" dirty="0">
                        <a:solidFill>
                          <a:srgbClr val="540575"/>
                        </a:solidFill>
                        <a:latin typeface="Gogh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82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828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14"/>
      </a:accent1>
      <a:accent2>
        <a:srgbClr val="540575"/>
      </a:accent2>
      <a:accent3>
        <a:srgbClr val="EFDBB2"/>
      </a:accent3>
      <a:accent4>
        <a:srgbClr val="D6D5D4"/>
      </a:accent4>
      <a:accent5>
        <a:srgbClr val="CBFCB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1658</Words>
  <Application>Microsoft Office PowerPoint</Application>
  <DocSecurity>0</DocSecurity>
  <PresentationFormat>Экран (16:9)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Euclid Circular B</vt:lpstr>
      <vt:lpstr>Euclid Circular B Medium</vt:lpstr>
      <vt:lpstr>Euclid Circular B SemiBold</vt:lpstr>
      <vt:lpstr>Gogh</vt:lpstr>
      <vt:lpstr>Gogh ExtraBold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Арина</dc:creator>
  <cp:keywords/>
  <dc:description/>
  <cp:lastModifiedBy>Максим</cp:lastModifiedBy>
  <cp:revision>216</cp:revision>
  <dcterms:created xsi:type="dcterms:W3CDTF">2023-03-13T00:14:48Z</dcterms:created>
  <dcterms:modified xsi:type="dcterms:W3CDTF">2024-11-12T18:37:35Z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