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57" r:id="rId5"/>
    <p:sldId id="274" r:id="rId6"/>
    <p:sldId id="268" r:id="rId7"/>
    <p:sldId id="258" r:id="rId8"/>
    <p:sldId id="259" r:id="rId9"/>
    <p:sldId id="260" r:id="rId10"/>
    <p:sldId id="270" r:id="rId11"/>
    <p:sldId id="271" r:id="rId12"/>
    <p:sldId id="267" r:id="rId13"/>
    <p:sldId id="279" r:id="rId14"/>
    <p:sldId id="278" r:id="rId15"/>
    <p:sldId id="263" r:id="rId16"/>
    <p:sldId id="269" r:id="rId17"/>
    <p:sldId id="264" r:id="rId18"/>
    <p:sldId id="266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5BE3-A41C-4567-9AF9-AC8D1A093108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3CF6-EDDF-445D-9D6F-066ED4489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E616-8398-4F99-B2EC-3A8A7534DE02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4A78-CDA1-42E9-BA1F-A45C4FDD1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3EB8-D0F2-4C8E-90E4-FF6A53DA044D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496-2FD4-4A11-8F29-B0E4A69E4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E04C-7622-4D26-A361-9617B86A3A02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2BBE-DBE3-4289-8666-1F6CD362C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1639-BD5D-46F8-88C8-FE5D676A06E8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4601-26BE-4687-9521-4331EEDE7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4472-A1D9-4115-A1AC-3232895DB6D5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989B-0381-4E69-B3E9-602841A0B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58FE-3B14-4EE7-B645-B68900426191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7C17-D925-457D-BBB8-6C3683CB6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BD8B-4956-43B2-9201-1F71AE8E06B6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B6A0-97B3-4C21-802F-6589A5E6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31EA7-2D7D-4BC0-8DCC-4498CF96B307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B877-0E01-4B07-9973-48FC47504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5439-806A-49CF-9D6F-72B571ABBFB0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A666-170D-4E57-9DD6-7A3A301C0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3B45-C184-4D47-8D35-DD4FF0A48EA5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9692-AA66-48DE-8F98-562991D4C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B08F5-36DC-4507-923F-30785F87C900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D280D4-65AC-4FF5-9A30-2BB7D8F10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/index.php?title=File:Young_Peter_the_Great_parsuna.jpg&amp;filetimestamp=20070528111814&amp;uselang=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mmons.wikimedia.org/w/index.php?title=File:Peter_I_by_Kneller.jpg&amp;filetimestamp=20120715170617&amp;uselang=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ommons.wikimedia.org/w/index.php?title=File:PeterTheGreat.jpg&amp;filetimestamp=20100819113026&amp;uselang=r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5229225"/>
            <a:ext cx="5976938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Пётр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30 мая 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(9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июня)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 1672 года — 28 января 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(8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февраля)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 1725 года</a:t>
            </a:r>
          </a:p>
        </p:txBody>
      </p:sp>
      <p:pic>
        <p:nvPicPr>
          <p:cNvPr id="13314" name="Picture 5" descr="5ef17ed4d733d4dc3519b291889643fe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476250"/>
            <a:ext cx="3490913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08075" y="525463"/>
            <a:ext cx="80359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В 1699 была также осуществлена реформа календаря,</a:t>
            </a:r>
          </a:p>
          <a:p>
            <a:pPr algn="just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основан первый русский орден — Святого апостола Андрея Первозванного. </a:t>
            </a: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Страна остро нуждалась в собственных квалифицированных кадрах, и царь распорядился отправить на учебу за границу юношей из знатных семейств. В 1701 году в Москве была открыта Навигацкая школа.</a:t>
            </a:r>
            <a:endParaRPr lang="ru-RU" sz="16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 descr="http://izhlife.ru/uploads/posts/2010-12/thumbs/1292325820_god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3456384" cy="397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260350"/>
            <a:ext cx="7777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17375E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Началась и реформа городского управления. </a:t>
            </a:r>
            <a:r>
              <a:rPr lang="ru-RU">
                <a:solidFill>
                  <a:srgbClr val="17375E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В</a:t>
            </a:r>
            <a:r>
              <a:rPr lang="ru-RU" b="1">
                <a:solidFill>
                  <a:srgbClr val="17375E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1700 Петр создал Монастырский приказ для управления церковным хозяйством.  </a:t>
            </a:r>
          </a:p>
          <a:p>
            <a:pPr algn="just"/>
            <a:endParaRPr lang="ru-RU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b="1">
                <a:solidFill>
                  <a:srgbClr val="17375E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Петр I ввел так же празднование Нового года на Руси.</a:t>
            </a:r>
          </a:p>
        </p:txBody>
      </p:sp>
      <p:pic>
        <p:nvPicPr>
          <p:cNvPr id="28674" name="Picture 2" descr="http://www.pravmir.ru/wp-content/uploads/2011/02/sur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844675"/>
            <a:ext cx="6408738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16013" y="3357563"/>
            <a:ext cx="7740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7375E"/>
                </a:solidFill>
                <a:latin typeface="Times New Roman" pitchFamily="18" charset="0"/>
              </a:rPr>
              <a:t>С древних времён здесь, по Неве, проходил путь "из варяг в греки"На берегах Невы 27 мая 1703 года и был основан Санкт-Петербург. Отсюда русский царь Пётр I "прорубил окно в Европу", страна получила выход в Балтийское море. </a:t>
            </a:r>
          </a:p>
          <a:p>
            <a:r>
              <a:rPr lang="ru-RU" b="1">
                <a:solidFill>
                  <a:srgbClr val="17375E"/>
                </a:solidFill>
                <a:latin typeface="Times New Roman" pitchFamily="18" charset="0"/>
              </a:rPr>
              <a:t>Начался город с крепости "Санкт-Петербург", называемой сейчас Петропавловской, по находящемуся при ней собору . Вокруг этой крепости и начал строиться город. </a:t>
            </a:r>
          </a:p>
          <a:p>
            <a:endParaRPr lang="ru-RU" b="1">
              <a:solidFill>
                <a:srgbClr val="17375E"/>
              </a:solidFill>
              <a:latin typeface="Times New Roman" pitchFamily="18" charset="0"/>
            </a:endParaRPr>
          </a:p>
          <a:p>
            <a:r>
              <a:rPr lang="ru-RU" b="1">
                <a:solidFill>
                  <a:srgbClr val="17375E"/>
                </a:solidFill>
                <a:latin typeface="Times New Roman" pitchFamily="18" charset="0"/>
              </a:rPr>
              <a:t>С 1712 года Санкт-Петербург стал столицей Русского государства, сюда были переведены все органы государственной власти.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6632"/>
            <a:ext cx="66364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Строительство Петербурга</a:t>
            </a:r>
          </a:p>
        </p:txBody>
      </p:sp>
      <p:pic>
        <p:nvPicPr>
          <p:cNvPr id="1026" name="Picture 2" descr="File:Map of Saint-Petersburg in 1720 (Homann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816424" cy="236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img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78136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 descr="i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789363"/>
            <a:ext cx="7777162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epRgmpQg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48768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096d7e8869a4c38d815eeb472d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670300"/>
            <a:ext cx="43561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city_saint_petersbourg_nigh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3382962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119217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35655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2988" y="4149725"/>
            <a:ext cx="78501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17375E"/>
                </a:solidFill>
                <a:latin typeface="Times New Roman" pitchFamily="18" charset="0"/>
              </a:rPr>
              <a:t>С первых же лет после основания Петропавловской крепости Петербург стал развиваться необыкновенными темпами. </a:t>
            </a:r>
          </a:p>
          <a:p>
            <a:endParaRPr lang="ru-RU" sz="1600" b="1">
              <a:solidFill>
                <a:srgbClr val="17375E"/>
              </a:solidFill>
              <a:latin typeface="Times New Roman" pitchFamily="18" charset="0"/>
            </a:endParaRPr>
          </a:p>
          <a:p>
            <a:r>
              <a:rPr lang="ru-RU" sz="1600" b="1">
                <a:solidFill>
                  <a:srgbClr val="17375E"/>
                </a:solidFill>
                <a:latin typeface="Times New Roman" pitchFamily="18" charset="0"/>
              </a:rPr>
              <a:t>Уже в том же 1703 г. строительство перебросилось на Петербургскую сторону и на Васильевский остров. В 1704 г. на левом берегу возникает Главное Адмиралтейство.</a:t>
            </a:r>
            <a:r>
              <a:rPr lang="ru-RU" sz="1600" b="1">
                <a:solidFill>
                  <a:srgbClr val="17375E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146" name="Picture 2" descr="http://philatelia.ru/pict/cat7/dir1/215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169" y="337137"/>
            <a:ext cx="5112568" cy="381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5282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Российский флот</a:t>
            </a:r>
          </a:p>
        </p:txBody>
      </p:sp>
      <p:pic>
        <p:nvPicPr>
          <p:cNvPr id="25602" name="Picture 2" descr="G:\пётр 1\rubric_issue_24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0769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 rot="10800000" flipV="1">
            <a:off x="969963" y="4673600"/>
            <a:ext cx="792321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Постройка кораблей велась под Москвой в селе Преображенском, в Воронеже, Козлове, Добром, Сокольске. Особенно большое строительство разворачивалось в Воронеже, где было создано адмиралтейство. </a:t>
            </a:r>
          </a:p>
          <a:p>
            <a:endParaRPr lang="ru-RU" sz="160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  <a:p>
            <a:r>
              <a:rPr lang="ru-RU" sz="1600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Одновременно шло комплектование флота солдатами Преображенского и Семеновского полков, новобранцами. </a:t>
            </a: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45272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Окно в Европу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42988" y="4508500"/>
            <a:ext cx="77771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7375E"/>
                </a:solidFill>
                <a:latin typeface="Times New Roman" pitchFamily="18" charset="0"/>
              </a:rPr>
              <a:t>Несомненным успехом Петра стало создание в короткий срок собственного военно-морского флота, базирующегося на Азовском, Балтийском и Каспийском морях.</a:t>
            </a:r>
          </a:p>
          <a:p>
            <a:r>
              <a:rPr lang="ru-RU" b="1">
                <a:solidFill>
                  <a:srgbClr val="17375E"/>
                </a:solidFill>
                <a:latin typeface="Times New Roman" pitchFamily="18" charset="0"/>
              </a:rPr>
              <a:t>В его составе было около 50 линейных кораблей, более 100 галер и других боевых судов, значительное количество вспомогательных парусных и гребных судов. </a:t>
            </a:r>
          </a:p>
          <a:p>
            <a:r>
              <a:rPr lang="ru-RU" b="1">
                <a:solidFill>
                  <a:srgbClr val="17375E"/>
                </a:solidFill>
                <a:latin typeface="Times New Roman" pitchFamily="18" charset="0"/>
              </a:rPr>
              <a:t>Он стал одним из сильнейших в Европе.</a:t>
            </a: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4097" name="Picture 1" descr="G:\пётр 1\VADdNUZzEr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375920" cy="341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87450" y="4437063"/>
            <a:ext cx="71294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7375E"/>
                </a:solidFill>
                <a:latin typeface="Times New Roman" pitchFamily="18" charset="0"/>
              </a:rPr>
              <a:t>Царь Петр I много сделал для России. При нем активно развивалась промышленность, расширилась торговля. По всей России начали строиться новые города, а в старых освещали улицы. </a:t>
            </a:r>
          </a:p>
          <a:p>
            <a:r>
              <a:rPr lang="ru-RU" b="1">
                <a:solidFill>
                  <a:srgbClr val="17375E"/>
                </a:solidFill>
                <a:latin typeface="Times New Roman" pitchFamily="18" charset="0"/>
              </a:rPr>
              <a:t>С возникновением всероссийского рынка вырос экономический потенциал центральной власти. </a:t>
            </a:r>
          </a:p>
          <a:p>
            <a:r>
              <a:rPr lang="ru-RU" b="1">
                <a:solidFill>
                  <a:srgbClr val="17375E"/>
                </a:solidFill>
                <a:latin typeface="Times New Roman" pitchFamily="18" charset="0"/>
              </a:rPr>
              <a:t>А воссоединение Украины и России и освоение Сибири превратило Россию в величайшее государство мира.</a:t>
            </a:r>
          </a:p>
        </p:txBody>
      </p:sp>
      <p:pic>
        <p:nvPicPr>
          <p:cNvPr id="3074" name="Picture 2" descr="http://img.narodna.pravda.com.ua/images/doc/4/4/440dd-027antropov0ptpetra1grm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174" y="194196"/>
            <a:ext cx="2664296" cy="377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G:\пётр 1\piter_2_maxi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707" y="554769"/>
            <a:ext cx="3590482" cy="322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56610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 Санкт-Петербурге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00788" y="57340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 Москве</a:t>
            </a:r>
          </a:p>
        </p:txBody>
      </p:sp>
      <p:pic>
        <p:nvPicPr>
          <p:cNvPr id="33796" name="Picture 8" descr="0_81ad2_9df7839f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620713"/>
            <a:ext cx="38877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im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481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40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9275"/>
            <a:ext cx="7561262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88640"/>
            <a:ext cx="5547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Детство царевича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4663" y="1557338"/>
            <a:ext cx="4271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7375E"/>
                </a:solidFill>
                <a:latin typeface="Times New Roman" pitchFamily="18" charset="0"/>
              </a:rPr>
              <a:t>По старорусскому обычаю Петра начали учить с пяти лет.</a:t>
            </a:r>
            <a:r>
              <a:rPr lang="ru-RU" sz="2000" b="1">
                <a:solidFill>
                  <a:srgbClr val="17375E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" name="Рисунок 5" descr="http://upload.wikimedia.org/wikipedia/commons/thumb/4/4d/Young_Peter_the_Great_parsuna.jpg/170px-Young_Peter_the_Great_parsun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27" y="1201221"/>
            <a:ext cx="2577582" cy="315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40200" y="2205038"/>
            <a:ext cx="5003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17375E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17375E"/>
                </a:solidFill>
                <a:latin typeface="Times New Roman" pitchFamily="18" charset="0"/>
              </a:rPr>
              <a:t>Также учителями Петра были Лефорт и Тиммерман. Они обучали его геометрии и фортификации. </a:t>
            </a:r>
          </a:p>
          <a:p>
            <a:r>
              <a:rPr lang="ru-RU" sz="2000" b="1">
                <a:solidFill>
                  <a:srgbClr val="17375E"/>
                </a:solidFill>
                <a:latin typeface="Times New Roman" pitchFamily="18" charset="0"/>
              </a:rPr>
              <a:t>Пётр не любил тратить время попусту. </a:t>
            </a:r>
            <a:endParaRPr lang="en-US" sz="2000" b="1">
              <a:solidFill>
                <a:srgbClr val="17375E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17375E"/>
                </a:solidFill>
                <a:latin typeface="Times New Roman" pitchFamily="18" charset="0"/>
              </a:rPr>
              <a:t>Ему подобрали 600 мальчиков, из которых сформировали 2 пехотных батальона.</a:t>
            </a:r>
            <a:r>
              <a:rPr lang="ru-RU" sz="2000" b="1">
                <a:solidFill>
                  <a:srgbClr val="17375E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481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4292600"/>
            <a:ext cx="8064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7375E"/>
                </a:solidFill>
                <a:latin typeface="Times New Roman" pitchFamily="18" charset="0"/>
              </a:rPr>
              <a:t>Как известно, Пётр Первый обладал ростом 200 см — в то время он выдавался в толпе на голову. При этом он носил обувь всего лишь 38-го размера. У Петра I практическая сметливость и сноровка, весёлость, кажущаяся прямота сочеталась со стихийными порывами в выражении как ласки, так и гнева, а иногда и с необузданной жестокостью.</a:t>
            </a:r>
          </a:p>
          <a:p>
            <a:endParaRPr lang="ru-RU" sz="2000">
              <a:solidFill>
                <a:srgbClr val="17375E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http://upload.wikimedia.org/wikipedia/commons/thumb/9/9b/Peter_I_by_Kneller.jpg/200px-Peter_I_by_Kneller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447" y="194990"/>
            <a:ext cx="316103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9284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Обучение за границей</a:t>
            </a:r>
          </a:p>
        </p:txBody>
      </p:sp>
      <p:pic>
        <p:nvPicPr>
          <p:cNvPr id="3" name="Рисунок 2" descr="http://upload.wikimedia.org/wikipedia/commons/thumb/e/ee/PeterTheGreat.jpg/200px-PeterTheGrea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158" y="1063617"/>
            <a:ext cx="3724701" cy="379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550" y="4797425"/>
            <a:ext cx="81724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П</a:t>
            </a:r>
            <a:r>
              <a:rPr lang="ru-RU" sz="2000" b="1">
                <a:solidFill>
                  <a:srgbClr val="17375E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осле возвращения в столицу царь отправился (1697) с Великим посольством за границу. Петр побывал в Голландии, Англии, Саксонии, Австрии и Венеции, учился корабельному делу, работая на верфях, знакомился с техническими достижениями тогдашней Европы, ее образом жизни, политическим устройством. </a:t>
            </a:r>
            <a:endParaRPr lang="ru-RU" sz="2000" b="1">
              <a:solidFill>
                <a:srgbClr val="17375E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8262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Начало самостоятельного правления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550" y="3998913"/>
            <a:ext cx="78851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17375E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За границей в основном сложилась политическая программа Петра. Ее конечной целью стало создание регулярного полицейского государства. Сам царь считал себя первым слугой отечества, который собственным примером должен был учить подданных. </a:t>
            </a:r>
            <a:endParaRPr lang="ru-RU" sz="20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7" name="Picture 1" descr="G:\пётр 1\x_134d672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981075"/>
            <a:ext cx="3889375" cy="277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6632"/>
            <a:ext cx="53578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Реформы Петра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42988" y="1196975"/>
            <a:ext cx="73453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Реформы Петра I начались с введения иностранного платья и приказа брить бороды всем, кроме крестьян и духовенства. Так изначально русское общество оказалось разделенным на две неравные части: для одной (дворянство и верхушка городского населения) предназначалась насаждаемая сверху европеизированная культура, другая сохраняла традиционный уклад жизни.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L:\пётр 1\1255359201_70116_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276" y="3361755"/>
            <a:ext cx="4740350" cy="313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4628549</TotalTime>
  <Words>489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Пётр I 30 мая (9 июня) 1672 года — 28 января (8 февраля) 1725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1 30 мая (9 июня) 1672 года — 28 января (8 февраля) 1725 года</dc:title>
  <dc:creator>Ирина</dc:creator>
  <cp:lastModifiedBy>Admin</cp:lastModifiedBy>
  <cp:revision>37</cp:revision>
  <dcterms:created xsi:type="dcterms:W3CDTF">2012-11-24T05:20:32Z</dcterms:created>
  <dcterms:modified xsi:type="dcterms:W3CDTF">2017-04-30T20:46:02Z</dcterms:modified>
</cp:coreProperties>
</file>