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314" r:id="rId5"/>
    <p:sldId id="259" r:id="rId6"/>
    <p:sldId id="260" r:id="rId7"/>
    <p:sldId id="315" r:id="rId8"/>
    <p:sldId id="316" r:id="rId9"/>
    <p:sldId id="317" r:id="rId10"/>
    <p:sldId id="318" r:id="rId11"/>
    <p:sldId id="319" r:id="rId12"/>
    <p:sldId id="320" r:id="rId13"/>
    <p:sldId id="279" r:id="rId14"/>
    <p:sldId id="285" r:id="rId15"/>
    <p:sldId id="309" r:id="rId16"/>
    <p:sldId id="310" r:id="rId17"/>
    <p:sldId id="308" r:id="rId18"/>
    <p:sldId id="312" r:id="rId19"/>
    <p:sldId id="313" r:id="rId20"/>
  </p:sldIdLst>
  <p:sldSz cx="12192000" cy="6858000"/>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6" d="100"/>
          <a:sy n="156" d="100"/>
        </p:scale>
        <p:origin x="376"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ru-RU" smtClean="0"/>
              <a:t>Образец заголовка</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01E24BA1-67AC-40F2-BA39-2DFF2C8C7B6D}" type="datetimeFigureOut">
              <a:rPr lang="ru-RU" smtClean="0"/>
              <a:t>04.10.2023</a:t>
            </a:fld>
            <a:endParaRPr lang="ru-RU"/>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ru-RU"/>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40BBD4C8-77A5-4ADB-9D1F-AE887850B901}" type="slidenum">
              <a:rPr lang="ru-RU" smtClean="0"/>
              <a:t>‹#›</a:t>
            </a:fld>
            <a:endParaRPr lang="ru-RU"/>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8641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E24BA1-67AC-40F2-BA39-2DFF2C8C7B6D}" type="datetimeFigureOut">
              <a:rPr lang="ru-RU" smtClean="0"/>
              <a:t>04.10.2023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326354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E24BA1-67AC-40F2-BA39-2DFF2C8C7B6D}" type="datetimeFigureOut">
              <a:rPr lang="ru-RU" smtClean="0"/>
              <a:t>04.10.2023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2288173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E24BA1-67AC-40F2-BA39-2DFF2C8C7B6D}" type="datetimeFigureOut">
              <a:rPr lang="ru-RU" smtClean="0"/>
              <a:t>04.10.2023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0BBD4C8-77A5-4ADB-9D1F-AE887850B901}" type="slidenum">
              <a:rPr lang="ru-RU" smtClean="0"/>
              <a:t>‹#›</a:t>
            </a:fld>
            <a:endParaRPr lang="ru-RU"/>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17447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E24BA1-67AC-40F2-BA39-2DFF2C8C7B6D}" type="datetimeFigureOut">
              <a:rPr lang="ru-RU" smtClean="0"/>
              <a:t>04.10.2023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642577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ru-RU" smtClean="0"/>
              <a:t>Образец заголовка</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1E24BA1-67AC-40F2-BA39-2DFF2C8C7B6D}" type="datetimeFigureOut">
              <a:rPr lang="ru-RU" smtClean="0"/>
              <a:t>04.10.2023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262497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ru-RU" smtClean="0"/>
              <a:t>Образец заголовка</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1E24BA1-67AC-40F2-BA39-2DFF2C8C7B6D}" type="datetimeFigureOut">
              <a:rPr lang="ru-RU" smtClean="0"/>
              <a:t>04.10.2023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3370074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1E24BA1-67AC-40F2-BA39-2DFF2C8C7B6D}" type="datetimeFigureOut">
              <a:rPr lang="ru-RU" smtClean="0"/>
              <a:t>04.10.2023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330452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1E24BA1-67AC-40F2-BA39-2DFF2C8C7B6D}" type="datetimeFigureOut">
              <a:rPr lang="ru-RU" smtClean="0"/>
              <a:t>04.10.2023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157851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1E24BA1-67AC-40F2-BA39-2DFF2C8C7B6D}" type="datetimeFigureOut">
              <a:rPr lang="ru-RU" smtClean="0"/>
              <a:t>04.10.2023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223375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ru-RU" smtClean="0"/>
              <a:t>Образец заголовка</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1E24BA1-67AC-40F2-BA39-2DFF2C8C7B6D}" type="datetimeFigureOut">
              <a:rPr lang="ru-RU" smtClean="0"/>
              <a:t>04.10.2023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45733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1E24BA1-67AC-40F2-BA39-2DFF2C8C7B6D}" type="datetimeFigureOut">
              <a:rPr lang="ru-RU" smtClean="0"/>
              <a:t>04.10.2023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131186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802" y="2861733"/>
            <a:ext cx="5088712"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5993969" y="2861733"/>
            <a:ext cx="5088713"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1E24BA1-67AC-40F2-BA39-2DFF2C8C7B6D}" type="datetimeFigureOut">
              <a:rPr lang="ru-RU" smtClean="0"/>
              <a:t>04.10.2023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200932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1E24BA1-67AC-40F2-BA39-2DFF2C8C7B6D}" type="datetimeFigureOut">
              <a:rPr lang="ru-RU" smtClean="0"/>
              <a:t>04.10.2023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11414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24BA1-67AC-40F2-BA39-2DFF2C8C7B6D}" type="datetimeFigureOut">
              <a:rPr lang="ru-RU" smtClean="0"/>
              <a:t>04.10.2023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38480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E24BA1-67AC-40F2-BA39-2DFF2C8C7B6D}" type="datetimeFigureOut">
              <a:rPr lang="ru-RU" smtClean="0"/>
              <a:t>04.10.2023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275119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E24BA1-67AC-40F2-BA39-2DFF2C8C7B6D}" type="datetimeFigureOut">
              <a:rPr lang="ru-RU" smtClean="0"/>
              <a:t>04.10.2023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0BBD4C8-77A5-4ADB-9D1F-AE887850B901}" type="slidenum">
              <a:rPr lang="ru-RU" smtClean="0"/>
              <a:t>‹#›</a:t>
            </a:fld>
            <a:endParaRPr lang="ru-RU"/>
          </a:p>
        </p:txBody>
      </p:sp>
    </p:spTree>
    <p:extLst>
      <p:ext uri="{BB962C8B-B14F-4D97-AF65-F5344CB8AC3E}">
        <p14:creationId xmlns:p14="http://schemas.microsoft.com/office/powerpoint/2010/main" val="160759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01E24BA1-67AC-40F2-BA39-2DFF2C8C7B6D}" type="datetimeFigureOut">
              <a:rPr lang="ru-RU" smtClean="0"/>
              <a:t>04.10.2023</a:t>
            </a:fld>
            <a:endParaRPr lang="ru-RU"/>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ru-RU"/>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40BBD4C8-77A5-4ADB-9D1F-AE887850B901}" type="slidenum">
              <a:rPr lang="ru-RU" smtClean="0"/>
              <a:t>‹#›</a:t>
            </a:fld>
            <a:endParaRPr lang="ru-RU"/>
          </a:p>
        </p:txBody>
      </p:sp>
    </p:spTree>
    <p:extLst>
      <p:ext uri="{BB962C8B-B14F-4D97-AF65-F5344CB8AC3E}">
        <p14:creationId xmlns:p14="http://schemas.microsoft.com/office/powerpoint/2010/main" val="12031302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oleObject" Target="../embeddings/oleObject1.bin"/><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emf"/><Relationship Id="rId11" Type="http://schemas.openxmlformats.org/officeDocument/2006/relationships/image" Target="../media/image18.jpeg"/><Relationship Id="rId5" Type="http://schemas.openxmlformats.org/officeDocument/2006/relationships/oleObject" Target="../embeddings/oleObject2.bin"/><Relationship Id="rId10" Type="http://schemas.openxmlformats.org/officeDocument/2006/relationships/image" Target="../media/image17.jpeg"/><Relationship Id="rId4" Type="http://schemas.openxmlformats.org/officeDocument/2006/relationships/image" Target="../media/image12.emf"/><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vk.com/rdf45" TargetMode="External"/><Relationship Id="rId2" Type="http://schemas.openxmlformats.org/officeDocument/2006/relationships/hyperlink" Target="https://kurgan.detfond.org/" TargetMode="Externa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alpha val="66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878432" y="327032"/>
            <a:ext cx="9755187" cy="2950453"/>
          </a:xfrm>
        </p:spPr>
        <p:txBody>
          <a:bodyPr>
            <a:normAutofit fontScale="90000"/>
          </a:bodyPr>
          <a:lstStyle/>
          <a:p>
            <a:r>
              <a:rPr lang="ru-RU" sz="4900" dirty="0" smtClean="0">
                <a:solidFill>
                  <a:srgbClr val="0070C0"/>
                </a:solidFill>
                <a:latin typeface="Bahnschrift SemiBold Condensed" panose="020B0502040204020203" pitchFamily="34" charset="0"/>
              </a:rPr>
              <a:t/>
            </a:r>
            <a:br>
              <a:rPr lang="ru-RU" sz="4900" dirty="0" smtClean="0">
                <a:solidFill>
                  <a:srgbClr val="0070C0"/>
                </a:solidFill>
                <a:latin typeface="Bahnschrift SemiBold Condensed" panose="020B0502040204020203" pitchFamily="34" charset="0"/>
              </a:rPr>
            </a:br>
            <a:r>
              <a:rPr lang="ru-RU" sz="4900" dirty="0">
                <a:solidFill>
                  <a:srgbClr val="0070C0"/>
                </a:solidFill>
                <a:latin typeface="Bahnschrift SemiBold Condensed" panose="020B0502040204020203" pitchFamily="34" charset="0"/>
              </a:rPr>
              <a:t/>
            </a:r>
            <a:br>
              <a:rPr lang="ru-RU" sz="4900" dirty="0">
                <a:solidFill>
                  <a:srgbClr val="0070C0"/>
                </a:solidFill>
                <a:latin typeface="Bahnschrift SemiBold Condensed" panose="020B0502040204020203" pitchFamily="34" charset="0"/>
              </a:rPr>
            </a:br>
            <a:r>
              <a:rPr lang="ru-RU" sz="4900" dirty="0" smtClean="0">
                <a:solidFill>
                  <a:srgbClr val="0070C0"/>
                </a:solidFill>
                <a:latin typeface="Bahnschrift SemiBold Condensed" panose="020B0502040204020203" pitchFamily="34" charset="0"/>
              </a:rPr>
              <a:t/>
            </a:r>
            <a:br>
              <a:rPr lang="ru-RU" sz="4900" dirty="0" smtClean="0">
                <a:solidFill>
                  <a:srgbClr val="0070C0"/>
                </a:solidFill>
                <a:latin typeface="Bahnschrift SemiBold Condensed" panose="020B0502040204020203" pitchFamily="34" charset="0"/>
              </a:rPr>
            </a:br>
            <a:r>
              <a:rPr lang="ru-RU" sz="4900" dirty="0">
                <a:solidFill>
                  <a:srgbClr val="0070C0"/>
                </a:solidFill>
                <a:latin typeface="Bahnschrift SemiBold Condensed" panose="020B0502040204020203" pitchFamily="34" charset="0"/>
              </a:rPr>
              <a:t/>
            </a:r>
            <a:br>
              <a:rPr lang="ru-RU" sz="4900" dirty="0">
                <a:solidFill>
                  <a:srgbClr val="0070C0"/>
                </a:solidFill>
                <a:latin typeface="Bahnschrift SemiBold Condensed" panose="020B0502040204020203" pitchFamily="34" charset="0"/>
              </a:rPr>
            </a:br>
            <a:r>
              <a:rPr lang="ru-RU" sz="4900" dirty="0" smtClean="0">
                <a:solidFill>
                  <a:srgbClr val="0070C0"/>
                </a:solidFill>
                <a:latin typeface="Bahnschrift SemiBold Condensed" panose="020B0502040204020203" pitchFamily="34" charset="0"/>
              </a:rPr>
              <a:t/>
            </a:r>
            <a:br>
              <a:rPr lang="ru-RU" sz="4900" dirty="0" smtClean="0">
                <a:solidFill>
                  <a:srgbClr val="0070C0"/>
                </a:solidFill>
                <a:latin typeface="Bahnschrift SemiBold Condensed" panose="020B0502040204020203" pitchFamily="34" charset="0"/>
              </a:rPr>
            </a:br>
            <a:r>
              <a:rPr lang="ru-RU" sz="4900" dirty="0">
                <a:solidFill>
                  <a:srgbClr val="0070C0"/>
                </a:solidFill>
                <a:latin typeface="Bahnschrift SemiBold Condensed" panose="020B0502040204020203" pitchFamily="34" charset="0"/>
              </a:rPr>
              <a:t/>
            </a:r>
            <a:br>
              <a:rPr lang="ru-RU" sz="4900" dirty="0">
                <a:solidFill>
                  <a:srgbClr val="0070C0"/>
                </a:solidFill>
                <a:latin typeface="Bahnschrift SemiBold Condensed" panose="020B0502040204020203" pitchFamily="34" charset="0"/>
              </a:rPr>
            </a:br>
            <a:r>
              <a:rPr lang="ru-RU" sz="4900" dirty="0" smtClean="0">
                <a:solidFill>
                  <a:srgbClr val="0070C0"/>
                </a:solidFill>
                <a:latin typeface="Bahnschrift SemiBold Condensed" panose="020B0502040204020203" pitchFamily="34" charset="0"/>
              </a:rPr>
              <a:t/>
            </a:r>
            <a:br>
              <a:rPr lang="ru-RU" sz="4900" dirty="0" smtClean="0">
                <a:solidFill>
                  <a:srgbClr val="0070C0"/>
                </a:solidFill>
                <a:latin typeface="Bahnschrift SemiBold Condensed" panose="020B0502040204020203" pitchFamily="34" charset="0"/>
              </a:rPr>
            </a:br>
            <a:r>
              <a:rPr lang="ru-RU" sz="4900" dirty="0">
                <a:solidFill>
                  <a:srgbClr val="0070C0"/>
                </a:solidFill>
                <a:latin typeface="Bahnschrift SemiBold Condensed" panose="020B0502040204020203" pitchFamily="34" charset="0"/>
              </a:rPr>
              <a:t/>
            </a:r>
            <a:br>
              <a:rPr lang="ru-RU" sz="4900" dirty="0">
                <a:solidFill>
                  <a:srgbClr val="0070C0"/>
                </a:solidFill>
                <a:latin typeface="Bahnschrift SemiBold Condensed" panose="020B0502040204020203" pitchFamily="34" charset="0"/>
              </a:rPr>
            </a:br>
            <a:r>
              <a:rPr lang="ru-RU" sz="3600" b="1" dirty="0" smtClean="0">
                <a:solidFill>
                  <a:srgbClr val="00B050"/>
                </a:solidFill>
                <a:latin typeface="Bahnschrift SemiBold Condensed" panose="020B0502040204020203" pitchFamily="34" charset="0"/>
              </a:rPr>
              <a:t>КУРГАНСКОЕ </a:t>
            </a:r>
            <a:r>
              <a:rPr lang="ru-RU" sz="3600" b="1" dirty="0">
                <a:solidFill>
                  <a:srgbClr val="00B050"/>
                </a:solidFill>
                <a:latin typeface="Bahnschrift SemiBold Condensed" panose="020B0502040204020203" pitchFamily="34" charset="0"/>
              </a:rPr>
              <a:t>ОБЛАСТНОЕ ОТДЕЛЕНИЕ</a:t>
            </a:r>
            <a:r>
              <a:rPr lang="ru-RU" sz="2700" dirty="0">
                <a:solidFill>
                  <a:srgbClr val="00B050"/>
                </a:solidFill>
                <a:latin typeface="Bahnschrift SemiBold Condensed" panose="020B0502040204020203" pitchFamily="34" charset="0"/>
              </a:rPr>
              <a:t/>
            </a:r>
            <a:br>
              <a:rPr lang="ru-RU" sz="2700" dirty="0">
                <a:solidFill>
                  <a:srgbClr val="00B050"/>
                </a:solidFill>
                <a:latin typeface="Bahnschrift SemiBold Condensed" panose="020B0502040204020203" pitchFamily="34" charset="0"/>
              </a:rPr>
            </a:br>
            <a:r>
              <a:rPr lang="ru-RU" sz="2700" dirty="0">
                <a:solidFill>
                  <a:srgbClr val="00B050"/>
                </a:solidFill>
                <a:latin typeface="Bahnschrift SemiBold Condensed" panose="020B0502040204020203" pitchFamily="34" charset="0"/>
              </a:rPr>
              <a:t>ОБЩЕРОССИЙСКОГО ОБЩЕСТВЕНННОГО БЛАГОТВОРИТЕЛЬНОГО ФОНДА</a:t>
            </a:r>
            <a:r>
              <a:rPr lang="ru-RU" sz="3600" dirty="0">
                <a:solidFill>
                  <a:srgbClr val="00B050"/>
                </a:solidFill>
                <a:latin typeface="Bahnschrift SemiBold Condensed" panose="020B0502040204020203" pitchFamily="34" charset="0"/>
              </a:rPr>
              <a:t/>
            </a:r>
            <a:br>
              <a:rPr lang="ru-RU" sz="3600" dirty="0">
                <a:solidFill>
                  <a:srgbClr val="00B050"/>
                </a:solidFill>
                <a:latin typeface="Bahnschrift SemiBold Condensed" panose="020B0502040204020203" pitchFamily="34" charset="0"/>
              </a:rPr>
            </a:br>
            <a:r>
              <a:rPr lang="ru-RU" sz="5300" dirty="0">
                <a:solidFill>
                  <a:srgbClr val="00B050"/>
                </a:solidFill>
                <a:latin typeface="Bahnschrift SemiBold Condensed" panose="020B0502040204020203" pitchFamily="34" charset="0"/>
              </a:rPr>
              <a:t>"РОССИЙСКИЙ ДЕТСКИЙ ФОНД"</a:t>
            </a:r>
            <a:br>
              <a:rPr lang="ru-RU" sz="5300" dirty="0">
                <a:solidFill>
                  <a:srgbClr val="00B050"/>
                </a:solidFill>
                <a:latin typeface="Bahnschrift SemiBold Condensed" panose="020B0502040204020203" pitchFamily="34" charset="0"/>
              </a:rPr>
            </a:br>
            <a:r>
              <a:rPr lang="ru-RU" sz="4400" dirty="0">
                <a:solidFill>
                  <a:srgbClr val="0070C0"/>
                </a:solidFill>
                <a:latin typeface="Bahnschrift SemiBold Condensed" panose="020B0502040204020203" pitchFamily="34" charset="0"/>
              </a:rPr>
              <a:t> КОО ООБФ «РДФ»</a:t>
            </a:r>
            <a:br>
              <a:rPr lang="ru-RU" sz="4400" dirty="0">
                <a:solidFill>
                  <a:srgbClr val="0070C0"/>
                </a:solidFill>
                <a:latin typeface="Bahnschrift SemiBold Condensed" panose="020B0502040204020203" pitchFamily="34" charset="0"/>
              </a:rPr>
            </a:br>
            <a:r>
              <a:rPr lang="ru-RU" sz="2700" b="1" dirty="0">
                <a:solidFill>
                  <a:srgbClr val="0070C0"/>
                </a:solidFill>
                <a:latin typeface="Bahnschrift SemiBold Condensed" panose="020B0502040204020203" pitchFamily="34" charset="0"/>
              </a:rPr>
              <a:t> </a:t>
            </a:r>
            <a:r>
              <a:rPr lang="ru-RU" sz="2700" b="1" dirty="0" err="1">
                <a:solidFill>
                  <a:srgbClr val="0070C0"/>
                </a:solidFill>
                <a:latin typeface="Bahnschrift SemiBold Condensed" panose="020B0502040204020203" pitchFamily="34" charset="0"/>
              </a:rPr>
              <a:t>Russian</a:t>
            </a:r>
            <a:r>
              <a:rPr lang="ru-RU" sz="2700" b="1" dirty="0">
                <a:solidFill>
                  <a:srgbClr val="0070C0"/>
                </a:solidFill>
                <a:latin typeface="Bahnschrift SemiBold Condensed" panose="020B0502040204020203" pitchFamily="34" charset="0"/>
              </a:rPr>
              <a:t> </a:t>
            </a:r>
            <a:r>
              <a:rPr lang="ru-RU" sz="2700" b="1" dirty="0" err="1">
                <a:solidFill>
                  <a:srgbClr val="0070C0"/>
                </a:solidFill>
                <a:latin typeface="Bahnschrift SemiBold Condensed" panose="020B0502040204020203" pitchFamily="34" charset="0"/>
              </a:rPr>
              <a:t>Children's</a:t>
            </a:r>
            <a:r>
              <a:rPr lang="ru-RU" sz="2700" b="1" dirty="0">
                <a:solidFill>
                  <a:srgbClr val="0070C0"/>
                </a:solidFill>
                <a:latin typeface="Bahnschrift SemiBold Condensed" panose="020B0502040204020203" pitchFamily="34" charset="0"/>
              </a:rPr>
              <a:t> </a:t>
            </a:r>
            <a:r>
              <a:rPr lang="ru-RU" sz="2700" b="1" dirty="0" err="1">
                <a:solidFill>
                  <a:srgbClr val="0070C0"/>
                </a:solidFill>
                <a:latin typeface="Bahnschrift SemiBold Condensed" panose="020B0502040204020203" pitchFamily="34" charset="0"/>
              </a:rPr>
              <a:t>Foundation</a:t>
            </a:r>
            <a:r>
              <a:rPr lang="ru-RU" sz="2700" b="1" dirty="0">
                <a:solidFill>
                  <a:srgbClr val="0070C0"/>
                </a:solidFill>
                <a:latin typeface="Bahnschrift SemiBold Condensed" panose="020B0502040204020203" pitchFamily="34" charset="0"/>
              </a:rPr>
              <a:t> (RCF</a:t>
            </a:r>
            <a:r>
              <a:rPr lang="ru-RU" sz="2700" b="1" dirty="0" smtClean="0">
                <a:solidFill>
                  <a:srgbClr val="0070C0"/>
                </a:solidFill>
                <a:latin typeface="Bahnschrift SemiBold Condensed" panose="020B0502040204020203" pitchFamily="34" charset="0"/>
              </a:rPr>
              <a:t>)</a:t>
            </a:r>
            <a:endParaRPr lang="ru-RU" sz="5300" b="1" dirty="0">
              <a:solidFill>
                <a:srgbClr val="0070C0"/>
              </a:solidFill>
            </a:endParaRPr>
          </a:p>
        </p:txBody>
      </p:sp>
      <p:sp>
        <p:nvSpPr>
          <p:cNvPr id="3" name="Подзаголовок 2"/>
          <p:cNvSpPr>
            <a:spLocks noGrp="1"/>
          </p:cNvSpPr>
          <p:nvPr>
            <p:ph type="subTitle" idx="1"/>
          </p:nvPr>
        </p:nvSpPr>
        <p:spPr>
          <a:xfrm rot="21420000">
            <a:off x="372982" y="3300523"/>
            <a:ext cx="10727790" cy="1172561"/>
          </a:xfrm>
        </p:spPr>
        <p:txBody>
          <a:bodyPr>
            <a:noAutofit/>
          </a:bodyPr>
          <a:lstStyle/>
          <a:p>
            <a:r>
              <a:rPr lang="ru-RU" dirty="0">
                <a:solidFill>
                  <a:srgbClr val="0070C0"/>
                </a:solidFill>
              </a:rPr>
              <a:t>ПУБЛИЧНЫЙ ОТЧЕТ о деятельности организации</a:t>
            </a:r>
            <a:br>
              <a:rPr lang="ru-RU" dirty="0">
                <a:solidFill>
                  <a:srgbClr val="0070C0"/>
                </a:solidFill>
              </a:rPr>
            </a:br>
            <a:r>
              <a:rPr lang="ru-RU" dirty="0">
                <a:solidFill>
                  <a:srgbClr val="0070C0"/>
                </a:solidFill>
              </a:rPr>
              <a:t> в </a:t>
            </a:r>
            <a:r>
              <a:rPr lang="ru-RU" dirty="0" smtClean="0">
                <a:solidFill>
                  <a:srgbClr val="0070C0"/>
                </a:solidFill>
              </a:rPr>
              <a:t>2022 </a:t>
            </a:r>
            <a:r>
              <a:rPr lang="ru-RU" dirty="0">
                <a:solidFill>
                  <a:srgbClr val="0070C0"/>
                </a:solidFill>
              </a:rPr>
              <a:t>году</a:t>
            </a:r>
            <a:br>
              <a:rPr lang="ru-RU" dirty="0">
                <a:solidFill>
                  <a:srgbClr val="0070C0"/>
                </a:solidFill>
              </a:rPr>
            </a:br>
            <a:r>
              <a:rPr lang="ru-RU" dirty="0"/>
              <a:t/>
            </a:r>
            <a:br>
              <a:rPr lang="ru-RU" dirty="0"/>
            </a:b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99786">
            <a:off x="527171" y="2357437"/>
            <a:ext cx="2143125" cy="2143125"/>
          </a:xfrm>
          <a:prstGeom prst="round2DiagRect">
            <a:avLst>
              <a:gd name="adj1" fmla="val 16667"/>
              <a:gd name="adj2" fmla="val 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88900" cap="sq" cmpd="thickThin">
            <a:solidFill>
              <a:srgbClr val="0070C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74052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204107" y="167367"/>
            <a:ext cx="11103429" cy="5527221"/>
          </a:xfrm>
        </p:spPr>
        <p:txBody>
          <a:bodyPr>
            <a:normAutofit fontScale="92500" lnSpcReduction="20000"/>
          </a:bodyPr>
          <a:lstStyle/>
          <a:p>
            <a:r>
              <a:rPr lang="ru-RU" sz="2600" b="1" dirty="0"/>
              <a:t>Программа «Вернем ребенка МАМЕ»,</a:t>
            </a:r>
            <a:r>
              <a:rPr lang="ru-RU" sz="2600" dirty="0"/>
              <a:t> наверное, самая душевная акция 2022 года, в рамках которой оказана материальная поддержка матери, которая смогла вернуть детей в семью. Сумма материальной помощи была собрана на целевом марафоне.</a:t>
            </a:r>
          </a:p>
          <a:p>
            <a:r>
              <a:rPr lang="ru-RU" sz="2600" b="1" dirty="0"/>
              <a:t>Региональная программа «ДЕТИ ДОНБАСА»</a:t>
            </a:r>
            <a:r>
              <a:rPr lang="ru-RU" sz="2600" dirty="0"/>
              <a:t> помогла отдохнуть детям из территорий, охваченных специальной военной операцией, в лагерях Курганской области. Дети смогли вдохнуть тепло и заботу Курганской земли.</a:t>
            </a:r>
          </a:p>
          <a:p>
            <a:r>
              <a:rPr lang="ru-RU" sz="2600" b="1" dirty="0"/>
              <a:t>Программа «Помощи ЛНР, ДНР»</a:t>
            </a:r>
            <a:r>
              <a:rPr lang="ru-RU" sz="2600" dirty="0"/>
              <a:t> нашла отклик у большого количества предприятий, предпринимателей, учреждений и просто неравнодушных жителей и стала самой значимой в 2022 году. 19 тонн помощи было собрано и отправлено на территории, где это крайне необходимо. Вместе мы сможем приблизить долгожданный мир и покой, а Российский детский фонд стал центром помощи и заботы в сложное время.</a:t>
            </a:r>
          </a:p>
          <a:p>
            <a:endParaRPr lang="ru-RU" dirty="0"/>
          </a:p>
        </p:txBody>
      </p:sp>
    </p:spTree>
    <p:extLst>
      <p:ext uri="{BB962C8B-B14F-4D97-AF65-F5344CB8AC3E}">
        <p14:creationId xmlns:p14="http://schemas.microsoft.com/office/powerpoint/2010/main" val="3392811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204107" y="167367"/>
            <a:ext cx="11103429" cy="5527221"/>
          </a:xfrm>
        </p:spPr>
        <p:txBody>
          <a:bodyPr>
            <a:normAutofit fontScale="85000" lnSpcReduction="10000"/>
          </a:bodyPr>
          <a:lstStyle/>
          <a:p>
            <a:r>
              <a:rPr lang="ru-RU" b="1" dirty="0"/>
              <a:t>Программа «Помощь семьям мобилизованных» </a:t>
            </a:r>
            <a:r>
              <a:rPr lang="ru-RU" dirty="0"/>
              <a:t> в 2022 году стартовала, как продолжение всех программ заботы и внимания к семьям, главы которых защищают нашу Родину. Программа в объеме  более 300 тыс. рублей стала началом большой работы Детского фонда в этом направлении и будет продолжена в 2023 году. </a:t>
            </a:r>
          </a:p>
          <a:p>
            <a:r>
              <a:rPr lang="ru-RU" b="1" dirty="0"/>
              <a:t>Акция ко дню знаний «Собери ребёнка в школу»</a:t>
            </a:r>
            <a:r>
              <a:rPr lang="ru-RU" dirty="0"/>
              <a:t> в объёме 90 тыс. рублей вновь стала возможна при поддержке </a:t>
            </a:r>
            <a:r>
              <a:rPr lang="ru-RU" dirty="0" err="1"/>
              <a:t>СБЕРбанка</a:t>
            </a:r>
            <a:r>
              <a:rPr lang="ru-RU" dirty="0"/>
              <a:t>, который совместно с региональным отделением Российского детского фонда, провёл акцию по сбору макулатуры, вырученные средства от которой поступили на расчетный счёт Фонда. Было закуплено более 150 наборов к школе. Все наборы были переданы нуждающимся.</a:t>
            </a:r>
          </a:p>
          <a:p>
            <a:r>
              <a:rPr lang="ru-RU" b="1" dirty="0"/>
              <a:t>Проект «Семейный гардероб»</a:t>
            </a:r>
            <a:r>
              <a:rPr lang="ru-RU" dirty="0"/>
              <a:t> продолжает свою работу начиная с 2021 года. Передано нуждающимся отсортированной и обработанной одежды, обуви, посуды, постельного белья и игрушек общим весом более 2500 кг. через пункты помощи малоимущим, многодетным и семьям находящимся в трудной жизненной ситуации. Проект получит дальнейшее развитии и в 2023 году.</a:t>
            </a:r>
          </a:p>
          <a:p>
            <a:r>
              <a:rPr lang="ru-RU" dirty="0"/>
              <a:t>В конце 2022 года региональное отделение получило областную субсидию на развитие проекта «Маленькая МАМА». Сумма поддержки составила 170 тыс. рублей. Социальная платформа «Маленькая МАМА» нацелена на формирование культуры позитивного материнства у несовершеннолетних, оказавшихся в ситуации беременности. </a:t>
            </a:r>
          </a:p>
          <a:p>
            <a:r>
              <a:rPr lang="ru-RU" dirty="0"/>
              <a:t>Проведение мероприятий, акций, марафонов, благотворительных концертов в поддержку нуждающихся детей, останется приоритетной задачей нашего отделения и в 2023 году. </a:t>
            </a:r>
          </a:p>
          <a:p>
            <a:endParaRPr lang="ru-RU" dirty="0"/>
          </a:p>
        </p:txBody>
      </p:sp>
    </p:spTree>
    <p:extLst>
      <p:ext uri="{BB962C8B-B14F-4D97-AF65-F5344CB8AC3E}">
        <p14:creationId xmlns:p14="http://schemas.microsoft.com/office/powerpoint/2010/main" val="3966737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204107" y="167367"/>
            <a:ext cx="11103429" cy="5527221"/>
          </a:xfrm>
        </p:spPr>
        <p:txBody>
          <a:bodyPr>
            <a:normAutofit/>
          </a:bodyPr>
          <a:lstStyle/>
          <a:p>
            <a:r>
              <a:rPr lang="ru-RU" dirty="0"/>
              <a:t>Организационная работа.</a:t>
            </a:r>
          </a:p>
          <a:p>
            <a:r>
              <a:rPr lang="ru-RU" dirty="0"/>
              <a:t>В 2022 году Курганское областное отделение «Российского детского фонда» активно освещало свою деятельность в государственных и региональных средствах массовой информации, а также в сети интернет, становилось участником марафонов и форумов, посвящённых вопросам реализации прав детей и семей с детьми на территории Курганской области совместно с Уполномоченным по правам ребёнка в нашем регионе. Проводили рейды совместно с комиссией по делам несовершеннолетних и защите их прав, спортивные мероприятия. Благотворительные концерты, проводимые совместно с управлением культуры стали доброй традицией. Все мероприятия подробно освещались на постоянно пополняющемся сайте отделения https://kurgan.detfond.org/ и в группе детского фонда в социальной сети VK  https://vk.com/rdf45 .</a:t>
            </a:r>
          </a:p>
          <a:p>
            <a:endParaRPr lang="ru-RU" dirty="0"/>
          </a:p>
        </p:txBody>
      </p:sp>
    </p:spTree>
    <p:extLst>
      <p:ext uri="{BB962C8B-B14F-4D97-AF65-F5344CB8AC3E}">
        <p14:creationId xmlns:p14="http://schemas.microsoft.com/office/powerpoint/2010/main" val="282133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90607" y="96716"/>
            <a:ext cx="5135657" cy="558312"/>
          </a:xfrm>
        </p:spPr>
        <p:txBody>
          <a:bodyPr>
            <a:normAutofit fontScale="90000"/>
          </a:bodyPr>
          <a:lstStyle/>
          <a:p>
            <a:r>
              <a:rPr lang="ru-RU" dirty="0" smtClean="0"/>
              <a:t>ДОБРЫЙ ЛЕД</a:t>
            </a:r>
            <a:endParaRPr lang="ru-RU" dirty="0"/>
          </a:p>
        </p:txBody>
      </p:sp>
      <p:sp>
        <p:nvSpPr>
          <p:cNvPr id="4" name="Текст 3"/>
          <p:cNvSpPr>
            <a:spLocks noGrp="1"/>
          </p:cNvSpPr>
          <p:nvPr>
            <p:ph type="body" sz="half" idx="2"/>
          </p:nvPr>
        </p:nvSpPr>
        <p:spPr>
          <a:xfrm>
            <a:off x="693642" y="4101612"/>
            <a:ext cx="10762735" cy="1272974"/>
          </a:xfrm>
        </p:spPr>
        <p:txBody>
          <a:bodyPr>
            <a:normAutofit fontScale="70000" lnSpcReduction="20000"/>
          </a:bodyPr>
          <a:lstStyle/>
          <a:p>
            <a:r>
              <a:rPr lang="ru-RU" dirty="0">
                <a:solidFill>
                  <a:srgbClr val="0070C0"/>
                </a:solidFill>
              </a:rPr>
              <a:t>Детский новогодний праздник «ДОБРЫЙ ЛЁД» в </a:t>
            </a:r>
            <a:r>
              <a:rPr lang="ru-RU" dirty="0" smtClean="0">
                <a:solidFill>
                  <a:srgbClr val="0070C0"/>
                </a:solidFill>
              </a:rPr>
              <a:t>13 </a:t>
            </a:r>
            <a:r>
              <a:rPr lang="ru-RU" dirty="0">
                <a:solidFill>
                  <a:srgbClr val="0070C0"/>
                </a:solidFill>
              </a:rPr>
              <a:t>раз прошёл на Ледовой Арене </a:t>
            </a:r>
            <a:r>
              <a:rPr lang="ru-RU" dirty="0" smtClean="0">
                <a:solidFill>
                  <a:srgbClr val="0070C0"/>
                </a:solidFill>
              </a:rPr>
              <a:t>ЮНОСТЬ</a:t>
            </a:r>
          </a:p>
          <a:p>
            <a:r>
              <a:rPr lang="ru-RU" dirty="0" smtClean="0">
                <a:solidFill>
                  <a:schemeClr val="accent3"/>
                </a:solidFill>
                <a:latin typeface="Arial" panose="020B0604020202020204" pitchFamily="34" charset="0"/>
                <a:cs typeface="Arial" panose="020B0604020202020204" pitchFamily="34" charset="0"/>
              </a:rPr>
              <a:t>Талант </a:t>
            </a:r>
            <a:r>
              <a:rPr lang="ru-RU" dirty="0">
                <a:solidFill>
                  <a:schemeClr val="accent3"/>
                </a:solidFill>
                <a:latin typeface="Arial" panose="020B0604020202020204" pitchFamily="34" charset="0"/>
                <a:cs typeface="Arial" panose="020B0604020202020204" pitchFamily="34" charset="0"/>
              </a:rPr>
              <a:t>спортсменов и доверие зрителей, новогодние подарки и Дед Мороз ! </a:t>
            </a:r>
            <a:r>
              <a:rPr lang="ru-RU" dirty="0" smtClean="0">
                <a:solidFill>
                  <a:srgbClr val="0070C0"/>
                </a:solidFill>
                <a:latin typeface="Arial" panose="020B0604020202020204" pitchFamily="34" charset="0"/>
                <a:cs typeface="Arial" panose="020B0604020202020204" pitchFamily="34" charset="0"/>
              </a:rPr>
              <a:t>60</a:t>
            </a:r>
            <a:r>
              <a:rPr lang="ru-RU" dirty="0" smtClean="0">
                <a:solidFill>
                  <a:srgbClr val="0070C0"/>
                </a:solidFill>
                <a:latin typeface="Arial" panose="020B0604020202020204" pitchFamily="34" charset="0"/>
                <a:cs typeface="Arial" panose="020B0604020202020204" pitchFamily="34" charset="0"/>
              </a:rPr>
              <a:t> </a:t>
            </a:r>
            <a:r>
              <a:rPr lang="ru-RU" dirty="0">
                <a:solidFill>
                  <a:srgbClr val="0070C0"/>
                </a:solidFill>
                <a:latin typeface="Arial" panose="020B0604020202020204" pitchFamily="34" charset="0"/>
                <a:cs typeface="Arial" panose="020B0604020202020204" pitchFamily="34" charset="0"/>
              </a:rPr>
              <a:t>спортсменов и более ста детей </a:t>
            </a:r>
            <a:r>
              <a:rPr lang="ru-RU" dirty="0">
                <a:solidFill>
                  <a:schemeClr val="accent3"/>
                </a:solidFill>
                <a:latin typeface="Arial" panose="020B0604020202020204" pitchFamily="34" charset="0"/>
                <a:cs typeface="Arial" panose="020B0604020202020204" pitchFamily="34" charset="0"/>
              </a:rPr>
              <a:t>отпраздновали новый год </a:t>
            </a:r>
            <a:r>
              <a:rPr lang="ru-RU" dirty="0" smtClean="0">
                <a:solidFill>
                  <a:schemeClr val="accent3"/>
                </a:solidFill>
                <a:latin typeface="Arial" panose="020B0604020202020204" pitchFamily="34" charset="0"/>
                <a:cs typeface="Arial" panose="020B0604020202020204" pitchFamily="34" charset="0"/>
              </a:rPr>
              <a:t>. </a:t>
            </a:r>
            <a:r>
              <a:rPr lang="ru-RU" b="1" dirty="0" smtClean="0">
                <a:solidFill>
                  <a:srgbClr val="0070C0"/>
                </a:solidFill>
                <a:latin typeface="Arial" panose="020B0604020202020204" pitchFamily="34" charset="0"/>
                <a:cs typeface="Arial" panose="020B0604020202020204" pitchFamily="34" charset="0"/>
              </a:rPr>
              <a:t>13 </a:t>
            </a:r>
            <a:r>
              <a:rPr lang="ru-RU" b="1" dirty="0">
                <a:solidFill>
                  <a:srgbClr val="0070C0"/>
                </a:solidFill>
                <a:latin typeface="Arial" panose="020B0604020202020204" pitchFamily="34" charset="0"/>
                <a:cs typeface="Arial" panose="020B0604020202020204" pitchFamily="34" charset="0"/>
              </a:rPr>
              <a:t>лет этот </a:t>
            </a:r>
            <a:r>
              <a:rPr lang="ru-RU" b="1" dirty="0" smtClean="0">
                <a:solidFill>
                  <a:srgbClr val="0070C0"/>
                </a:solidFill>
                <a:latin typeface="Arial" panose="020B0604020202020204" pitchFamily="34" charset="0"/>
                <a:cs typeface="Arial" panose="020B0604020202020204" pitchFamily="34" charset="0"/>
              </a:rPr>
              <a:t>концерт </a:t>
            </a:r>
            <a:r>
              <a:rPr lang="ru-RU" dirty="0">
                <a:solidFill>
                  <a:schemeClr val="accent3"/>
                </a:solidFill>
                <a:latin typeface="Arial" panose="020B0604020202020204" pitchFamily="34" charset="0"/>
                <a:cs typeface="Arial" panose="020B0604020202020204" pitchFamily="34" charset="0"/>
              </a:rPr>
              <a:t>проходит для «особенно важных» </a:t>
            </a:r>
            <a:r>
              <a:rPr lang="ru-RU" dirty="0" smtClean="0">
                <a:solidFill>
                  <a:schemeClr val="accent3"/>
                </a:solidFill>
                <a:latin typeface="Arial" panose="020B0604020202020204" pitchFamily="34" charset="0"/>
                <a:cs typeface="Arial" panose="020B0604020202020204" pitchFamily="34" charset="0"/>
              </a:rPr>
              <a:t>детей, </a:t>
            </a:r>
            <a:r>
              <a:rPr lang="ru-RU" dirty="0">
                <a:solidFill>
                  <a:schemeClr val="accent3"/>
                </a:solidFill>
                <a:latin typeface="Arial" panose="020B0604020202020204" pitchFamily="34" charset="0"/>
                <a:cs typeface="Arial" panose="020B0604020202020204" pitchFamily="34" charset="0"/>
              </a:rPr>
              <a:t>благодаря отделению Фигурного катания Курганской области , при поддержке Федерации Фигурного катания на коньках.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24" y="707782"/>
            <a:ext cx="10423280" cy="3246417"/>
          </a:xfrm>
          <a:prstGeom prst="rect">
            <a:avLst/>
          </a:prstGeom>
        </p:spPr>
      </p:pic>
    </p:spTree>
    <p:extLst>
      <p:ext uri="{BB962C8B-B14F-4D97-AF65-F5344CB8AC3E}">
        <p14:creationId xmlns:p14="http://schemas.microsoft.com/office/powerpoint/2010/main" val="558168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1" y="685800"/>
            <a:ext cx="10396882" cy="4721469"/>
          </a:xfrm>
        </p:spPr>
        <p:txBody>
          <a:bodyPr>
            <a:noAutofit/>
          </a:bodyPr>
          <a:lstStyle/>
          <a:p>
            <a:pPr algn="ctr"/>
            <a:r>
              <a:rPr lang="ru-RU" sz="4000" dirty="0">
                <a:solidFill>
                  <a:srgbClr val="FF0000"/>
                </a:solidFill>
              </a:rPr>
              <a:t>«Помощь Детям инвалидам» </a:t>
            </a:r>
            <a:r>
              <a:rPr lang="ru-RU" sz="4000" dirty="0" smtClean="0">
                <a:solidFill>
                  <a:srgbClr val="FF0000"/>
                </a:solidFill>
              </a:rPr>
              <a:t/>
            </a:r>
            <a:br>
              <a:rPr lang="ru-RU" sz="4000" dirty="0" smtClean="0">
                <a:solidFill>
                  <a:srgbClr val="FF0000"/>
                </a:solidFill>
              </a:rPr>
            </a:br>
            <a:r>
              <a:rPr lang="ru-RU" sz="4000" dirty="0"/>
              <a:t/>
            </a:r>
            <a:br>
              <a:rPr lang="ru-RU" sz="4000" dirty="0"/>
            </a:br>
            <a:r>
              <a:rPr lang="ru-RU" sz="4000" dirty="0" smtClean="0"/>
              <a:t>оказана </a:t>
            </a:r>
            <a:r>
              <a:rPr lang="ru-RU" sz="4000" dirty="0"/>
              <a:t>материальная поддержка детям, подопечным нашего регионального </a:t>
            </a:r>
            <a:r>
              <a:rPr lang="ru-RU" sz="4000" dirty="0" smtClean="0"/>
              <a:t>отделения</a:t>
            </a:r>
            <a:br>
              <a:rPr lang="ru-RU" sz="4000" dirty="0" smtClean="0"/>
            </a:br>
            <a:r>
              <a:rPr lang="ru-RU" sz="4000" dirty="0" smtClean="0"/>
              <a:t/>
            </a:r>
            <a:br>
              <a:rPr lang="ru-RU" sz="4000" dirty="0" smtClean="0"/>
            </a:br>
            <a:r>
              <a:rPr lang="ru-RU" sz="4000" dirty="0" smtClean="0"/>
              <a:t>Общая </a:t>
            </a:r>
            <a:r>
              <a:rPr lang="ru-RU" sz="4000" dirty="0"/>
              <a:t>сумма поддержки </a:t>
            </a:r>
            <a:r>
              <a:rPr lang="ru-RU" sz="4000" dirty="0" smtClean="0"/>
              <a:t>составила</a:t>
            </a:r>
            <a:br>
              <a:rPr lang="ru-RU" sz="4000" dirty="0" smtClean="0"/>
            </a:br>
            <a:r>
              <a:rPr lang="ru-RU" sz="4000" dirty="0" smtClean="0"/>
              <a:t> </a:t>
            </a:r>
            <a:r>
              <a:rPr lang="ru-RU" sz="4000" dirty="0">
                <a:solidFill>
                  <a:srgbClr val="FF0000"/>
                </a:solidFill>
              </a:rPr>
              <a:t>более </a:t>
            </a:r>
            <a:r>
              <a:rPr lang="ru-RU" sz="4000" dirty="0" smtClean="0">
                <a:solidFill>
                  <a:srgbClr val="FF0000"/>
                </a:solidFill>
              </a:rPr>
              <a:t>600</a:t>
            </a:r>
            <a:r>
              <a:rPr lang="ru-RU" sz="4000" dirty="0" smtClean="0">
                <a:solidFill>
                  <a:srgbClr val="FF0000"/>
                </a:solidFill>
              </a:rPr>
              <a:t> </a:t>
            </a:r>
            <a:r>
              <a:rPr lang="ru-RU" sz="4000" dirty="0">
                <a:solidFill>
                  <a:srgbClr val="FF0000"/>
                </a:solidFill>
              </a:rPr>
              <a:t>тыс. рублей</a:t>
            </a:r>
          </a:p>
        </p:txBody>
      </p:sp>
    </p:spTree>
    <p:extLst>
      <p:ext uri="{BB962C8B-B14F-4D97-AF65-F5344CB8AC3E}">
        <p14:creationId xmlns:p14="http://schemas.microsoft.com/office/powerpoint/2010/main" val="115327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970" y="48358"/>
            <a:ext cx="10396882" cy="1151965"/>
          </a:xfrm>
        </p:spPr>
        <p:txBody>
          <a:bodyPr/>
          <a:lstStyle/>
          <a:p>
            <a:r>
              <a:rPr lang="ru-RU" dirty="0" smtClean="0"/>
              <a:t>НАША ОТЧЕТНОСТЬ за </a:t>
            </a:r>
            <a:r>
              <a:rPr lang="ru-RU" dirty="0" smtClean="0"/>
              <a:t>2022</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495711925"/>
              </p:ext>
            </p:extLst>
          </p:nvPr>
        </p:nvGraphicFramePr>
        <p:xfrm>
          <a:off x="549518" y="1019907"/>
          <a:ext cx="10396537" cy="3236610"/>
        </p:xfrm>
        <a:graphic>
          <a:graphicData uri="http://schemas.openxmlformats.org/drawingml/2006/table">
            <a:tbl>
              <a:tblPr firstRow="1" firstCol="1" bandRow="1">
                <a:tableStyleId>{5C22544A-7EE6-4342-B048-85BDC9FD1C3A}</a:tableStyleId>
              </a:tblPr>
              <a:tblGrid>
                <a:gridCol w="540727"/>
                <a:gridCol w="8955470"/>
                <a:gridCol w="900340"/>
              </a:tblGrid>
              <a:tr h="491250">
                <a:tc>
                  <a:txBody>
                    <a:bodyPr/>
                    <a:lstStyle/>
                    <a:p>
                      <a:pPr algn="ctr">
                        <a:lnSpc>
                          <a:spcPct val="115000"/>
                        </a:lnSpc>
                        <a:spcAft>
                          <a:spcPts val="0"/>
                        </a:spcAft>
                      </a:pPr>
                      <a:r>
                        <a:rPr lang="ru-RU" sz="1400" dirty="0">
                          <a:effectLst/>
                        </a:rPr>
                        <a:t>№ п/п</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effectLst/>
                        </a:rPr>
                        <a:t>                  ПОКАЗАТЕЛИ</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400" dirty="0">
                          <a:effectLst/>
                        </a:rPr>
                        <a:t>СУММА </a:t>
                      </a:r>
                      <a:r>
                        <a:rPr lang="ru-RU" sz="1100" dirty="0">
                          <a:effectLst/>
                        </a:rPr>
                        <a:t>(тыс. руб.)</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04800">
                <a:tc rowSpan="2">
                  <a:txBody>
                    <a:bodyPr/>
                    <a:lstStyle/>
                    <a:p>
                      <a:pPr algn="ctr">
                        <a:lnSpc>
                          <a:spcPct val="115000"/>
                        </a:lnSpc>
                        <a:spcAft>
                          <a:spcPts val="0"/>
                        </a:spcAft>
                      </a:pPr>
                      <a:endParaRPr lang="ru-RU" sz="1200" dirty="0" smtClean="0">
                        <a:effectLst/>
                      </a:endParaRPr>
                    </a:p>
                    <a:p>
                      <a:pPr algn="ctr">
                        <a:lnSpc>
                          <a:spcPct val="115000"/>
                        </a:lnSpc>
                        <a:spcAft>
                          <a:spcPts val="0"/>
                        </a:spcAft>
                      </a:pPr>
                      <a:r>
                        <a:rPr lang="ru-RU" sz="1200" dirty="0" smtClean="0">
                          <a:effectLst/>
                        </a:rPr>
                        <a:t>1</a:t>
                      </a:r>
                      <a:r>
                        <a:rPr lang="ru-RU" sz="1200" dirty="0">
                          <a:effectLst/>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ru-RU" sz="2000" dirty="0">
                          <a:effectLst/>
                        </a:rPr>
                        <a:t>Остаток средств на </a:t>
                      </a:r>
                      <a:r>
                        <a:rPr lang="ru-RU" sz="2000" dirty="0" smtClean="0">
                          <a:effectLst/>
                        </a:rPr>
                        <a:t>01.01.22 </a:t>
                      </a:r>
                      <a:r>
                        <a:rPr lang="ru-RU" sz="2000" dirty="0">
                          <a:effectLst/>
                        </a:rPr>
                        <a:t>г.,</a:t>
                      </a:r>
                    </a:p>
                    <a:p>
                      <a:pPr algn="ctr">
                        <a:lnSpc>
                          <a:spcPct val="115000"/>
                        </a:lnSpc>
                        <a:spcAft>
                          <a:spcPts val="0"/>
                        </a:spcAft>
                      </a:pPr>
                      <a:r>
                        <a:rPr lang="ru-RU" sz="1600" dirty="0">
                          <a:effectLst/>
                        </a:rPr>
                        <a:t> в том числе: </a:t>
                      </a:r>
                      <a:r>
                        <a:rPr lang="ru-RU" sz="1600" dirty="0" smtClean="0">
                          <a:effectLst/>
                        </a:rPr>
                        <a:t> материальные </a:t>
                      </a:r>
                      <a:r>
                        <a:rPr lang="ru-RU" sz="1600" dirty="0">
                          <a:effectLst/>
                        </a:rPr>
                        <a:t>ценности</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smtClean="0">
                          <a:effectLst/>
                          <a:latin typeface="+mn-lt"/>
                          <a:ea typeface="+mn-ea"/>
                          <a:cs typeface="+mn-cs"/>
                        </a:rPr>
                        <a:t>936</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907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2000" dirty="0">
                          <a:effectLst/>
                        </a:rPr>
                        <a:t> </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91795">
                <a:tc>
                  <a:txBody>
                    <a:bodyPr/>
                    <a:lstStyle/>
                    <a:p>
                      <a:pPr algn="ctr">
                        <a:lnSpc>
                          <a:spcPct val="115000"/>
                        </a:lnSpc>
                        <a:spcAft>
                          <a:spcPts val="0"/>
                        </a:spcAft>
                      </a:pPr>
                      <a:endParaRPr lang="ru-RU" sz="1200" dirty="0" smtClean="0">
                        <a:effectLst/>
                      </a:endParaRPr>
                    </a:p>
                    <a:p>
                      <a:pPr algn="ctr">
                        <a:lnSpc>
                          <a:spcPct val="115000"/>
                        </a:lnSpc>
                        <a:spcAft>
                          <a:spcPts val="0"/>
                        </a:spcAft>
                      </a:pPr>
                      <a:r>
                        <a:rPr lang="ru-RU" sz="1200" dirty="0" smtClean="0">
                          <a:effectLst/>
                        </a:rPr>
                        <a:t>2</a:t>
                      </a:r>
                      <a:r>
                        <a:rPr lang="ru-RU" sz="1200" dirty="0">
                          <a:effectLst/>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effectLst/>
                        </a:rPr>
                        <a:t>Поступило всего</a:t>
                      </a:r>
                      <a:r>
                        <a:rPr lang="ru-RU" sz="2000" dirty="0" smtClean="0">
                          <a:effectLst/>
                        </a:rPr>
                        <a:t>: </a:t>
                      </a:r>
                    </a:p>
                    <a:p>
                      <a:pPr algn="ctr">
                        <a:lnSpc>
                          <a:spcPct val="115000"/>
                        </a:lnSpc>
                        <a:spcAft>
                          <a:spcPts val="0"/>
                        </a:spcAft>
                      </a:pPr>
                      <a:r>
                        <a:rPr lang="ru-RU" sz="2000" dirty="0" smtClean="0">
                          <a:effectLst/>
                        </a:rPr>
                        <a:t>в </a:t>
                      </a:r>
                      <a:r>
                        <a:rPr lang="ru-RU" sz="2000" dirty="0">
                          <a:effectLst/>
                        </a:rPr>
                        <a:t>том числе:</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smtClean="0">
                          <a:effectLst/>
                          <a:latin typeface="+mn-lt"/>
                          <a:ea typeface="+mn-ea"/>
                          <a:cs typeface="+mn-cs"/>
                        </a:rPr>
                        <a:t>18438</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ru-RU" sz="1400">
                          <a:effectLst/>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effectLst/>
                        </a:rPr>
                        <a:t>1) привлечено средств от организаций </a:t>
                      </a:r>
                      <a:r>
                        <a:rPr lang="ru-RU" sz="2000" dirty="0" smtClean="0">
                          <a:effectLst/>
                        </a:rPr>
                        <a:t>и граждан</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smtClean="0">
                          <a:effectLst/>
                          <a:latin typeface="+mn-lt"/>
                          <a:ea typeface="+mn-ea"/>
                          <a:cs typeface="+mn-cs"/>
                        </a:rPr>
                        <a:t>7030</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ru-RU" sz="1400">
                          <a:effectLst/>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smtClean="0">
                          <a:effectLst/>
                        </a:rPr>
                        <a:t>2) </a:t>
                      </a:r>
                      <a:r>
                        <a:rPr lang="ru-RU" sz="2000" dirty="0">
                          <a:effectLst/>
                        </a:rPr>
                        <a:t>пожертвования в виде </a:t>
                      </a:r>
                      <a:r>
                        <a:rPr lang="ru-RU" sz="2000" dirty="0" smtClean="0">
                          <a:effectLst/>
                        </a:rPr>
                        <a:t>материальных ценностей</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smtClean="0">
                          <a:effectLst/>
                          <a:latin typeface="+mn-lt"/>
                          <a:ea typeface="+mn-ea"/>
                          <a:cs typeface="+mn-cs"/>
                        </a:rPr>
                        <a:t>11142</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ru-RU" sz="1400">
                          <a:effectLst/>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smtClean="0">
                          <a:effectLst/>
                        </a:rPr>
                        <a:t>3) </a:t>
                      </a:r>
                      <a:r>
                        <a:rPr lang="ru-RU" sz="2000" dirty="0">
                          <a:effectLst/>
                        </a:rPr>
                        <a:t>Гранты, проекты </a:t>
                      </a:r>
                      <a:r>
                        <a:rPr lang="ru-RU" sz="2000" dirty="0" smtClean="0">
                          <a:effectLst/>
                        </a:rPr>
                        <a:t>:</a:t>
                      </a:r>
                      <a:endParaRPr lang="ru-RU" sz="1400" dirty="0">
                        <a:effectLst/>
                      </a:endParaRPr>
                    </a:p>
                    <a:p>
                      <a:pPr algn="ctr">
                        <a:lnSpc>
                          <a:spcPct val="115000"/>
                        </a:lnSpc>
                        <a:spcAft>
                          <a:spcPts val="0"/>
                        </a:spcAft>
                      </a:pPr>
                      <a:r>
                        <a:rPr lang="ru-RU" sz="2000" dirty="0">
                          <a:effectLst/>
                        </a:rPr>
                        <a:t>Грант «Семейный гардероб»</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smtClean="0">
                          <a:effectLst/>
                          <a:latin typeface="+mn-lt"/>
                          <a:ea typeface="+mn-ea"/>
                          <a:cs typeface="+mn-cs"/>
                        </a:rPr>
                        <a:t>266</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619563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065876288"/>
              </p:ext>
            </p:extLst>
          </p:nvPr>
        </p:nvGraphicFramePr>
        <p:xfrm>
          <a:off x="316521" y="74732"/>
          <a:ext cx="11175025" cy="5925263"/>
        </p:xfrm>
        <a:graphic>
          <a:graphicData uri="http://schemas.openxmlformats.org/drawingml/2006/table">
            <a:tbl>
              <a:tblPr firstRow="1" firstCol="1" bandRow="1">
                <a:tableStyleId>{5C22544A-7EE6-4342-B048-85BDC9FD1C3A}</a:tableStyleId>
              </a:tblPr>
              <a:tblGrid>
                <a:gridCol w="1261698"/>
                <a:gridCol w="9060473"/>
                <a:gridCol w="852854"/>
              </a:tblGrid>
              <a:tr h="714196">
                <a:tc>
                  <a:txBody>
                    <a:bodyPr/>
                    <a:lstStyle/>
                    <a:p>
                      <a:pPr>
                        <a:lnSpc>
                          <a:spcPct val="115000"/>
                        </a:lnSpc>
                        <a:spcAft>
                          <a:spcPts val="0"/>
                        </a:spcAft>
                      </a:pPr>
                      <a:r>
                        <a:rPr lang="ru-RU" sz="400" dirty="0">
                          <a:effectLst/>
                        </a:rPr>
                        <a:t> </a:t>
                      </a:r>
                    </a:p>
                    <a:p>
                      <a:pPr>
                        <a:lnSpc>
                          <a:spcPct val="115000"/>
                        </a:lnSpc>
                        <a:spcAft>
                          <a:spcPts val="0"/>
                        </a:spcAft>
                      </a:pPr>
                      <a:r>
                        <a:rPr lang="ru-RU" sz="400" dirty="0">
                          <a:effectLst/>
                        </a:rPr>
                        <a:t> </a:t>
                      </a:r>
                      <a:r>
                        <a:rPr lang="ru-RU" sz="1800" dirty="0" smtClean="0">
                          <a:effectLst/>
                        </a:rPr>
                        <a:t>РАСХОДЫ </a:t>
                      </a:r>
                    </a:p>
                    <a:p>
                      <a:pPr>
                        <a:lnSpc>
                          <a:spcPct val="115000"/>
                        </a:lnSpc>
                        <a:spcAft>
                          <a:spcPts val="0"/>
                        </a:spcAft>
                      </a:pPr>
                      <a:r>
                        <a:rPr lang="ru-RU"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2022 </a:t>
                      </a:r>
                      <a:r>
                        <a:rPr lang="ru-RU"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года</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01. «Срочная социальная помощь»</a:t>
                      </a:r>
                      <a:endParaRPr lang="ru-RU" sz="1000" dirty="0">
                        <a:effectLst/>
                        <a:latin typeface="Bahnschrift Condensed" panose="020B0502040204020203" pitchFamily="34" charset="0"/>
                      </a:endParaRPr>
                    </a:p>
                    <a:p>
                      <a:pPr>
                        <a:lnSpc>
                          <a:spcPct val="115000"/>
                        </a:lnSpc>
                        <a:spcAft>
                          <a:spcPts val="0"/>
                        </a:spcAft>
                      </a:pPr>
                      <a:r>
                        <a:rPr lang="ru-RU" sz="1000" dirty="0">
                          <a:effectLst/>
                          <a:latin typeface="Bahnschrift Condensed" panose="020B0502040204020203" pitchFamily="34" charset="0"/>
                        </a:rPr>
                        <a:t>(- помощь семьям и детям, пострадавшим от распространения </a:t>
                      </a:r>
                      <a:r>
                        <a:rPr lang="ru-RU" sz="1000" dirty="0" err="1">
                          <a:effectLst/>
                          <a:latin typeface="Bahnschrift Condensed" panose="020B0502040204020203" pitchFamily="34" charset="0"/>
                        </a:rPr>
                        <a:t>коронавирусной</a:t>
                      </a:r>
                      <a:r>
                        <a:rPr lang="ru-RU" sz="1000" dirty="0">
                          <a:effectLst/>
                          <a:latin typeface="Bahnschrift Condensed" panose="020B0502040204020203" pitchFamily="34" charset="0"/>
                        </a:rPr>
                        <a:t> инфекции</a:t>
                      </a:r>
                      <a:r>
                        <a:rPr lang="ru-RU" sz="1000" dirty="0" smtClean="0">
                          <a:effectLst/>
                          <a:latin typeface="Bahnschrift Condensed" panose="020B0502040204020203" pitchFamily="34" charset="0"/>
                        </a:rPr>
                        <a:t>, - </a:t>
                      </a:r>
                      <a:r>
                        <a:rPr lang="ru-RU" sz="1000" dirty="0">
                          <a:effectLst/>
                          <a:latin typeface="Bahnschrift Condensed" panose="020B0502040204020203" pitchFamily="34" charset="0"/>
                        </a:rPr>
                        <a:t>разовая помощь детям и семьям (деньги, одежда, </a:t>
                      </a:r>
                      <a:r>
                        <a:rPr lang="ru-RU" sz="1000" dirty="0" smtClean="0">
                          <a:effectLst/>
                          <a:latin typeface="Bahnschrift Condensed" panose="020B0502040204020203" pitchFamily="34" charset="0"/>
                        </a:rPr>
                        <a:t> продукты </a:t>
                      </a:r>
                      <a:r>
                        <a:rPr lang="ru-RU" sz="1000" dirty="0">
                          <a:effectLst/>
                          <a:latin typeface="Bahnschrift Condensed" panose="020B0502040204020203" pitchFamily="34" charset="0"/>
                        </a:rPr>
                        <a:t>питания</a:t>
                      </a:r>
                      <a:r>
                        <a:rPr lang="ru-RU" sz="1000" dirty="0" smtClean="0">
                          <a:effectLst/>
                          <a:latin typeface="Bahnschrift Condensed" panose="020B0502040204020203" pitchFamily="34" charset="0"/>
                        </a:rPr>
                        <a:t>)</a:t>
                      </a:r>
                      <a:endParaRPr lang="ru-RU" sz="1000" dirty="0">
                        <a:effectLst/>
                        <a:latin typeface="Bahnschrift Condensed" panose="020B0502040204020203" pitchFamily="34" charset="0"/>
                      </a:endParaRPr>
                    </a:p>
                  </a:txBody>
                  <a:tcPr marL="20766" marR="20766" marT="0" marB="0"/>
                </a:tc>
                <a:tc>
                  <a:txBody>
                    <a:bodyPr/>
                    <a:lstStyle/>
                    <a:p>
                      <a:pPr algn="ctr">
                        <a:lnSpc>
                          <a:spcPct val="115000"/>
                        </a:lnSpc>
                        <a:spcAft>
                          <a:spcPts val="0"/>
                        </a:spcAft>
                      </a:pPr>
                      <a:r>
                        <a:rPr lang="ru-RU" sz="1600" dirty="0">
                          <a:effectLst/>
                        </a:rPr>
                        <a:t> </a:t>
                      </a:r>
                    </a:p>
                    <a:p>
                      <a:pPr algn="ctr">
                        <a:lnSpc>
                          <a:spcPct val="115000"/>
                        </a:lnSpc>
                        <a:spcAft>
                          <a:spcPts val="0"/>
                        </a:spcAf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389900">
                <a:tc>
                  <a:txBody>
                    <a:bodyPr/>
                    <a:lstStyle/>
                    <a:p>
                      <a:pPr>
                        <a:lnSpc>
                          <a:spcPct val="115000"/>
                        </a:lnSpc>
                        <a:spcAft>
                          <a:spcPts val="0"/>
                        </a:spcAft>
                      </a:pPr>
                      <a:r>
                        <a:rPr lang="ru-RU" sz="400">
                          <a:effectLst/>
                        </a:rPr>
                        <a:t> </a:t>
                      </a:r>
                    </a:p>
                    <a:p>
                      <a:pPr>
                        <a:lnSpc>
                          <a:spcPct val="115000"/>
                        </a:lnSpc>
                        <a:spcAft>
                          <a:spcPts val="0"/>
                        </a:spcAft>
                      </a:pPr>
                      <a:r>
                        <a:rPr lang="ru-RU" sz="400">
                          <a:effectLst/>
                        </a:rPr>
                        <a:t> </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05. «Теплый дом»</a:t>
                      </a:r>
                      <a:endParaRPr lang="ru-RU" sz="1000" dirty="0">
                        <a:effectLst/>
                        <a:latin typeface="Bahnschrift Condensed" panose="020B0502040204020203" pitchFamily="34" charset="0"/>
                      </a:endParaRPr>
                    </a:p>
                    <a:p>
                      <a:pPr>
                        <a:lnSpc>
                          <a:spcPct val="115000"/>
                        </a:lnSpc>
                        <a:spcAft>
                          <a:spcPts val="0"/>
                        </a:spcAft>
                      </a:pPr>
                      <a:r>
                        <a:rPr lang="ru-RU" sz="1000" dirty="0">
                          <a:effectLst/>
                          <a:latin typeface="Bahnschrift Condensed" panose="020B0502040204020203" pitchFamily="34" charset="0"/>
                        </a:rPr>
                        <a:t>(благотворительная помощь домам ребенка, детским домам и школам-интернатам, поддержка государственных учреждений для детей-сирот и детей, оставшихся без попечения родителей)</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r>
                        <a:rPr lang="ru-RU" sz="1600" dirty="0">
                          <a:effectLst/>
                        </a:rPr>
                        <a:t> </a:t>
                      </a:r>
                      <a:r>
                        <a:rPr lang="ru-RU" sz="1600" dirty="0" smtClean="0">
                          <a:effectLst/>
                        </a:rPr>
                        <a:t>98</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375207">
                <a:tc>
                  <a:txBody>
                    <a:bodyPr/>
                    <a:lstStyle/>
                    <a:p>
                      <a:pPr>
                        <a:lnSpc>
                          <a:spcPct val="115000"/>
                        </a:lnSpc>
                        <a:spcAft>
                          <a:spcPts val="0"/>
                        </a:spcAft>
                      </a:pPr>
                      <a:r>
                        <a:rPr lang="ru-RU" sz="400">
                          <a:effectLst/>
                        </a:rPr>
                        <a:t> </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16. «Детская библиотека»</a:t>
                      </a:r>
                      <a:endParaRPr lang="ru-RU" sz="1000" dirty="0">
                        <a:effectLst/>
                        <a:latin typeface="Bahnschrift Condensed" panose="020B0502040204020203" pitchFamily="34" charset="0"/>
                      </a:endParaRPr>
                    </a:p>
                    <a:p>
                      <a:pPr>
                        <a:lnSpc>
                          <a:spcPct val="115000"/>
                        </a:lnSpc>
                        <a:spcAft>
                          <a:spcPts val="0"/>
                        </a:spcAft>
                      </a:pPr>
                      <a:r>
                        <a:rPr lang="ru-RU" sz="1000" dirty="0">
                          <a:effectLst/>
                          <a:latin typeface="Bahnschrift Condensed" panose="020B0502040204020203" pitchFamily="34" charset="0"/>
                        </a:rPr>
                        <a:t>(пополнение книжных фондов детских библиотек, в том числе, сельских библиотек, проведение чтений по лучшим произведениям классиков)</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r>
                        <a:rPr lang="ru-RU" sz="1600" dirty="0">
                          <a:effectLst/>
                        </a:rPr>
                        <a:t> </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351513">
                <a:tc>
                  <a:txBody>
                    <a:bodyPr/>
                    <a:lstStyle/>
                    <a:p>
                      <a:pPr>
                        <a:lnSpc>
                          <a:spcPct val="115000"/>
                        </a:lnSpc>
                        <a:spcAft>
                          <a:spcPts val="0"/>
                        </a:spcAft>
                      </a:pPr>
                      <a:r>
                        <a:rPr lang="ru-RU" sz="400" dirty="0">
                          <a:effectLst/>
                        </a:rPr>
                        <a:t> </a:t>
                      </a:r>
                      <a:endParaRPr lang="ru-RU" sz="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22. «Духовная защита»</a:t>
                      </a:r>
                      <a:endParaRPr lang="ru-RU" sz="1000" dirty="0">
                        <a:effectLst/>
                        <a:latin typeface="Bahnschrift Condensed" panose="020B0502040204020203" pitchFamily="34" charset="0"/>
                      </a:endParaRPr>
                    </a:p>
                    <a:p>
                      <a:pPr>
                        <a:lnSpc>
                          <a:spcPct val="115000"/>
                        </a:lnSpc>
                        <a:spcAft>
                          <a:spcPts val="0"/>
                        </a:spcAft>
                      </a:pPr>
                      <a:r>
                        <a:rPr lang="ru-RU" sz="1000" dirty="0">
                          <a:effectLst/>
                          <a:latin typeface="Bahnschrift Condensed" panose="020B0502040204020203" pitchFamily="34" charset="0"/>
                        </a:rPr>
                        <a:t>(духовная защита детства в современных условиях, особенно детства, находящегося в кризисном состоянии)</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351513">
                <a:tc>
                  <a:txBody>
                    <a:bodyPr/>
                    <a:lstStyle/>
                    <a:p>
                      <a:pPr>
                        <a:lnSpc>
                          <a:spcPct val="115000"/>
                        </a:lnSpc>
                        <a:spcAft>
                          <a:spcPts val="0"/>
                        </a:spcAft>
                      </a:pPr>
                      <a:r>
                        <a:rPr lang="ru-RU" sz="400">
                          <a:effectLst/>
                        </a:rPr>
                        <a:t> </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25. «1 июня Международный день защиты детей</a:t>
                      </a:r>
                      <a:r>
                        <a:rPr lang="ru-RU" sz="1000" dirty="0">
                          <a:effectLst/>
                          <a:latin typeface="Bahnschrift Condensed" panose="020B0502040204020203" pitchFamily="34" charset="0"/>
                        </a:rPr>
                        <a:t>»</a:t>
                      </a:r>
                    </a:p>
                    <a:p>
                      <a:pPr>
                        <a:lnSpc>
                          <a:spcPct val="115000"/>
                        </a:lnSpc>
                        <a:spcAft>
                          <a:spcPts val="0"/>
                        </a:spcAft>
                      </a:pPr>
                      <a:r>
                        <a:rPr lang="ru-RU" sz="1000" dirty="0">
                          <a:effectLst/>
                          <a:latin typeface="Bahnschrift Condensed" panose="020B0502040204020203" pitchFamily="34" charset="0"/>
                        </a:rPr>
                        <a:t>(зрелищно-развлекательный праздник для детей-сирот, детей-инвалидов, детей, из социально незащищенных категорий) </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r>
                        <a:rPr lang="ru-RU" sz="1600" dirty="0">
                          <a:effectLst/>
                        </a:rPr>
                        <a:t> </a:t>
                      </a:r>
                      <a:r>
                        <a:rPr lang="ru-RU" sz="1600" dirty="0" smtClean="0">
                          <a:effectLst/>
                        </a:rPr>
                        <a:t>37</a:t>
                      </a:r>
                      <a:endParaRPr lang="ru-RU" sz="1600" dirty="0">
                        <a:effectLst/>
                      </a:endParaRPr>
                    </a:p>
                  </a:txBody>
                  <a:tcPr marL="20766" marR="20766" marT="0" marB="0"/>
                </a:tc>
              </a:tr>
              <a:tr h="351513">
                <a:tc>
                  <a:txBody>
                    <a:bodyPr/>
                    <a:lstStyle/>
                    <a:p>
                      <a:pPr>
                        <a:lnSpc>
                          <a:spcPct val="115000"/>
                        </a:lnSpc>
                        <a:spcAft>
                          <a:spcPts val="0"/>
                        </a:spcAft>
                      </a:pPr>
                      <a:r>
                        <a:rPr lang="ru-RU" sz="400">
                          <a:effectLst/>
                        </a:rPr>
                        <a:t> </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27. «Помощь детям-инвалидам»</a:t>
                      </a:r>
                      <a:endParaRPr lang="ru-RU" sz="1000" dirty="0">
                        <a:effectLst/>
                        <a:latin typeface="Bahnschrift Condensed" panose="020B0502040204020203" pitchFamily="34" charset="0"/>
                      </a:endParaRPr>
                    </a:p>
                    <a:p>
                      <a:pPr>
                        <a:lnSpc>
                          <a:spcPct val="115000"/>
                        </a:lnSpc>
                        <a:spcAft>
                          <a:spcPts val="0"/>
                        </a:spcAft>
                      </a:pPr>
                      <a:r>
                        <a:rPr lang="ru-RU" sz="1000" dirty="0">
                          <a:effectLst/>
                          <a:latin typeface="Bahnschrift Condensed" panose="020B0502040204020203" pitchFamily="34" charset="0"/>
                        </a:rPr>
                        <a:t>(оказание организационной и благотворительной финансовой помощи детям-инвалидам)</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r>
                        <a:rPr lang="ru-RU" sz="1600" dirty="0">
                          <a:effectLst/>
                        </a:rPr>
                        <a:t> </a:t>
                      </a:r>
                      <a:r>
                        <a:rPr lang="ru-RU" sz="1600" dirty="0" smtClean="0">
                          <a:effectLst/>
                        </a:rPr>
                        <a:t>601</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527270">
                <a:tc>
                  <a:txBody>
                    <a:bodyPr/>
                    <a:lstStyle/>
                    <a:p>
                      <a:pPr>
                        <a:lnSpc>
                          <a:spcPct val="115000"/>
                        </a:lnSpc>
                        <a:spcAft>
                          <a:spcPts val="0"/>
                        </a:spcAft>
                      </a:pPr>
                      <a:r>
                        <a:rPr lang="ru-RU" sz="400">
                          <a:effectLst/>
                        </a:rPr>
                        <a:t> </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28. «Спешите делать добро»</a:t>
                      </a:r>
                      <a:endParaRPr lang="ru-RU" sz="1000" dirty="0">
                        <a:effectLst/>
                        <a:latin typeface="Bahnschrift Condensed" panose="020B0502040204020203" pitchFamily="34" charset="0"/>
                      </a:endParaRPr>
                    </a:p>
                    <a:p>
                      <a:pPr>
                        <a:lnSpc>
                          <a:spcPct val="115000"/>
                        </a:lnSpc>
                        <a:spcAft>
                          <a:spcPts val="0"/>
                        </a:spcAft>
                      </a:pPr>
                      <a:r>
                        <a:rPr lang="ru-RU" sz="1000" dirty="0">
                          <a:effectLst/>
                          <a:latin typeface="Bahnschrift Condensed" panose="020B0502040204020203" pitchFamily="34" charset="0"/>
                        </a:rPr>
                        <a:t>(все виды помощи детям-сиротам, детям-инвалидам,</a:t>
                      </a:r>
                    </a:p>
                    <a:p>
                      <a:pPr>
                        <a:lnSpc>
                          <a:spcPct val="115000"/>
                        </a:lnSpc>
                        <a:spcAft>
                          <a:spcPts val="0"/>
                        </a:spcAft>
                      </a:pPr>
                      <a:r>
                        <a:rPr lang="ru-RU" sz="1000" dirty="0">
                          <a:effectLst/>
                          <a:latin typeface="Bahnschrift Condensed" panose="020B0502040204020203" pitchFamily="34" charset="0"/>
                        </a:rPr>
                        <a:t>детям из социально незащищенных категорий)</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351513">
                <a:tc>
                  <a:txBody>
                    <a:bodyPr/>
                    <a:lstStyle/>
                    <a:p>
                      <a:pPr>
                        <a:lnSpc>
                          <a:spcPct val="115000"/>
                        </a:lnSpc>
                        <a:spcAft>
                          <a:spcPts val="0"/>
                        </a:spcAft>
                      </a:pPr>
                      <a:r>
                        <a:rPr lang="ru-RU" sz="400">
                          <a:effectLst/>
                        </a:rPr>
                        <a:t> </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30. «Новогодний подарок»</a:t>
                      </a:r>
                      <a:endParaRPr lang="ru-RU" sz="1000" dirty="0">
                        <a:effectLst/>
                        <a:latin typeface="Bahnschrift Condensed" panose="020B0502040204020203" pitchFamily="34" charset="0"/>
                      </a:endParaRPr>
                    </a:p>
                    <a:p>
                      <a:pPr>
                        <a:lnSpc>
                          <a:spcPct val="115000"/>
                        </a:lnSpc>
                        <a:spcAft>
                          <a:spcPts val="0"/>
                        </a:spcAft>
                      </a:pPr>
                      <a:r>
                        <a:rPr lang="ru-RU" sz="1000" dirty="0">
                          <a:effectLst/>
                          <a:latin typeface="Bahnschrift Condensed" panose="020B0502040204020203" pitchFamily="34" charset="0"/>
                        </a:rPr>
                        <a:t>(организация новогодних праздников с подарками для детей из социально незащищенных категорий)</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r>
                        <a:rPr lang="ru-RU" sz="1600" dirty="0" smtClean="0">
                          <a:effectLst/>
                          <a:latin typeface="+mn-lt"/>
                          <a:ea typeface="+mn-ea"/>
                          <a:cs typeface="+mn-cs"/>
                        </a:rPr>
                        <a:t>719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1780718">
                <a:tc>
                  <a:txBody>
                    <a:bodyPr/>
                    <a:lstStyle/>
                    <a:p>
                      <a:pPr>
                        <a:lnSpc>
                          <a:spcPct val="115000"/>
                        </a:lnSpc>
                        <a:spcAft>
                          <a:spcPts val="0"/>
                        </a:spcAft>
                      </a:pPr>
                      <a:r>
                        <a:rPr lang="ru-RU" sz="400">
                          <a:effectLst/>
                        </a:rPr>
                        <a:t> </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800" u="sng" dirty="0">
                          <a:effectLst/>
                          <a:latin typeface="Bahnschrift Condensed" panose="020B0502040204020203" pitchFamily="34" charset="0"/>
                        </a:rPr>
                        <a:t>Код 31. «Региональные программы отделений</a:t>
                      </a:r>
                      <a:r>
                        <a:rPr lang="ru-RU" sz="800" u="sng" dirty="0" smtClean="0">
                          <a:effectLst/>
                          <a:latin typeface="Bahnschrift Condensed" panose="020B0502040204020203" pitchFamily="34" charset="0"/>
                        </a:rPr>
                        <a:t>» </a:t>
                      </a:r>
                      <a:r>
                        <a:rPr lang="ru-RU" sz="800" dirty="0" smtClean="0">
                          <a:effectLst/>
                          <a:latin typeface="Bahnschrift Condensed" panose="020B0502040204020203" pitchFamily="34" charset="0"/>
                        </a:rPr>
                        <a:t>Перечислить </a:t>
                      </a:r>
                      <a:r>
                        <a:rPr lang="ru-RU" sz="800" dirty="0">
                          <a:effectLst/>
                          <a:latin typeface="Bahnschrift Condensed" panose="020B0502040204020203" pitchFamily="34" charset="0"/>
                        </a:rPr>
                        <a:t>название региональных программ</a:t>
                      </a:r>
                    </a:p>
                    <a:p>
                      <a:pPr>
                        <a:lnSpc>
                          <a:spcPct val="115000"/>
                        </a:lnSpc>
                        <a:spcAft>
                          <a:spcPts val="0"/>
                        </a:spcAft>
                      </a:pPr>
                      <a:r>
                        <a:rPr lang="ru-RU" sz="1100" dirty="0">
                          <a:effectLst/>
                          <a:latin typeface="Bahnschrift Condensed" panose="020B0502040204020203" pitchFamily="34" charset="0"/>
                        </a:rPr>
                        <a:t>1. </a:t>
                      </a:r>
                      <a:r>
                        <a:rPr lang="ru-RU" sz="1100" dirty="0" smtClean="0">
                          <a:effectLst/>
                          <a:latin typeface="Bahnschrift Condensed" panose="020B0502040204020203" pitchFamily="34" charset="0"/>
                        </a:rPr>
                        <a:t>Вернем ребенка МАМЕ</a:t>
                      </a:r>
                      <a:endParaRPr lang="ru-RU" sz="1100" dirty="0">
                        <a:effectLst/>
                        <a:latin typeface="Bahnschrift Condensed" panose="020B0502040204020203" pitchFamily="34" charset="0"/>
                      </a:endParaRPr>
                    </a:p>
                    <a:p>
                      <a:pPr>
                        <a:lnSpc>
                          <a:spcPct val="115000"/>
                        </a:lnSpc>
                        <a:spcAft>
                          <a:spcPts val="0"/>
                        </a:spcAft>
                      </a:pPr>
                      <a:r>
                        <a:rPr lang="ru-RU" sz="1100" dirty="0">
                          <a:effectLst/>
                          <a:latin typeface="Bahnschrift Condensed" panose="020B0502040204020203" pitchFamily="34" charset="0"/>
                        </a:rPr>
                        <a:t>2. </a:t>
                      </a:r>
                      <a:r>
                        <a:rPr lang="ru-RU" sz="1100" dirty="0" smtClean="0">
                          <a:effectLst/>
                          <a:latin typeface="Bahnschrift Condensed" panose="020B0502040204020203" pitchFamily="34" charset="0"/>
                        </a:rPr>
                        <a:t>Дети</a:t>
                      </a:r>
                      <a:r>
                        <a:rPr lang="ru-RU" sz="1100" baseline="0" dirty="0" smtClean="0">
                          <a:effectLst/>
                          <a:latin typeface="Bahnschrift Condensed" panose="020B0502040204020203" pitchFamily="34" charset="0"/>
                        </a:rPr>
                        <a:t> </a:t>
                      </a:r>
                      <a:r>
                        <a:rPr lang="ru-RU" sz="1100" baseline="0" dirty="0" err="1" smtClean="0">
                          <a:effectLst/>
                          <a:latin typeface="Bahnschrift Condensed" panose="020B0502040204020203" pitchFamily="34" charset="0"/>
                        </a:rPr>
                        <a:t>Донбаса</a:t>
                      </a:r>
                      <a:endParaRPr lang="ru-RU" sz="1100" dirty="0">
                        <a:effectLst/>
                        <a:latin typeface="Bahnschrift Condensed" panose="020B0502040204020203" pitchFamily="34" charset="0"/>
                      </a:endParaRPr>
                    </a:p>
                    <a:p>
                      <a:pPr>
                        <a:lnSpc>
                          <a:spcPct val="115000"/>
                        </a:lnSpc>
                        <a:spcAft>
                          <a:spcPts val="0"/>
                        </a:spcAft>
                      </a:pPr>
                      <a:r>
                        <a:rPr lang="ru-RU" sz="1100" dirty="0">
                          <a:effectLst/>
                          <a:latin typeface="Bahnschrift Condensed" panose="020B0502040204020203" pitchFamily="34" charset="0"/>
                        </a:rPr>
                        <a:t>3. Патриотическое воспитание</a:t>
                      </a:r>
                    </a:p>
                    <a:p>
                      <a:pPr>
                        <a:lnSpc>
                          <a:spcPct val="115000"/>
                        </a:lnSpc>
                        <a:spcAft>
                          <a:spcPts val="0"/>
                        </a:spcAft>
                      </a:pPr>
                      <a:r>
                        <a:rPr lang="ru-RU" sz="1100" dirty="0">
                          <a:effectLst/>
                          <a:latin typeface="Bahnschrift Condensed" panose="020B0502040204020203" pitchFamily="34" charset="0"/>
                        </a:rPr>
                        <a:t>4. </a:t>
                      </a:r>
                      <a:r>
                        <a:rPr lang="ru-RU" sz="1100" dirty="0" smtClean="0">
                          <a:effectLst/>
                          <a:latin typeface="Bahnschrift Condensed" panose="020B0502040204020203" pitchFamily="34" charset="0"/>
                        </a:rPr>
                        <a:t>Многодетная</a:t>
                      </a:r>
                      <a:r>
                        <a:rPr lang="ru-RU" sz="1100" baseline="0" dirty="0" smtClean="0">
                          <a:effectLst/>
                          <a:latin typeface="Bahnschrift Condensed" panose="020B0502040204020203" pitchFamily="34" charset="0"/>
                        </a:rPr>
                        <a:t> семья</a:t>
                      </a:r>
                      <a:endParaRPr lang="ru-RU" sz="1100" dirty="0">
                        <a:effectLst/>
                        <a:latin typeface="Bahnschrift Condensed" panose="020B0502040204020203" pitchFamily="34" charset="0"/>
                      </a:endParaRPr>
                    </a:p>
                    <a:p>
                      <a:pPr>
                        <a:lnSpc>
                          <a:spcPct val="115000"/>
                        </a:lnSpc>
                        <a:spcAft>
                          <a:spcPts val="0"/>
                        </a:spcAft>
                      </a:pPr>
                      <a:r>
                        <a:rPr lang="ru-RU" sz="1100" dirty="0" smtClean="0">
                          <a:effectLst/>
                          <a:latin typeface="Bahnschrift Condensed" panose="020B0502040204020203" pitchFamily="34" charset="0"/>
                        </a:rPr>
                        <a:t>5.Помощь</a:t>
                      </a:r>
                      <a:r>
                        <a:rPr lang="ru-RU" sz="1100" baseline="0" dirty="0" smtClean="0">
                          <a:effectLst/>
                          <a:latin typeface="Bahnschrift Condensed" panose="020B0502040204020203" pitchFamily="34" charset="0"/>
                        </a:rPr>
                        <a:t> беженцам, помощь ЛНР, ДНР</a:t>
                      </a:r>
                      <a:endParaRPr lang="ru-RU" sz="1100" dirty="0">
                        <a:effectLst/>
                        <a:latin typeface="Bahnschrift Condensed" panose="020B0502040204020203" pitchFamily="34" charset="0"/>
                      </a:endParaRPr>
                    </a:p>
                    <a:p>
                      <a:pPr>
                        <a:lnSpc>
                          <a:spcPct val="115000"/>
                        </a:lnSpc>
                        <a:spcAft>
                          <a:spcPts val="0"/>
                        </a:spcAft>
                      </a:pPr>
                      <a:r>
                        <a:rPr lang="ru-RU" sz="1100" dirty="0">
                          <a:effectLst/>
                          <a:latin typeface="Bahnschrift Condensed" panose="020B0502040204020203" pitchFamily="34" charset="0"/>
                        </a:rPr>
                        <a:t>6. Школьный </a:t>
                      </a:r>
                      <a:r>
                        <a:rPr lang="ru-RU" sz="1100" dirty="0" smtClean="0">
                          <a:effectLst/>
                          <a:latin typeface="Bahnschrift Condensed" panose="020B0502040204020203" pitchFamily="34" charset="0"/>
                        </a:rPr>
                        <a:t>портфель</a:t>
                      </a:r>
                      <a:endParaRPr lang="ru-RU" sz="1100" dirty="0">
                        <a:effectLst/>
                        <a:latin typeface="Bahnschrift Condensed" panose="020B0502040204020203" pitchFamily="34" charset="0"/>
                      </a:endParaRPr>
                    </a:p>
                    <a:p>
                      <a:pPr>
                        <a:lnSpc>
                          <a:spcPct val="115000"/>
                        </a:lnSpc>
                        <a:spcAft>
                          <a:spcPts val="0"/>
                        </a:spcAft>
                      </a:pPr>
                      <a:r>
                        <a:rPr lang="ru-RU" sz="1100" dirty="0">
                          <a:effectLst/>
                          <a:latin typeface="Bahnschrift Condensed" panose="020B0502040204020203" pitchFamily="34" charset="0"/>
                        </a:rPr>
                        <a:t>7. «Семейный гардероб» (ГРАНТ)</a:t>
                      </a:r>
                    </a:p>
                    <a:p>
                      <a:pPr>
                        <a:lnSpc>
                          <a:spcPct val="115000"/>
                        </a:lnSpc>
                        <a:spcAft>
                          <a:spcPts val="0"/>
                        </a:spcAft>
                      </a:pPr>
                      <a:r>
                        <a:rPr lang="ru-RU" sz="1100" dirty="0">
                          <a:effectLst/>
                          <a:latin typeface="Bahnschrift Condensed" panose="020B0502040204020203" pitchFamily="34" charset="0"/>
                        </a:rPr>
                        <a:t>8. </a:t>
                      </a:r>
                      <a:r>
                        <a:rPr lang="ru-RU" sz="1100" dirty="0" smtClean="0">
                          <a:effectLst/>
                          <a:latin typeface="Bahnschrift Condensed" panose="020B0502040204020203" pitchFamily="34" charset="0"/>
                        </a:rPr>
                        <a:t>Грант</a:t>
                      </a:r>
                      <a:r>
                        <a:rPr lang="ru-RU" sz="1100" baseline="0" dirty="0" smtClean="0">
                          <a:effectLst/>
                          <a:latin typeface="Bahnschrift Condensed" panose="020B0502040204020203" pitchFamily="34" charset="0"/>
                        </a:rPr>
                        <a:t> «Маленькая МАМА»</a:t>
                      </a:r>
                    </a:p>
                    <a:p>
                      <a:pPr>
                        <a:lnSpc>
                          <a:spcPct val="115000"/>
                        </a:lnSpc>
                        <a:spcAft>
                          <a:spcPts val="0"/>
                        </a:spcAft>
                      </a:pPr>
                      <a:r>
                        <a:rPr lang="ru-RU" sz="1100" baseline="0" dirty="0" smtClean="0">
                          <a:effectLst/>
                          <a:latin typeface="Bahnschrift Condensed" panose="020B0502040204020203" pitchFamily="34" charset="0"/>
                        </a:rPr>
                        <a:t>9. Помощь семьям мобилизованных</a:t>
                      </a:r>
                      <a:endParaRPr lang="ru-RU" sz="1100" dirty="0">
                        <a:effectLst/>
                        <a:latin typeface="Bahnschrift Condensed" panose="020B0502040204020203" pitchFamily="34" charset="0"/>
                      </a:endParaRPr>
                    </a:p>
                  </a:txBody>
                  <a:tcPr marL="20766" marR="20766" marT="0" marB="0"/>
                </a:tc>
                <a:tc>
                  <a:txBody>
                    <a:bodyPr/>
                    <a:lstStyle/>
                    <a:p>
                      <a:pPr algn="ctr">
                        <a:lnSpc>
                          <a:spcPct val="115000"/>
                        </a:lnSpc>
                        <a:spcAft>
                          <a:spcPts val="0"/>
                        </a:spcAft>
                      </a:pPr>
                      <a:r>
                        <a:rPr lang="ru-RU" sz="2000" dirty="0">
                          <a:effectLst/>
                        </a:rPr>
                        <a:t> </a:t>
                      </a:r>
                      <a:r>
                        <a:rPr lang="ru-RU" sz="1100" dirty="0" smtClean="0">
                          <a:effectLst/>
                        </a:rPr>
                        <a:t>6</a:t>
                      </a:r>
                      <a:endParaRPr lang="ru-RU" sz="1100" dirty="0">
                        <a:effectLst/>
                      </a:endParaRPr>
                    </a:p>
                    <a:p>
                      <a:pPr algn="ctr">
                        <a:lnSpc>
                          <a:spcPct val="115000"/>
                        </a:lnSpc>
                        <a:spcAft>
                          <a:spcPts val="0"/>
                        </a:spcAft>
                      </a:pPr>
                      <a:r>
                        <a:rPr lang="ru-RU" sz="1100" dirty="0" smtClean="0">
                          <a:effectLst/>
                        </a:rPr>
                        <a:t>1400</a:t>
                      </a:r>
                      <a:endParaRPr lang="ru-RU" sz="1100" dirty="0">
                        <a:effectLst/>
                      </a:endParaRPr>
                    </a:p>
                    <a:p>
                      <a:pPr algn="ctr">
                        <a:lnSpc>
                          <a:spcPct val="115000"/>
                        </a:lnSpc>
                        <a:spcAft>
                          <a:spcPts val="0"/>
                        </a:spcAft>
                      </a:pPr>
                      <a:r>
                        <a:rPr lang="ru-RU" sz="1100" dirty="0" smtClean="0">
                          <a:effectLst/>
                        </a:rPr>
                        <a:t>20</a:t>
                      </a:r>
                      <a:endParaRPr lang="ru-RU" sz="1100" dirty="0">
                        <a:effectLst/>
                      </a:endParaRPr>
                    </a:p>
                    <a:p>
                      <a:pPr algn="ctr">
                        <a:lnSpc>
                          <a:spcPct val="115000"/>
                        </a:lnSpc>
                        <a:spcAft>
                          <a:spcPts val="0"/>
                        </a:spcAft>
                      </a:pPr>
                      <a:r>
                        <a:rPr lang="ru-RU" sz="1100" dirty="0" smtClean="0">
                          <a:effectLst/>
                        </a:rPr>
                        <a:t>16</a:t>
                      </a:r>
                      <a:endParaRPr lang="ru-RU" sz="1100" dirty="0">
                        <a:effectLst/>
                      </a:endParaRPr>
                    </a:p>
                    <a:p>
                      <a:pPr algn="ctr">
                        <a:lnSpc>
                          <a:spcPct val="115000"/>
                        </a:lnSpc>
                        <a:spcAft>
                          <a:spcPts val="0"/>
                        </a:spcAft>
                      </a:pPr>
                      <a:r>
                        <a:rPr lang="ru-RU" sz="1100" dirty="0" smtClean="0">
                          <a:effectLst/>
                        </a:rPr>
                        <a:t>12090</a:t>
                      </a:r>
                      <a:endParaRPr lang="ru-RU" sz="1100" dirty="0">
                        <a:effectLst/>
                      </a:endParaRPr>
                    </a:p>
                    <a:p>
                      <a:pPr algn="ctr">
                        <a:lnSpc>
                          <a:spcPct val="115000"/>
                        </a:lnSpc>
                        <a:spcAft>
                          <a:spcPts val="0"/>
                        </a:spcAft>
                      </a:pPr>
                      <a:r>
                        <a:rPr lang="ru-RU" sz="1100" dirty="0" smtClean="0">
                          <a:effectLst/>
                        </a:rPr>
                        <a:t>90</a:t>
                      </a:r>
                      <a:endParaRPr lang="ru-RU" sz="1100" dirty="0">
                        <a:effectLst/>
                      </a:endParaRPr>
                    </a:p>
                    <a:p>
                      <a:pPr algn="ctr">
                        <a:lnSpc>
                          <a:spcPct val="115000"/>
                        </a:lnSpc>
                        <a:spcAft>
                          <a:spcPts val="0"/>
                        </a:spcAft>
                      </a:pPr>
                      <a:r>
                        <a:rPr lang="ru-RU" sz="1100" dirty="0">
                          <a:effectLst/>
                        </a:rPr>
                        <a:t>150</a:t>
                      </a:r>
                    </a:p>
                    <a:p>
                      <a:pPr algn="ctr">
                        <a:lnSpc>
                          <a:spcPct val="115000"/>
                        </a:lnSpc>
                        <a:spcAft>
                          <a:spcPts val="0"/>
                        </a:spcAft>
                      </a:pPr>
                      <a:r>
                        <a:rPr lang="ru-RU" sz="1100" dirty="0" smtClean="0">
                          <a:effectLst/>
                          <a:latin typeface="+mn-lt"/>
                          <a:ea typeface="+mn-ea"/>
                          <a:cs typeface="+mn-cs"/>
                        </a:rPr>
                        <a:t>170</a:t>
                      </a:r>
                    </a:p>
                    <a:p>
                      <a:pPr algn="ctr">
                        <a:lnSpc>
                          <a:spcPct val="115000"/>
                        </a:lnSpc>
                        <a:spcAft>
                          <a:spcPts val="0"/>
                        </a:spcAft>
                      </a:pPr>
                      <a:r>
                        <a:rPr lang="ru-RU" sz="1100" dirty="0" smtClean="0">
                          <a:effectLst/>
                          <a:latin typeface="+mn-lt"/>
                          <a:ea typeface="+mn-ea"/>
                          <a:cs typeface="+mn-cs"/>
                        </a:rPr>
                        <a:t>302</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389900">
                <a:tc>
                  <a:txBody>
                    <a:bodyPr/>
                    <a:lstStyle/>
                    <a:p>
                      <a:pPr>
                        <a:lnSpc>
                          <a:spcPct val="115000"/>
                        </a:lnSpc>
                        <a:spcAft>
                          <a:spcPts val="0"/>
                        </a:spcAft>
                      </a:pPr>
                      <a:r>
                        <a:rPr lang="ru-RU" sz="400">
                          <a:effectLst/>
                        </a:rPr>
                        <a:t> </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u="sng" dirty="0">
                          <a:effectLst/>
                          <a:latin typeface="Bahnschrift Condensed" panose="020B0502040204020203" pitchFamily="34" charset="0"/>
                        </a:rPr>
                        <a:t>Код 99</a:t>
                      </a:r>
                      <a:r>
                        <a:rPr lang="ru-RU" sz="1000" u="sng" dirty="0" smtClean="0">
                          <a:effectLst/>
                          <a:latin typeface="Bahnschrift Condensed" panose="020B0502040204020203" pitchFamily="34" charset="0"/>
                        </a:rPr>
                        <a:t>., 98 </a:t>
                      </a:r>
                      <a:r>
                        <a:rPr lang="ru-RU" sz="1000" u="sng" dirty="0">
                          <a:effectLst/>
                          <a:latin typeface="Bahnschrift Condensed" panose="020B0502040204020203" pitchFamily="34" charset="0"/>
                        </a:rPr>
                        <a:t>«Техническое обеспечение благотворительных программ</a:t>
                      </a:r>
                      <a:r>
                        <a:rPr lang="ru-RU" sz="1000" dirty="0">
                          <a:effectLst/>
                          <a:latin typeface="Bahnschrift Condensed" panose="020B0502040204020203" pitchFamily="34" charset="0"/>
                        </a:rPr>
                        <a:t> </a:t>
                      </a:r>
                      <a:r>
                        <a:rPr lang="ru-RU" sz="1000" u="sng" dirty="0">
                          <a:effectLst/>
                          <a:latin typeface="Bahnschrift Condensed" panose="020B0502040204020203" pitchFamily="34" charset="0"/>
                        </a:rPr>
                        <a:t>отделений»</a:t>
                      </a:r>
                      <a:endParaRPr lang="ru-RU" sz="1000" dirty="0">
                        <a:effectLst/>
                        <a:latin typeface="Bahnschrift Condensed" panose="020B0502040204020203" pitchFamily="34" charset="0"/>
                      </a:endParaRPr>
                    </a:p>
                    <a:p>
                      <a:pPr>
                        <a:lnSpc>
                          <a:spcPct val="115000"/>
                        </a:lnSpc>
                        <a:spcAft>
                          <a:spcPts val="0"/>
                        </a:spcAft>
                      </a:pPr>
                      <a:r>
                        <a:rPr lang="ru-RU" sz="1000" dirty="0">
                          <a:effectLst/>
                          <a:latin typeface="Bahnschrift Condensed" panose="020B0502040204020203" pitchFamily="34" charset="0"/>
                        </a:rPr>
                        <a:t>(оплата средств связи, ремонта и технического обеспечения оргтехники, ее обновления, приобретение м/ц инвентаря, командировочные и представительские расходы).</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r>
                        <a:rPr lang="ru-RU" sz="1400" dirty="0">
                          <a:effectLst/>
                        </a:rPr>
                        <a:t> </a:t>
                      </a:r>
                      <a:r>
                        <a:rPr lang="ru-RU" sz="1400" dirty="0" smtClean="0">
                          <a:effectLst/>
                        </a:rPr>
                        <a:t>161</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r h="246059">
                <a:tc>
                  <a:txBody>
                    <a:bodyPr/>
                    <a:lstStyle/>
                    <a:p>
                      <a:pPr>
                        <a:lnSpc>
                          <a:spcPct val="115000"/>
                        </a:lnSpc>
                        <a:spcAft>
                          <a:spcPts val="0"/>
                        </a:spcAft>
                      </a:pPr>
                      <a:r>
                        <a:rPr lang="ru-RU" sz="400">
                          <a:effectLst/>
                        </a:rPr>
                        <a:t>4.</a:t>
                      </a:r>
                      <a:endParaRPr lang="ru-RU"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c>
                  <a:txBody>
                    <a:bodyPr/>
                    <a:lstStyle/>
                    <a:p>
                      <a:pPr>
                        <a:lnSpc>
                          <a:spcPct val="115000"/>
                        </a:lnSpc>
                        <a:spcAft>
                          <a:spcPts val="0"/>
                        </a:spcAft>
                      </a:pPr>
                      <a:r>
                        <a:rPr lang="ru-RU" sz="1000" dirty="0">
                          <a:effectLst/>
                          <a:latin typeface="Bahnschrift Condensed" panose="020B0502040204020203" pitchFamily="34" charset="0"/>
                        </a:rPr>
                        <a:t>Остаток средств на 01.01. </a:t>
                      </a:r>
                      <a:r>
                        <a:rPr lang="ru-RU" sz="1000" dirty="0" smtClean="0">
                          <a:effectLst/>
                          <a:latin typeface="Bahnschrift Condensed" panose="020B0502040204020203" pitchFamily="34" charset="0"/>
                        </a:rPr>
                        <a:t>2023 </a:t>
                      </a:r>
                      <a:r>
                        <a:rPr lang="ru-RU" sz="1000" dirty="0">
                          <a:effectLst/>
                          <a:latin typeface="Bahnschrift Condensed" panose="020B0502040204020203" pitchFamily="34" charset="0"/>
                        </a:rPr>
                        <a:t>г.</a:t>
                      </a:r>
                      <a:endParaRPr lang="ru-RU" sz="1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txBody>
                  <a:tcPr marL="20766" marR="20766" marT="0" marB="0"/>
                </a:tc>
                <a:tc>
                  <a:txBody>
                    <a:bodyPr/>
                    <a:lstStyle/>
                    <a:p>
                      <a:pPr algn="ctr">
                        <a:lnSpc>
                          <a:spcPct val="115000"/>
                        </a:lnSpc>
                        <a:spcAft>
                          <a:spcPts val="0"/>
                        </a:spcAft>
                      </a:pPr>
                      <a:r>
                        <a:rPr lang="ru-RU" sz="1400" dirty="0" smtClean="0">
                          <a:effectLst/>
                          <a:latin typeface="+mn-lt"/>
                          <a:ea typeface="+mn-ea"/>
                          <a:cs typeface="+mn-cs"/>
                        </a:rPr>
                        <a:t>3514</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766" marR="20766" marT="0" marB="0"/>
                </a:tc>
              </a:tr>
            </a:tbl>
          </a:graphicData>
        </a:graphic>
      </p:graphicFrame>
    </p:spTree>
    <p:extLst>
      <p:ext uri="{BB962C8B-B14F-4D97-AF65-F5344CB8AC3E}">
        <p14:creationId xmlns:p14="http://schemas.microsoft.com/office/powerpoint/2010/main" val="264561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735943304"/>
              </p:ext>
            </p:extLst>
          </p:nvPr>
        </p:nvGraphicFramePr>
        <p:xfrm>
          <a:off x="1118068" y="2886376"/>
          <a:ext cx="1626820" cy="2237041"/>
        </p:xfrm>
        <a:graphic>
          <a:graphicData uri="http://schemas.openxmlformats.org/presentationml/2006/ole">
            <mc:AlternateContent xmlns:mc="http://schemas.openxmlformats.org/markup-compatibility/2006">
              <mc:Choice xmlns:v="urn:schemas-microsoft-com:vml" Requires="v">
                <p:oleObj spid="_x0000_s1072" name="Acrobat Document" r:id="rId3" imgW="10794730" imgH="14846170" progId="Acrobat.Document.DC">
                  <p:embed/>
                </p:oleObj>
              </mc:Choice>
              <mc:Fallback>
                <p:oleObj name="Acrobat Document" r:id="rId3" imgW="10794730" imgH="14846170" progId="Acrobat.Document.DC">
                  <p:embed/>
                  <p:pic>
                    <p:nvPicPr>
                      <p:cNvPr id="0" name=""/>
                      <p:cNvPicPr/>
                      <p:nvPr/>
                    </p:nvPicPr>
                    <p:blipFill>
                      <a:blip r:embed="rId4"/>
                      <a:stretch>
                        <a:fillRect/>
                      </a:stretch>
                    </p:blipFill>
                    <p:spPr>
                      <a:xfrm>
                        <a:off x="1118068" y="2886376"/>
                        <a:ext cx="1626820" cy="2237041"/>
                      </a:xfrm>
                      <a:prstGeom prst="rect">
                        <a:avLst/>
                      </a:prstGeom>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3609290959"/>
              </p:ext>
            </p:extLst>
          </p:nvPr>
        </p:nvGraphicFramePr>
        <p:xfrm>
          <a:off x="1076706" y="182627"/>
          <a:ext cx="1597373" cy="2198321"/>
        </p:xfrm>
        <a:graphic>
          <a:graphicData uri="http://schemas.openxmlformats.org/presentationml/2006/ole">
            <mc:AlternateContent xmlns:mc="http://schemas.openxmlformats.org/markup-compatibility/2006">
              <mc:Choice xmlns:v="urn:schemas-microsoft-com:vml" Requires="v">
                <p:oleObj spid="_x0000_s1073" name="Acrobat Document" r:id="rId5" imgW="8096048" imgH="11144250" progId="Acrobat.Document.DC">
                  <p:embed/>
                </p:oleObj>
              </mc:Choice>
              <mc:Fallback>
                <p:oleObj name="Acrobat Document" r:id="rId5" imgW="8096048" imgH="11144250" progId="Acrobat.Document.DC">
                  <p:embed/>
                  <p:pic>
                    <p:nvPicPr>
                      <p:cNvPr id="0" name=""/>
                      <p:cNvPicPr/>
                      <p:nvPr/>
                    </p:nvPicPr>
                    <p:blipFill>
                      <a:blip r:embed="rId6"/>
                      <a:stretch>
                        <a:fillRect/>
                      </a:stretch>
                    </p:blipFill>
                    <p:spPr>
                      <a:xfrm>
                        <a:off x="1076706" y="182627"/>
                        <a:ext cx="1597373" cy="2198321"/>
                      </a:xfrm>
                      <a:prstGeom prst="rect">
                        <a:avLst/>
                      </a:prstGeom>
                    </p:spPr>
                  </p:pic>
                </p:oleObj>
              </mc:Fallback>
            </mc:AlternateContent>
          </a:graphicData>
        </a:graphic>
      </p:graphicFrame>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614" y="2886376"/>
            <a:ext cx="3292912" cy="2347546"/>
          </a:xfrm>
          <a:prstGeom prst="rect">
            <a:avLst/>
          </a:prstGeom>
        </p:spPr>
      </p:pic>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8628796" y="2468567"/>
            <a:ext cx="2262800" cy="2987916"/>
          </a:xfrm>
          <a:prstGeom prst="rect">
            <a:avLst/>
          </a:prstGeom>
        </p:spPr>
      </p:pic>
      <p:pic>
        <p:nvPicPr>
          <p:cNvPr id="6" name="Рисунок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2652" y="213521"/>
            <a:ext cx="1602398" cy="2136531"/>
          </a:xfrm>
          <a:prstGeom prst="rect">
            <a:avLst/>
          </a:prstGeom>
        </p:spPr>
      </p:pic>
      <p:pic>
        <p:nvPicPr>
          <p:cNvPr id="7" name="Рисунок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5369" y="40240"/>
            <a:ext cx="1755531" cy="2340708"/>
          </a:xfrm>
          <a:prstGeom prst="rect">
            <a:avLst/>
          </a:prstGeom>
        </p:spPr>
      </p:pic>
      <p:pic>
        <p:nvPicPr>
          <p:cNvPr id="8" name="Рисунок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1465" y="65396"/>
            <a:ext cx="1608197" cy="2290395"/>
          </a:xfrm>
          <a:prstGeom prst="rect">
            <a:avLst/>
          </a:prstGeom>
        </p:spPr>
      </p:pic>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5280" y="114176"/>
            <a:ext cx="1544046" cy="2145323"/>
          </a:xfrm>
          <a:prstGeom prst="rect">
            <a:avLst/>
          </a:prstGeom>
        </p:spPr>
      </p:pic>
    </p:spTree>
    <p:extLst>
      <p:ext uri="{BB962C8B-B14F-4D97-AF65-F5344CB8AC3E}">
        <p14:creationId xmlns:p14="http://schemas.microsoft.com/office/powerpoint/2010/main" val="89243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281" y="114299"/>
            <a:ext cx="11456377" cy="5679831"/>
          </a:xfrm>
        </p:spPr>
        <p:txBody>
          <a:bodyPr>
            <a:normAutofit fontScale="90000"/>
          </a:bodyPr>
          <a:lstStyle/>
          <a:p>
            <a:pPr algn="ctr"/>
            <a:r>
              <a:rPr lang="ru-RU" sz="1400" b="1" dirty="0" smtClean="0">
                <a:solidFill>
                  <a:srgbClr val="0070C0"/>
                </a:solidFill>
                <a:latin typeface="Bahnschrift SemiBold Condensed" panose="020B0502040204020203" pitchFamily="34" charset="0"/>
              </a:rPr>
              <a:t>«РОССИЙСКИЙ </a:t>
            </a:r>
            <a:r>
              <a:rPr lang="ru-RU" sz="1400" b="1" dirty="0">
                <a:solidFill>
                  <a:srgbClr val="0070C0"/>
                </a:solidFill>
                <a:latin typeface="Bahnschrift SemiBold Condensed" panose="020B0502040204020203" pitchFamily="34" charset="0"/>
              </a:rPr>
              <a:t>ДЕТСКИЙ </a:t>
            </a:r>
            <a:r>
              <a:rPr lang="ru-RU" sz="1400" b="1" dirty="0" smtClean="0">
                <a:solidFill>
                  <a:srgbClr val="0070C0"/>
                </a:solidFill>
                <a:latin typeface="Bahnschrift SemiBold Condensed" panose="020B0502040204020203" pitchFamily="34" charset="0"/>
              </a:rPr>
              <a:t>ФОНД»</a:t>
            </a:r>
            <a:r>
              <a:rPr lang="ru-RU" sz="1400" dirty="0" smtClean="0">
                <a:solidFill>
                  <a:srgbClr val="0070C0"/>
                </a:solidFill>
                <a:latin typeface="Bahnschrift SemiBold Condensed" panose="020B0502040204020203" pitchFamily="34" charset="0"/>
              </a:rPr>
              <a:t>  </a:t>
            </a:r>
            <a:r>
              <a:rPr lang="ru-RU" sz="1400" dirty="0">
                <a:latin typeface="Bahnschrift SemiBold Condensed" panose="020B0502040204020203" pitchFamily="34" charset="0"/>
              </a:rPr>
              <a:t>– общественная общероссийская благотворительная организация, осуществляющая свою деятельность в соответствии с Конституцией Российской Федерации, Федеральным законом Российской Федерации «Об общественных объединениях», Федеральным законом Российской Федерации «О благотворительной деятельности и благотворительных организациях», действующим законодательством Российской Федерации, нормами и принципами международного права, Конвенцией ООН о правах ребенка, международными договорами Российской Федерации и Уставом Фонда.</a:t>
            </a:r>
            <a:br>
              <a:rPr lang="ru-RU" sz="1400" dirty="0">
                <a:latin typeface="Bahnschrift SemiBold Condensed" panose="020B0502040204020203" pitchFamily="34" charset="0"/>
              </a:rPr>
            </a:br>
            <a:r>
              <a:rPr lang="ru-RU" sz="2000" b="1" dirty="0">
                <a:solidFill>
                  <a:srgbClr val="0070C0"/>
                </a:solidFill>
                <a:latin typeface="Bahnschrift SemiBold Condensed" panose="020B0502040204020203" pitchFamily="34" charset="0"/>
              </a:rPr>
              <a:t>КУРГАНСКОЕ ОБЛАСТНОЕ ОТДЕЛЕНИЕ ОБЩЕРОССИЙСКОГО ОБЩЕСТВЕНННОГО БЛАГОТВОРИТЕЛЬНОГО ФОНДА "РОССИЙСКИЙ ДЕТСКИЙ ФОНД" </a:t>
            </a:r>
            <a:r>
              <a:rPr lang="ru-RU" sz="2000" b="1" dirty="0" smtClean="0">
                <a:solidFill>
                  <a:srgbClr val="0070C0"/>
                </a:solidFill>
                <a:latin typeface="Bahnschrift SemiBold Condensed" panose="020B0502040204020203" pitchFamily="34" charset="0"/>
              </a:rPr>
              <a:t/>
            </a:r>
            <a:br>
              <a:rPr lang="ru-RU" sz="2000" b="1" dirty="0" smtClean="0">
                <a:solidFill>
                  <a:srgbClr val="0070C0"/>
                </a:solidFill>
                <a:latin typeface="Bahnschrift SemiBold Condensed" panose="020B0502040204020203" pitchFamily="34" charset="0"/>
              </a:rPr>
            </a:br>
            <a:r>
              <a:rPr lang="ru-RU" sz="2000" b="1" dirty="0" smtClean="0">
                <a:solidFill>
                  <a:srgbClr val="0070C0"/>
                </a:solidFill>
                <a:latin typeface="Bahnschrift SemiBold Condensed" panose="020B0502040204020203" pitchFamily="34" charset="0"/>
              </a:rPr>
              <a:t>(</a:t>
            </a:r>
            <a:r>
              <a:rPr lang="ru-RU" sz="2000" b="1" dirty="0">
                <a:solidFill>
                  <a:srgbClr val="0070C0"/>
                </a:solidFill>
                <a:latin typeface="Bahnschrift SemiBold Condensed" panose="020B0502040204020203" pitchFamily="34" charset="0"/>
              </a:rPr>
              <a:t>КОО ООБФ «РДФ»)</a:t>
            </a:r>
            <a:br>
              <a:rPr lang="ru-RU" sz="2000" b="1" dirty="0">
                <a:solidFill>
                  <a:srgbClr val="0070C0"/>
                </a:solidFill>
                <a:latin typeface="Bahnschrift SemiBold Condensed" panose="020B0502040204020203" pitchFamily="34" charset="0"/>
              </a:rPr>
            </a:br>
            <a:r>
              <a:rPr lang="ru-RU" sz="1400" dirty="0">
                <a:latin typeface="Bahnschrift SemiBold Condensed" panose="020B0502040204020203" pitchFamily="34" charset="0"/>
              </a:rPr>
              <a:t>действует  в Курганской области </a:t>
            </a:r>
            <a:r>
              <a:rPr lang="ru-RU" sz="1400" b="1" dirty="0">
                <a:solidFill>
                  <a:srgbClr val="0070C0"/>
                </a:solidFill>
                <a:latin typeface="Bahnschrift SemiBold Condensed" panose="020B0502040204020203" pitchFamily="34" charset="0"/>
              </a:rPr>
              <a:t>с октября  1996 года</a:t>
            </a:r>
            <a:r>
              <a:rPr lang="ru-RU" sz="1400" dirty="0">
                <a:latin typeface="Bahnschrift SemiBold Condensed" panose="020B0502040204020203" pitchFamily="34" charset="0"/>
              </a:rPr>
              <a:t>. Основные цели: </a:t>
            </a:r>
            <a:r>
              <a:rPr lang="ru-RU" sz="1400" dirty="0">
                <a:solidFill>
                  <a:srgbClr val="0070C0"/>
                </a:solidFill>
                <a:latin typeface="Bahnschrift SemiBold Condensed" panose="020B0502040204020203" pitchFamily="34" charset="0"/>
              </a:rPr>
              <a:t>благотворительная помощь детям и малоимущим семьям, детям-инвалидам, детям-сиротам, многодетным семья, </a:t>
            </a:r>
            <a:r>
              <a:rPr lang="ru-RU" sz="1400" dirty="0">
                <a:latin typeface="Bahnschrift SemiBold Condensed" panose="020B0502040204020203" pitchFamily="34" charset="0"/>
              </a:rPr>
              <a:t>организация детских мероприятий, работа со школьными библиотеками, помощь  семьям с одаренными детьми и подростками</a:t>
            </a:r>
            <a:r>
              <a:rPr lang="ru-RU" sz="1400" dirty="0" smtClean="0">
                <a:latin typeface="Bahnschrift SemiBold Condensed" panose="020B0502040204020203" pitchFamily="34" charset="0"/>
              </a:rPr>
              <a:t>. </a:t>
            </a:r>
            <a:br>
              <a:rPr lang="ru-RU" sz="1400" dirty="0" smtClean="0">
                <a:latin typeface="Bahnschrift SemiBold Condensed" panose="020B0502040204020203" pitchFamily="34" charset="0"/>
              </a:rPr>
            </a:br>
            <a:r>
              <a:rPr lang="ru-RU" sz="1400" dirty="0" smtClean="0">
                <a:solidFill>
                  <a:schemeClr val="accent6"/>
                </a:solidFill>
                <a:latin typeface="Bahnschrift SemiBold Condensed" panose="020B0502040204020203" pitchFamily="34" charset="0"/>
              </a:rPr>
              <a:t>Если Вы готовы сердцем помочь , то мы ждем Вас по адресу город курган ул. Савельева дом 6 помещение 4. </a:t>
            </a:r>
            <a:r>
              <a:rPr lang="ru-RU" sz="1400" dirty="0">
                <a:solidFill>
                  <a:schemeClr val="accent6"/>
                </a:solidFill>
                <a:latin typeface="Bahnschrift SemiBold Condensed" panose="020B0502040204020203" pitchFamily="34" charset="0"/>
              </a:rPr>
              <a:t/>
            </a:r>
            <a:br>
              <a:rPr lang="ru-RU" sz="1400" dirty="0">
                <a:solidFill>
                  <a:schemeClr val="accent6"/>
                </a:solidFill>
                <a:latin typeface="Bahnschrift SemiBold Condensed" panose="020B0502040204020203" pitchFamily="34" charset="0"/>
              </a:rPr>
            </a:br>
            <a:r>
              <a:rPr lang="ru-RU" sz="1400" dirty="0" smtClean="0">
                <a:solidFill>
                  <a:srgbClr val="C00000"/>
                </a:solidFill>
                <a:latin typeface="Bahnschrift SemiBold Condensed" panose="020B0502040204020203" pitchFamily="34" charset="0"/>
              </a:rPr>
              <a:t>Реквизиты </a:t>
            </a:r>
            <a:r>
              <a:rPr lang="ru-RU" sz="1400" dirty="0">
                <a:solidFill>
                  <a:srgbClr val="C00000"/>
                </a:solidFill>
                <a:latin typeface="Bahnschrift SemiBold Condensed" panose="020B0502040204020203" pitchFamily="34" charset="0"/>
              </a:rPr>
              <a:t>для перечисления денежных средств: </a:t>
            </a:r>
            <a:r>
              <a:rPr lang="ru-RU" sz="1400" dirty="0">
                <a:latin typeface="Bahnschrift SemiBold Condensed" panose="020B0502040204020203" pitchFamily="34" charset="0"/>
              </a:rPr>
              <a:t/>
            </a:r>
            <a:br>
              <a:rPr lang="ru-RU" sz="1400" dirty="0">
                <a:latin typeface="Bahnschrift SemiBold Condensed" panose="020B0502040204020203" pitchFamily="34" charset="0"/>
              </a:rPr>
            </a:br>
            <a:r>
              <a:rPr lang="ru-RU" sz="1400" dirty="0">
                <a:solidFill>
                  <a:srgbClr val="00B050"/>
                </a:solidFill>
                <a:latin typeface="Bahnschrift SemiBold Condensed" panose="020B0502040204020203" pitchFamily="34" charset="0"/>
              </a:rPr>
              <a:t>на </a:t>
            </a:r>
            <a:r>
              <a:rPr lang="ru-RU" sz="1400" dirty="0" smtClean="0">
                <a:solidFill>
                  <a:srgbClr val="00B050"/>
                </a:solidFill>
                <a:latin typeface="Bahnschrift SemiBold Condensed" panose="020B0502040204020203" pitchFamily="34" charset="0"/>
              </a:rPr>
              <a:t>расчетный счет -  </a:t>
            </a:r>
            <a:r>
              <a:rPr lang="ru-RU" sz="1400" dirty="0">
                <a:solidFill>
                  <a:srgbClr val="00B050"/>
                </a:solidFill>
                <a:latin typeface="Bahnschrift SemiBold Condensed" panose="020B0502040204020203" pitchFamily="34" charset="0"/>
              </a:rPr>
              <a:t>Получатель : </a:t>
            </a:r>
            <a:r>
              <a:rPr lang="ru-RU" sz="1400" dirty="0">
                <a:latin typeface="Bahnschrift SemiBold Condensed" panose="020B0502040204020203" pitchFamily="34" charset="0"/>
              </a:rPr>
              <a:t>Курганское областное отделение общероссийского общественного благотворительного фонда "Российский детский фонд"</a:t>
            </a:r>
            <a:br>
              <a:rPr lang="ru-RU" sz="1400" dirty="0">
                <a:latin typeface="Bahnschrift SemiBold Condensed" panose="020B0502040204020203" pitchFamily="34" charset="0"/>
              </a:rPr>
            </a:br>
            <a:r>
              <a:rPr lang="ru-RU" sz="1400" dirty="0">
                <a:latin typeface="Bahnschrift SemiBold Condensed" panose="020B0502040204020203" pitchFamily="34" charset="0"/>
              </a:rPr>
              <a:t>ИНН </a:t>
            </a:r>
            <a:r>
              <a:rPr lang="ru-RU" sz="1400" dirty="0" smtClean="0">
                <a:solidFill>
                  <a:schemeClr val="accent6">
                    <a:lumMod val="75000"/>
                  </a:schemeClr>
                </a:solidFill>
                <a:latin typeface="Bahnschrift SemiBold Condensed" panose="020B0502040204020203" pitchFamily="34" charset="0"/>
              </a:rPr>
              <a:t>4501003472</a:t>
            </a:r>
            <a:r>
              <a:rPr lang="ru-RU" sz="1400" dirty="0" smtClean="0">
                <a:latin typeface="Bahnschrift SemiBold Condensed" panose="020B0502040204020203" pitchFamily="34" charset="0"/>
              </a:rPr>
              <a:t> КПП 450101001 </a:t>
            </a:r>
            <a:r>
              <a:rPr lang="ru-RU" sz="1400" dirty="0" smtClean="0">
                <a:solidFill>
                  <a:schemeClr val="accent6">
                    <a:lumMod val="75000"/>
                  </a:schemeClr>
                </a:solidFill>
                <a:latin typeface="Bahnschrift SemiBold Condensed" panose="020B0502040204020203" pitchFamily="34" charset="0"/>
              </a:rPr>
              <a:t>Счёт 40703.810.6.32020000762 </a:t>
            </a:r>
            <a:r>
              <a:rPr lang="ru-RU" sz="1400" dirty="0" smtClean="0">
                <a:latin typeface="Bahnschrift SemiBold Condensed" panose="020B0502040204020203" pitchFamily="34" charset="0"/>
              </a:rPr>
              <a:t>БИК </a:t>
            </a:r>
            <a:r>
              <a:rPr lang="ru-RU" sz="1400" dirty="0">
                <a:latin typeface="Bahnschrift SemiBold Condensed" panose="020B0502040204020203" pitchFamily="34" charset="0"/>
              </a:rPr>
              <a:t>банка </a:t>
            </a:r>
            <a:r>
              <a:rPr lang="ru-RU" sz="1400" dirty="0" smtClean="0">
                <a:latin typeface="Bahnschrift SemiBold Condensed" panose="020B0502040204020203" pitchFamily="34" charset="0"/>
              </a:rPr>
              <a:t>043735650 Банк </a:t>
            </a:r>
            <a:r>
              <a:rPr lang="ru-RU" sz="1400" dirty="0">
                <a:latin typeface="Bahnschrift SemiBold Condensed" panose="020B0502040204020203" pitchFamily="34" charset="0"/>
              </a:rPr>
              <a:t>КУРГАНСКОЕ </a:t>
            </a:r>
            <a:r>
              <a:rPr lang="ru-RU" sz="1400" dirty="0">
                <a:solidFill>
                  <a:schemeClr val="accent6">
                    <a:lumMod val="75000"/>
                  </a:schemeClr>
                </a:solidFill>
                <a:latin typeface="Bahnschrift SemiBold Condensed" panose="020B0502040204020203" pitchFamily="34" charset="0"/>
              </a:rPr>
              <a:t>ОТДЕЛЕНИЕ N8599 ПАО СБЕРБАНК </a:t>
            </a:r>
            <a:r>
              <a:rPr lang="ru-RU" sz="1400" dirty="0">
                <a:latin typeface="Bahnschrift SemiBold Condensed" panose="020B0502040204020203" pitchFamily="34" charset="0"/>
              </a:rPr>
              <a:t>Г. </a:t>
            </a:r>
            <a:r>
              <a:rPr lang="ru-RU" sz="1400" dirty="0" smtClean="0">
                <a:latin typeface="Bahnschrift SemiBold Condensed" panose="020B0502040204020203" pitchFamily="34" charset="0"/>
              </a:rPr>
              <a:t>Курган Корр</a:t>
            </a:r>
            <a:r>
              <a:rPr lang="ru-RU" sz="1400" dirty="0">
                <a:latin typeface="Bahnschrift SemiBold Condensed" panose="020B0502040204020203" pitchFamily="34" charset="0"/>
              </a:rPr>
              <a:t>. Счёт 30101.810.1.00000000650</a:t>
            </a:r>
            <a:br>
              <a:rPr lang="ru-RU" sz="1400" dirty="0">
                <a:latin typeface="Bahnschrift SemiBold Condensed" panose="020B0502040204020203" pitchFamily="34" charset="0"/>
              </a:rPr>
            </a:br>
            <a:r>
              <a:rPr lang="ru-RU" sz="1400" dirty="0">
                <a:latin typeface="Bahnschrift SemiBold Condensed" panose="020B0502040204020203" pitchFamily="34" charset="0"/>
              </a:rPr>
              <a:t>Назначение платежа: Благотворительное пожертвование детям</a:t>
            </a:r>
            <a:br>
              <a:rPr lang="ru-RU" sz="1400" dirty="0">
                <a:latin typeface="Bahnschrift SemiBold Condensed" panose="020B0502040204020203" pitchFamily="34" charset="0"/>
              </a:rPr>
            </a:br>
            <a:r>
              <a:rPr lang="ru-RU" sz="1400" dirty="0">
                <a:solidFill>
                  <a:srgbClr val="00B050"/>
                </a:solidFill>
                <a:latin typeface="Bahnschrift SemiBold Condensed" panose="020B0502040204020203" pitchFamily="34" charset="0"/>
              </a:rPr>
              <a:t> Через СБЕР онлайн (Приложение в телефоне</a:t>
            </a:r>
            <a:r>
              <a:rPr lang="ru-RU" sz="1400" dirty="0" smtClean="0">
                <a:solidFill>
                  <a:srgbClr val="00B050"/>
                </a:solidFill>
                <a:latin typeface="Bahnschrift SemiBold Condensed" panose="020B0502040204020203" pitchFamily="34" charset="0"/>
              </a:rPr>
              <a:t>) -</a:t>
            </a:r>
            <a:r>
              <a:rPr lang="ru-RU" sz="1400" dirty="0">
                <a:solidFill>
                  <a:srgbClr val="00B050"/>
                </a:solidFill>
                <a:latin typeface="Bahnschrift SemiBold Condensed" panose="020B0502040204020203" pitchFamily="34" charset="0"/>
              </a:rPr>
              <a:t/>
            </a:r>
            <a:br>
              <a:rPr lang="ru-RU" sz="1400" dirty="0">
                <a:solidFill>
                  <a:srgbClr val="00B050"/>
                </a:solidFill>
                <a:latin typeface="Bahnschrift SemiBold Condensed" panose="020B0502040204020203" pitchFamily="34" charset="0"/>
              </a:rPr>
            </a:br>
            <a:r>
              <a:rPr lang="ru-RU" sz="1400" dirty="0">
                <a:latin typeface="Bahnschrift SemiBold Condensed" panose="020B0502040204020203" pitchFamily="34" charset="0"/>
              </a:rPr>
              <a:t>Войти в Приложение , выбрать вкладку «Оплатить и перевести» далее в разделе  «Оплатить» выбрать «Платеж по реквизитам»  набрать ИНН 4501003472 </a:t>
            </a:r>
            <a:r>
              <a:rPr lang="ru-RU" sz="1400" dirty="0" smtClean="0">
                <a:latin typeface="Bahnschrift SemiBold Condensed" panose="020B0502040204020203" pitchFamily="34" charset="0"/>
              </a:rPr>
              <a:t>нажать </a:t>
            </a:r>
            <a:br>
              <a:rPr lang="ru-RU" sz="1400" dirty="0" smtClean="0">
                <a:latin typeface="Bahnschrift SemiBold Condensed" panose="020B0502040204020203" pitchFamily="34" charset="0"/>
              </a:rPr>
            </a:br>
            <a:r>
              <a:rPr lang="ru-RU" sz="1400" dirty="0" smtClean="0">
                <a:latin typeface="Bahnschrift SemiBold Condensed" panose="020B0502040204020203" pitchFamily="34" charset="0"/>
              </a:rPr>
              <a:t/>
            </a:r>
            <a:br>
              <a:rPr lang="ru-RU" sz="1400" dirty="0" smtClean="0">
                <a:latin typeface="Bahnschrift SemiBold Condensed" panose="020B0502040204020203" pitchFamily="34" charset="0"/>
              </a:rPr>
            </a:br>
            <a:r>
              <a:rPr lang="ru-RU" sz="1400" dirty="0" smtClean="0">
                <a:latin typeface="Bahnschrift SemiBold Condensed" panose="020B0502040204020203" pitchFamily="34" charset="0"/>
              </a:rPr>
              <a:t>или </a:t>
            </a:r>
            <a:r>
              <a:rPr lang="ru-RU" sz="1400" dirty="0">
                <a:latin typeface="Bahnschrift SemiBold Condensed" panose="020B0502040204020203" pitchFamily="34" charset="0"/>
              </a:rPr>
              <a:t/>
            </a:r>
            <a:br>
              <a:rPr lang="ru-RU" sz="1400" dirty="0">
                <a:latin typeface="Bahnschrift SemiBold Condensed" panose="020B0502040204020203" pitchFamily="34" charset="0"/>
              </a:rPr>
            </a:br>
            <a:r>
              <a:rPr lang="ru-RU" sz="1100" dirty="0">
                <a:latin typeface="Bahnschrift SemiBold Condensed" panose="020B0502040204020203" pitchFamily="34" charset="0"/>
              </a:rPr>
              <a:t> </a:t>
            </a:r>
            <a:r>
              <a:rPr lang="ru-RU" sz="1100" dirty="0" smtClean="0">
                <a:latin typeface="Bahnschrift SemiBold Condensed" panose="020B0502040204020203" pitchFamily="34" charset="0"/>
              </a:rPr>
              <a:t/>
            </a:r>
            <a:br>
              <a:rPr lang="ru-RU" sz="1100" dirty="0" smtClean="0">
                <a:latin typeface="Bahnschrift SemiBold Condensed" panose="020B0502040204020203" pitchFamily="34" charset="0"/>
              </a:rPr>
            </a:br>
            <a:r>
              <a:rPr lang="ru-RU" sz="1100" dirty="0">
                <a:latin typeface="Bahnschrift SemiBold Condensed" panose="020B0502040204020203" pitchFamily="34" charset="0"/>
              </a:rPr>
              <a:t/>
            </a:r>
            <a:br>
              <a:rPr lang="ru-RU" sz="1100" dirty="0">
                <a:latin typeface="Bahnschrift SemiBold Condensed" panose="020B0502040204020203" pitchFamily="34" charset="0"/>
              </a:rPr>
            </a:br>
            <a:r>
              <a:rPr lang="ru-RU" sz="1100" dirty="0" smtClean="0">
                <a:latin typeface="Bahnschrift SemiBold Condensed" panose="020B0502040204020203" pitchFamily="34" charset="0"/>
              </a:rPr>
              <a:t/>
            </a:r>
            <a:br>
              <a:rPr lang="ru-RU" sz="1100" dirty="0" smtClean="0">
                <a:latin typeface="Bahnschrift SemiBold Condensed" panose="020B0502040204020203" pitchFamily="34" charset="0"/>
              </a:rPr>
            </a:br>
            <a:r>
              <a:rPr lang="ru-RU" sz="1100" dirty="0">
                <a:latin typeface="Bahnschrift SemiBold Condensed" panose="020B0502040204020203" pitchFamily="34" charset="0"/>
              </a:rPr>
              <a:t/>
            </a:r>
            <a:br>
              <a:rPr lang="ru-RU" sz="1100" dirty="0">
                <a:latin typeface="Bahnschrift SemiBold Condensed" panose="020B0502040204020203" pitchFamily="34" charset="0"/>
              </a:rPr>
            </a:br>
            <a:r>
              <a:rPr lang="ru-RU" sz="1100" dirty="0" smtClean="0">
                <a:latin typeface="Bahnschrift SemiBold Condensed" panose="020B0502040204020203" pitchFamily="34" charset="0"/>
              </a:rPr>
              <a:t/>
            </a:r>
            <a:br>
              <a:rPr lang="ru-RU" sz="1100" dirty="0" smtClean="0">
                <a:latin typeface="Bahnschrift SemiBold Condensed" panose="020B0502040204020203" pitchFamily="34" charset="0"/>
              </a:rPr>
            </a:br>
            <a:r>
              <a:rPr lang="ru-RU" sz="2200" b="1" dirty="0" smtClean="0">
                <a:solidFill>
                  <a:srgbClr val="00B050"/>
                </a:solidFill>
                <a:latin typeface="Bahnschrift SemiBold Condensed" panose="020B0502040204020203" pitchFamily="34" charset="0"/>
              </a:rPr>
              <a:t>можно пожертвовать  </a:t>
            </a:r>
            <a:r>
              <a:rPr lang="ru-RU" sz="2200" b="1" dirty="0" smtClean="0">
                <a:solidFill>
                  <a:schemeClr val="accent6"/>
                </a:solidFill>
                <a:latin typeface="Bahnschrift SemiBold Condensed" panose="020B0502040204020203" pitchFamily="34" charset="0"/>
              </a:rPr>
              <a:t>по  </a:t>
            </a:r>
            <a:r>
              <a:rPr lang="en-US" sz="2200" b="1" dirty="0" smtClean="0">
                <a:solidFill>
                  <a:schemeClr val="accent6"/>
                </a:solidFill>
                <a:latin typeface="Bahnschrift SemiBold Condensed" panose="020B0502040204020203" pitchFamily="34" charset="0"/>
              </a:rPr>
              <a:t>QR </a:t>
            </a:r>
            <a:r>
              <a:rPr lang="ru-RU" sz="2200" b="1" dirty="0">
                <a:solidFill>
                  <a:schemeClr val="accent6"/>
                </a:solidFill>
                <a:latin typeface="Bahnschrift SemiBold Condensed" panose="020B0502040204020203" pitchFamily="34" charset="0"/>
              </a:rPr>
              <a:t>коду</a:t>
            </a:r>
            <a:r>
              <a:rPr lang="ru-RU" sz="2200" dirty="0">
                <a:solidFill>
                  <a:srgbClr val="FFC000"/>
                </a:solidFill>
                <a:latin typeface="Bahnschrift SemiBold Condensed" panose="020B0502040204020203" pitchFamily="34" charset="0"/>
              </a:rPr>
              <a:t/>
            </a:r>
            <a:br>
              <a:rPr lang="ru-RU" sz="2200" dirty="0">
                <a:solidFill>
                  <a:srgbClr val="FFC000"/>
                </a:solidFill>
                <a:latin typeface="Bahnschrift SemiBold Condensed" panose="020B0502040204020203" pitchFamily="34" charset="0"/>
              </a:rPr>
            </a:br>
            <a:r>
              <a:rPr lang="ru-RU" sz="2200" dirty="0">
                <a:solidFill>
                  <a:schemeClr val="accent2">
                    <a:lumMod val="75000"/>
                  </a:schemeClr>
                </a:solidFill>
                <a:latin typeface="Bahnschrift SemiBold Condensed" panose="020B0502040204020203" pitchFamily="34" charset="0"/>
              </a:rPr>
              <a:t>Наведите камеру телефона на </a:t>
            </a:r>
            <a:r>
              <a:rPr lang="ru-RU" sz="2200" dirty="0" err="1">
                <a:solidFill>
                  <a:schemeClr val="accent2">
                    <a:lumMod val="75000"/>
                  </a:schemeClr>
                </a:solidFill>
                <a:latin typeface="Bahnschrift SemiBold Condensed" panose="020B0502040204020203" pitchFamily="34" charset="0"/>
              </a:rPr>
              <a:t>Qr</a:t>
            </a:r>
            <a:r>
              <a:rPr lang="ru-RU" sz="2200" dirty="0">
                <a:solidFill>
                  <a:schemeClr val="accent2">
                    <a:lumMod val="75000"/>
                  </a:schemeClr>
                </a:solidFill>
                <a:latin typeface="Bahnschrift SemiBold Condensed" panose="020B0502040204020203" pitchFamily="34" charset="0"/>
              </a:rPr>
              <a:t>  </a:t>
            </a:r>
            <a:r>
              <a:rPr lang="ru-RU" sz="2200" dirty="0" smtClean="0">
                <a:solidFill>
                  <a:schemeClr val="accent2">
                    <a:lumMod val="75000"/>
                  </a:schemeClr>
                </a:solidFill>
                <a:latin typeface="Bahnschrift SemiBold Condensed" panose="020B0502040204020203" pitchFamily="34" charset="0"/>
              </a:rPr>
              <a:t>код и </a:t>
            </a:r>
            <a:r>
              <a:rPr lang="ru-RU" sz="2200" dirty="0">
                <a:solidFill>
                  <a:schemeClr val="accent2">
                    <a:lumMod val="75000"/>
                  </a:schemeClr>
                </a:solidFill>
                <a:latin typeface="Bahnschrift SemiBold Condensed" panose="020B0502040204020203" pitchFamily="34" charset="0"/>
              </a:rPr>
              <a:t/>
            </a:r>
            <a:br>
              <a:rPr lang="ru-RU" sz="2200" dirty="0">
                <a:solidFill>
                  <a:schemeClr val="accent2">
                    <a:lumMod val="75000"/>
                  </a:schemeClr>
                </a:solidFill>
                <a:latin typeface="Bahnschrift SemiBold Condensed" panose="020B0502040204020203" pitchFamily="34" charset="0"/>
              </a:rPr>
            </a:br>
            <a:r>
              <a:rPr lang="ru-RU" sz="2200" dirty="0">
                <a:solidFill>
                  <a:schemeClr val="accent2">
                    <a:lumMod val="75000"/>
                  </a:schemeClr>
                </a:solidFill>
                <a:latin typeface="Bahnschrift SemiBold Condensed" panose="020B0502040204020203" pitchFamily="34" charset="0"/>
              </a:rPr>
              <a:t>И оплатите </a:t>
            </a:r>
            <a:r>
              <a:rPr lang="ru-RU" sz="2200" dirty="0" smtClean="0">
                <a:solidFill>
                  <a:schemeClr val="accent2">
                    <a:lumMod val="75000"/>
                  </a:schemeClr>
                </a:solidFill>
                <a:latin typeface="Bahnschrift SemiBold Condensed" panose="020B0502040204020203" pitchFamily="34" charset="0"/>
              </a:rPr>
              <a:t>по </a:t>
            </a:r>
            <a:r>
              <a:rPr lang="ru-RU" sz="2200" dirty="0">
                <a:solidFill>
                  <a:schemeClr val="accent2">
                    <a:lumMod val="75000"/>
                  </a:schemeClr>
                </a:solidFill>
                <a:latin typeface="Bahnschrift SemiBold Condensed" panose="020B0502040204020203" pitchFamily="34" charset="0"/>
              </a:rPr>
              <a:t>номеру  вашей карты </a:t>
            </a:r>
            <a:r>
              <a:rPr lang="ru-RU" sz="2200" dirty="0" smtClean="0">
                <a:solidFill>
                  <a:schemeClr val="accent2">
                    <a:lumMod val="75000"/>
                  </a:schemeClr>
                </a:solidFill>
                <a:latin typeface="Bahnschrift SemiBold Condensed" panose="020B0502040204020203" pitchFamily="34" charset="0"/>
              </a:rPr>
              <a:t>:</a:t>
            </a:r>
            <a:br>
              <a:rPr lang="ru-RU" sz="2200" dirty="0" smtClean="0">
                <a:solidFill>
                  <a:schemeClr val="accent2">
                    <a:lumMod val="75000"/>
                  </a:schemeClr>
                </a:solidFill>
                <a:latin typeface="Bahnschrift SemiBold Condensed" panose="020B0502040204020203" pitchFamily="34" charset="0"/>
              </a:rPr>
            </a:br>
            <a:endParaRPr lang="ru-RU" sz="2200" dirty="0">
              <a:solidFill>
                <a:schemeClr val="accent2">
                  <a:lumMod val="75000"/>
                </a:schemeClr>
              </a:solidFill>
              <a:latin typeface="Bahnschrift SemiBold Condensed" panose="020B0502040204020203" pitchFamily="34" charset="0"/>
            </a:endParaRPr>
          </a:p>
        </p:txBody>
      </p:sp>
      <p:pic>
        <p:nvPicPr>
          <p:cNvPr id="4" name="Рисунок 3"/>
          <p:cNvPicPr>
            <a:picLocks noChangeAspect="1"/>
          </p:cNvPicPr>
          <p:nvPr/>
        </p:nvPicPr>
        <p:blipFill>
          <a:blip r:embed="rId2"/>
          <a:stretch>
            <a:fillRect/>
          </a:stretch>
        </p:blipFill>
        <p:spPr>
          <a:xfrm>
            <a:off x="2967012" y="3667557"/>
            <a:ext cx="2584928" cy="493819"/>
          </a:xfrm>
          <a:prstGeom prst="rect">
            <a:avLst/>
          </a:prstGeom>
        </p:spPr>
      </p:pic>
      <p:pic>
        <p:nvPicPr>
          <p:cNvPr id="5" name="Рисунок 4"/>
          <p:cNvPicPr>
            <a:picLocks noChangeAspect="1"/>
          </p:cNvPicPr>
          <p:nvPr/>
        </p:nvPicPr>
        <p:blipFill>
          <a:blip r:embed="rId3"/>
          <a:stretch>
            <a:fillRect/>
          </a:stretch>
        </p:blipFill>
        <p:spPr>
          <a:xfrm>
            <a:off x="6132232" y="3594261"/>
            <a:ext cx="2530059" cy="502964"/>
          </a:xfrm>
          <a:prstGeom prst="rect">
            <a:avLst/>
          </a:prstGeom>
        </p:spPr>
      </p:pic>
      <p:pic>
        <p:nvPicPr>
          <p:cNvPr id="6" name="Рисунок 5"/>
          <p:cNvPicPr>
            <a:picLocks noChangeAspect="1"/>
          </p:cNvPicPr>
          <p:nvPr/>
        </p:nvPicPr>
        <p:blipFill>
          <a:blip r:embed="rId4"/>
          <a:stretch>
            <a:fillRect/>
          </a:stretch>
        </p:blipFill>
        <p:spPr>
          <a:xfrm>
            <a:off x="9493463" y="3712738"/>
            <a:ext cx="1778058" cy="1778058"/>
          </a:xfrm>
          <a:prstGeom prst="rect">
            <a:avLst/>
          </a:prstGeom>
        </p:spPr>
      </p:pic>
      <p:pic>
        <p:nvPicPr>
          <p:cNvPr id="7" name="Рисунок 6"/>
          <p:cNvPicPr>
            <a:picLocks noChangeAspect="1"/>
          </p:cNvPicPr>
          <p:nvPr/>
        </p:nvPicPr>
        <p:blipFill>
          <a:blip r:embed="rId5"/>
          <a:stretch>
            <a:fillRect/>
          </a:stretch>
        </p:blipFill>
        <p:spPr>
          <a:xfrm>
            <a:off x="525163" y="3594261"/>
            <a:ext cx="935393" cy="1738273"/>
          </a:xfrm>
          <a:prstGeom prst="rect">
            <a:avLst/>
          </a:prstGeom>
        </p:spPr>
      </p:pic>
      <p:pic>
        <p:nvPicPr>
          <p:cNvPr id="8" name="Рисунок 7"/>
          <p:cNvPicPr>
            <a:picLocks noChangeAspect="1"/>
          </p:cNvPicPr>
          <p:nvPr/>
        </p:nvPicPr>
        <p:blipFill>
          <a:blip r:embed="rId6"/>
          <a:stretch>
            <a:fillRect/>
          </a:stretch>
        </p:blipFill>
        <p:spPr>
          <a:xfrm>
            <a:off x="1623434" y="4051462"/>
            <a:ext cx="916207" cy="955757"/>
          </a:xfrm>
          <a:prstGeom prst="rect">
            <a:avLst/>
          </a:prstGeom>
        </p:spPr>
      </p:pic>
    </p:spTree>
    <p:extLst>
      <p:ext uri="{BB962C8B-B14F-4D97-AF65-F5344CB8AC3E}">
        <p14:creationId xmlns:p14="http://schemas.microsoft.com/office/powerpoint/2010/main" val="842266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021" y="1367204"/>
            <a:ext cx="4019737" cy="2132134"/>
          </a:xfrm>
        </p:spPr>
        <p:txBody>
          <a:bodyPr/>
          <a:lstStyle/>
          <a:p>
            <a:r>
              <a:rPr lang="ru-RU" dirty="0">
                <a:solidFill>
                  <a:srgbClr val="FFC000"/>
                </a:solidFill>
              </a:rPr>
              <a:t>сделать добро </a:t>
            </a:r>
            <a:r>
              <a:rPr lang="ru-RU" dirty="0" smtClean="0">
                <a:solidFill>
                  <a:srgbClr val="FFC000"/>
                </a:solidFill>
              </a:rPr>
              <a:t>просто - </a:t>
            </a:r>
            <a:r>
              <a:rPr lang="ru-RU" dirty="0">
                <a:solidFill>
                  <a:srgbClr val="FFC000"/>
                </a:solidFill>
              </a:rPr>
              <a:t/>
            </a:r>
            <a:br>
              <a:rPr lang="ru-RU" dirty="0">
                <a:solidFill>
                  <a:srgbClr val="FFC000"/>
                </a:solidFill>
              </a:rPr>
            </a:br>
            <a:r>
              <a:rPr lang="ru-RU" dirty="0" smtClean="0">
                <a:solidFill>
                  <a:srgbClr val="00B0F0"/>
                </a:solidFill>
              </a:rPr>
              <a:t>кто, </a:t>
            </a:r>
            <a:r>
              <a:rPr lang="ru-RU" dirty="0">
                <a:solidFill>
                  <a:srgbClr val="00B0F0"/>
                </a:solidFill>
              </a:rPr>
              <a:t>если не </a:t>
            </a:r>
            <a:r>
              <a:rPr lang="ru-RU" dirty="0" smtClean="0">
                <a:solidFill>
                  <a:srgbClr val="00B0F0"/>
                </a:solidFill>
              </a:rPr>
              <a:t>ты !</a:t>
            </a:r>
            <a:r>
              <a:rPr lang="ru-RU" dirty="0">
                <a:solidFill>
                  <a:srgbClr val="00B0F0"/>
                </a:solidFill>
              </a:rPr>
              <a:t/>
            </a:r>
            <a:br>
              <a:rPr lang="ru-RU" dirty="0">
                <a:solidFill>
                  <a:srgbClr val="00B0F0"/>
                </a:solidFill>
              </a:rPr>
            </a:br>
            <a:endParaRPr lang="ru-RU" dirty="0">
              <a:solidFill>
                <a:srgbClr val="00B0F0"/>
              </a:solidFill>
            </a:endParaRPr>
          </a:p>
        </p:txBody>
      </p:sp>
      <p:sp>
        <p:nvSpPr>
          <p:cNvPr id="4" name="Текст 3"/>
          <p:cNvSpPr>
            <a:spLocks noGrp="1"/>
          </p:cNvSpPr>
          <p:nvPr>
            <p:ph type="body" sz="half" idx="2"/>
          </p:nvPr>
        </p:nvSpPr>
        <p:spPr>
          <a:xfrm>
            <a:off x="184639" y="5030223"/>
            <a:ext cx="11487149" cy="486952"/>
          </a:xfrm>
        </p:spPr>
        <p:txBody>
          <a:bodyPr>
            <a:normAutofit fontScale="92500"/>
          </a:bodyPr>
          <a:lstStyle/>
          <a:p>
            <a:r>
              <a:rPr lang="ru-RU" sz="2000" dirty="0" smtClean="0">
                <a:solidFill>
                  <a:srgbClr val="0070C0"/>
                </a:solidFill>
                <a:latin typeface="Arial Narrow" panose="020B0606020202030204" pitchFamily="34" charset="0"/>
              </a:rPr>
              <a:t>Исполнитель ПУБЛИЧНОГО ОТЧЕТА - Соколова Лариса Валентиновна  тел. +79125714427; 8(3522)24-00-20</a:t>
            </a:r>
            <a:endParaRPr lang="ru-RU" sz="2000" dirty="0">
              <a:solidFill>
                <a:srgbClr val="0070C0"/>
              </a:solidFill>
              <a:latin typeface="Arial Narrow" panose="020B0606020202030204" pitchFamily="34" charset="0"/>
            </a:endParaRPr>
          </a:p>
        </p:txBody>
      </p:sp>
      <p:pic>
        <p:nvPicPr>
          <p:cNvPr id="8" name="Рисунок 7"/>
          <p:cNvPicPr>
            <a:picLocks noGrp="1" noChangeAspect="1"/>
          </p:cNvPicPr>
          <p:nvPr>
            <p:ph type="pic" idx="1"/>
          </p:nvPr>
        </p:nvPicPr>
        <p:blipFill>
          <a:blip r:embed="rId2">
            <a:extLst>
              <a:ext uri="{28A0092B-C50C-407E-A947-70E740481C1C}">
                <a14:useLocalDpi xmlns:a14="http://schemas.microsoft.com/office/drawing/2010/main" val="0"/>
              </a:ext>
            </a:extLst>
          </a:blip>
          <a:srcRect l="5336" r="5336"/>
          <a:stretch>
            <a:fillRect/>
          </a:stretch>
        </p:blipFill>
        <p:spPr>
          <a:xfrm>
            <a:off x="5002823" y="285750"/>
            <a:ext cx="6397015" cy="4655527"/>
          </a:xfrm>
        </p:spPr>
      </p:pic>
    </p:spTree>
    <p:extLst>
      <p:ext uri="{BB962C8B-B14F-4D97-AF65-F5344CB8AC3E}">
        <p14:creationId xmlns:p14="http://schemas.microsoft.com/office/powerpoint/2010/main" val="3972695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Наши публичные данные</a:t>
            </a:r>
            <a:endParaRPr lang="ru-RU" dirty="0"/>
          </a:p>
        </p:txBody>
      </p:sp>
      <p:sp>
        <p:nvSpPr>
          <p:cNvPr id="3" name="Объект 2"/>
          <p:cNvSpPr>
            <a:spLocks noGrp="1"/>
          </p:cNvSpPr>
          <p:nvPr>
            <p:ph sz="quarter" idx="13"/>
          </p:nvPr>
        </p:nvSpPr>
        <p:spPr/>
        <p:txBody>
          <a:bodyPr>
            <a:normAutofit/>
          </a:bodyPr>
          <a:lstStyle/>
          <a:p>
            <a:r>
              <a:rPr lang="ru-RU" dirty="0"/>
              <a:t>ИНН 4501003472 КПП 450101001 ОГРН 1024500003428 ОКПО 04884817 </a:t>
            </a:r>
            <a:br>
              <a:rPr lang="ru-RU" dirty="0"/>
            </a:br>
            <a:r>
              <a:rPr lang="ru-RU" dirty="0"/>
              <a:t>Юридический адрес: 640000 Курганская область, Курган г., Кирова ул., дом 108</a:t>
            </a:r>
            <a:br>
              <a:rPr lang="ru-RU" dirty="0"/>
            </a:br>
            <a:r>
              <a:rPr lang="ru-RU" dirty="0"/>
              <a:t>Фактический адрес:640022, Курган г., Савельева  ул., дом 6, помещение 4</a:t>
            </a:r>
            <a:br>
              <a:rPr lang="ru-RU" dirty="0"/>
            </a:br>
            <a:r>
              <a:rPr lang="ru-RU" dirty="0"/>
              <a:t>Телефон: 8(3522) 24-00-20, +7 912 571 44 27, + 7 912 972 08 </a:t>
            </a:r>
            <a:r>
              <a:rPr lang="ru-RU" dirty="0" smtClean="0"/>
              <a:t>62</a:t>
            </a:r>
          </a:p>
          <a:p>
            <a:r>
              <a:rPr lang="ru-RU" dirty="0" smtClean="0"/>
              <a:t>  e-</a:t>
            </a:r>
            <a:r>
              <a:rPr lang="ru-RU" dirty="0" err="1" smtClean="0"/>
              <a:t>mail</a:t>
            </a:r>
            <a:r>
              <a:rPr lang="ru-RU" dirty="0"/>
              <a:t>: </a:t>
            </a:r>
            <a:r>
              <a:rPr lang="ru-RU" dirty="0">
                <a:solidFill>
                  <a:schemeClr val="accent2">
                    <a:lumMod val="75000"/>
                  </a:schemeClr>
                </a:solidFill>
              </a:rPr>
              <a:t>rdf45@mail.ru </a:t>
            </a:r>
            <a:endParaRPr lang="ru-RU" dirty="0" smtClean="0">
              <a:solidFill>
                <a:schemeClr val="accent2">
                  <a:lumMod val="75000"/>
                </a:schemeClr>
              </a:solidFill>
            </a:endParaRPr>
          </a:p>
          <a:p>
            <a:r>
              <a:rPr lang="ru-RU" dirty="0" smtClean="0"/>
              <a:t> </a:t>
            </a:r>
            <a:r>
              <a:rPr lang="ru-RU" dirty="0"/>
              <a:t>сайт :  </a:t>
            </a:r>
            <a:r>
              <a:rPr lang="ru-RU" dirty="0" smtClean="0">
                <a:hlinkClick r:id="rId2"/>
              </a:rPr>
              <a:t>https</a:t>
            </a:r>
            <a:r>
              <a:rPr lang="ru-RU" dirty="0">
                <a:hlinkClick r:id="rId2"/>
              </a:rPr>
              <a:t>://</a:t>
            </a:r>
            <a:r>
              <a:rPr lang="ru-RU" dirty="0" smtClean="0">
                <a:hlinkClick r:id="rId2"/>
              </a:rPr>
              <a:t>kurgan.detfond.org</a:t>
            </a:r>
            <a:endParaRPr lang="ru-RU" dirty="0" smtClean="0"/>
          </a:p>
          <a:p>
            <a:r>
              <a:rPr lang="ru-RU" dirty="0" smtClean="0"/>
              <a:t>ВКонтакте : </a:t>
            </a:r>
            <a:r>
              <a:rPr lang="en-US" dirty="0" smtClean="0">
                <a:hlinkClick r:id="rId3"/>
              </a:rPr>
              <a:t>https</a:t>
            </a:r>
            <a:r>
              <a:rPr lang="en-US" dirty="0">
                <a:hlinkClick r:id="rId3"/>
              </a:rPr>
              <a:t>://</a:t>
            </a:r>
            <a:r>
              <a:rPr lang="en-US" dirty="0" smtClean="0">
                <a:hlinkClick r:id="rId3"/>
              </a:rPr>
              <a:t>vk.com/rdf45</a:t>
            </a:r>
            <a:endParaRPr lang="ru-RU" dirty="0" smtClean="0"/>
          </a:p>
          <a:p>
            <a:pPr marL="0" indent="0">
              <a:buNone/>
            </a:pPr>
            <a:endParaRPr lang="ru-RU" dirty="0"/>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481" y="3574073"/>
            <a:ext cx="2264019" cy="2264019"/>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6138" y="3574073"/>
            <a:ext cx="2264019" cy="2264019"/>
          </a:xfrm>
          <a:prstGeom prst="rect">
            <a:avLst/>
          </a:prstGeom>
        </p:spPr>
      </p:pic>
    </p:spTree>
    <p:extLst>
      <p:ext uri="{BB962C8B-B14F-4D97-AF65-F5344CB8AC3E}">
        <p14:creationId xmlns:p14="http://schemas.microsoft.com/office/powerpoint/2010/main" val="978350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342900" y="208189"/>
            <a:ext cx="11307536" cy="5306785"/>
          </a:xfrm>
        </p:spPr>
        <p:txBody>
          <a:bodyPr>
            <a:normAutofit fontScale="85000" lnSpcReduction="20000"/>
          </a:bodyPr>
          <a:lstStyle/>
          <a:p>
            <a:r>
              <a:rPr lang="ru-RU" sz="2900" dirty="0">
                <a:solidFill>
                  <a:srgbClr val="0070C0"/>
                </a:solidFill>
              </a:rPr>
              <a:t>Председатель КОО ООБФ «РДФ» </a:t>
            </a:r>
            <a:r>
              <a:rPr lang="ru-RU" sz="2900" dirty="0" smtClean="0">
                <a:solidFill>
                  <a:srgbClr val="0070C0"/>
                </a:solidFill>
              </a:rPr>
              <a:t>: СОКОЛОВА </a:t>
            </a:r>
            <a:r>
              <a:rPr lang="ru-RU" sz="2900" dirty="0">
                <a:solidFill>
                  <a:srgbClr val="0070C0"/>
                </a:solidFill>
              </a:rPr>
              <a:t>ЛАРИСА ВАЛЕНТИНОВНА</a:t>
            </a:r>
          </a:p>
          <a:p>
            <a:r>
              <a:rPr lang="ru-RU" sz="1800" dirty="0"/>
              <a:t>Биография:</a:t>
            </a:r>
          </a:p>
          <a:p>
            <a:r>
              <a:rPr lang="ru-RU" sz="1800" dirty="0"/>
              <a:t>Родилась 12.05.1969 года в городе Шумиха Курганской области. В 1986 выпустилась из школы № 1 г. Шумихи Курганской области с серебряной медалью.</a:t>
            </a:r>
          </a:p>
          <a:p>
            <a:r>
              <a:rPr lang="ru-RU" sz="1800" dirty="0"/>
              <a:t> В 1991 окончила Курганский Государственный Педагогический Институт очное отделение по специальности математика.</a:t>
            </a:r>
          </a:p>
          <a:p>
            <a:r>
              <a:rPr lang="ru-RU" sz="1800" dirty="0"/>
              <a:t>С 1991 по 1992 работала учителем математики и информатики в школе № 32 г. Кургана. </a:t>
            </a:r>
          </a:p>
          <a:p>
            <a:r>
              <a:rPr lang="ru-RU" sz="1800" dirty="0"/>
              <a:t>В 1993 поступила в Курганский Машиностроительный Институт на очное отделение на специальность - экономика и управление на предприятиях машиностроения, который окончила в 1995 году.</a:t>
            </a:r>
          </a:p>
          <a:p>
            <a:r>
              <a:rPr lang="ru-RU" sz="1800" dirty="0"/>
              <a:t>С 2000 по 2011 работала бухгалтером ТУСМ №7 Филиал АО «Ростелеком».</a:t>
            </a:r>
          </a:p>
          <a:p>
            <a:r>
              <a:rPr lang="ru-RU" sz="1800" dirty="0"/>
              <a:t>В 2020 году окончила ФГБОУ ВО «Российская академия народного хозяйства и государственной службы при Президенте Российской Федерации», </a:t>
            </a:r>
            <a:r>
              <a:rPr lang="ru-RU" sz="1800" dirty="0" err="1"/>
              <a:t>РАНХиГС</a:t>
            </a:r>
            <a:r>
              <a:rPr lang="ru-RU" sz="1800" dirty="0"/>
              <a:t> , специальность Государственное и муниципальное управление</a:t>
            </a:r>
          </a:p>
          <a:p>
            <a:r>
              <a:rPr lang="ru-RU" sz="1800" dirty="0"/>
              <a:t>С 2014 года по сегодняшний день Генеральный директор ООО «СПОРТ-КЛУБ», г. Курган. </a:t>
            </a:r>
          </a:p>
          <a:p>
            <a:r>
              <a:rPr lang="ru-RU" sz="1800" dirty="0"/>
              <a:t>C 2020 Заместитель Председателя Курганского Областного отделения Общероссийского общественного благотворительного фонда «Российский Детский Фонд».</a:t>
            </a:r>
          </a:p>
          <a:p>
            <a:r>
              <a:rPr lang="ru-RU" sz="1800" dirty="0"/>
              <a:t>С 2022 года  Председатель Курганского Областного отделения Общероссийского общественного благотворительного фонда «Российский Детский Фонд».</a:t>
            </a:r>
          </a:p>
          <a:p>
            <a:endParaRPr lang="ru-RU" sz="1800" dirty="0" smtClean="0"/>
          </a:p>
          <a:p>
            <a:pPr lvl="5"/>
            <a:endParaRPr lang="ru-RU" sz="2800" dirty="0" smtClean="0"/>
          </a:p>
        </p:txBody>
      </p:sp>
    </p:spTree>
    <p:extLst>
      <p:ext uri="{BB962C8B-B14F-4D97-AF65-F5344CB8AC3E}">
        <p14:creationId xmlns:p14="http://schemas.microsoft.com/office/powerpoint/2010/main" val="2481444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191862" y="857250"/>
            <a:ext cx="11225892" cy="4641396"/>
          </a:xfrm>
        </p:spPr>
        <p:txBody>
          <a:bodyPr>
            <a:normAutofit/>
          </a:bodyPr>
          <a:lstStyle/>
          <a:p>
            <a:r>
              <a:rPr lang="ru-RU" sz="2800" dirty="0" smtClean="0">
                <a:solidFill>
                  <a:srgbClr val="0070C0"/>
                </a:solidFill>
              </a:rPr>
              <a:t>ДОСТИЖЕНИЯ последних трех лет :</a:t>
            </a:r>
          </a:p>
          <a:p>
            <a:r>
              <a:rPr lang="ru-RU" sz="1800" dirty="0" smtClean="0"/>
              <a:t>Благодарность </a:t>
            </a:r>
            <a:r>
              <a:rPr lang="ru-RU" sz="1800" dirty="0"/>
              <a:t>Губернатора Курганской области В.М. Шумкова, 2019</a:t>
            </a:r>
            <a:endParaRPr lang="ru-RU" sz="8000" dirty="0"/>
          </a:p>
          <a:p>
            <a:r>
              <a:rPr lang="ru-RU" sz="1800" dirty="0"/>
              <a:t>Благодарность Председателя Курганской областной Думы, 2019</a:t>
            </a:r>
            <a:endParaRPr lang="ru-RU" sz="8000" dirty="0"/>
          </a:p>
          <a:p>
            <a:r>
              <a:rPr lang="ru-RU" sz="1800" dirty="0"/>
              <a:t>Благодарность ООД «Народный фронт «За Россию», 2020</a:t>
            </a:r>
            <a:endParaRPr lang="ru-RU" sz="8000" dirty="0"/>
          </a:p>
          <a:p>
            <a:r>
              <a:rPr lang="ru-RU" sz="1800" dirty="0"/>
              <a:t>Благодарность ГУ Соц</a:t>
            </a:r>
            <a:r>
              <a:rPr lang="ru-RU" sz="1800" dirty="0" smtClean="0"/>
              <a:t>. Защиты </a:t>
            </a:r>
            <a:r>
              <a:rPr lang="ru-RU" sz="1800" dirty="0"/>
              <a:t>Населения Курганской области, 2023 </a:t>
            </a:r>
          </a:p>
          <a:p>
            <a:r>
              <a:rPr lang="ru-RU" sz="1800" dirty="0"/>
              <a:t>Благодарность УПОЛНОМОЧЕННОГО ПРИ ПРЕЗИДЕНТЕ </a:t>
            </a:r>
            <a:r>
              <a:rPr lang="ru-RU" sz="1800" dirty="0" err="1"/>
              <a:t>рф</a:t>
            </a:r>
            <a:r>
              <a:rPr lang="ru-RU" sz="1800" dirty="0"/>
              <a:t> ПО ПРАВАМ РЕБЕНКА </a:t>
            </a:r>
            <a:r>
              <a:rPr lang="ru-RU" sz="1800" dirty="0" err="1"/>
              <a:t>м.а</a:t>
            </a:r>
            <a:r>
              <a:rPr lang="ru-RU" sz="1800" dirty="0"/>
              <a:t>. Львова-Белова, 2022</a:t>
            </a:r>
          </a:p>
          <a:p>
            <a:r>
              <a:rPr lang="ru-RU" sz="1800" dirty="0"/>
              <a:t>Благодарность Главы города кургана </a:t>
            </a:r>
            <a:r>
              <a:rPr lang="ru-RU" sz="1800" dirty="0" err="1"/>
              <a:t>Ситникова</a:t>
            </a:r>
            <a:r>
              <a:rPr lang="ru-RU" sz="1800" dirty="0"/>
              <a:t> Е.В</a:t>
            </a:r>
            <a:r>
              <a:rPr lang="ru-RU" sz="1800" dirty="0" smtClean="0"/>
              <a:t>., </a:t>
            </a:r>
            <a:r>
              <a:rPr lang="ru-RU" sz="1800" dirty="0"/>
              <a:t>2022 </a:t>
            </a:r>
          </a:p>
          <a:p>
            <a:r>
              <a:rPr lang="ru-RU" sz="1800" dirty="0"/>
              <a:t>Памятная Медаль Президента путина </a:t>
            </a:r>
            <a:r>
              <a:rPr lang="ru-RU" sz="1800" dirty="0" err="1"/>
              <a:t>в.в</a:t>
            </a:r>
            <a:r>
              <a:rPr lang="ru-RU" sz="1800" dirty="0"/>
              <a:t>.  «За бескорыстный вклад в организацию Общероссийской акции взаимопомощи #</a:t>
            </a:r>
            <a:r>
              <a:rPr lang="ru-RU" sz="1800" dirty="0" err="1"/>
              <a:t>МыВМЕСТ</a:t>
            </a:r>
            <a:r>
              <a:rPr lang="en-US" sz="1800" dirty="0"/>
              <a:t>E</a:t>
            </a:r>
            <a:r>
              <a:rPr lang="ru-RU" sz="1800" dirty="0"/>
              <a:t>»</a:t>
            </a:r>
            <a:endParaRPr lang="ru-RU" sz="8000" dirty="0"/>
          </a:p>
          <a:p>
            <a:pPr lvl="5"/>
            <a:endParaRPr lang="ru-RU" sz="6600" dirty="0"/>
          </a:p>
          <a:p>
            <a:pPr marL="2286000" lvl="5" indent="0">
              <a:buNone/>
            </a:pPr>
            <a:endParaRPr lang="ru-RU" sz="2800" dirty="0"/>
          </a:p>
          <a:p>
            <a:endParaRPr lang="ru-RU" sz="1800" dirty="0" smtClean="0"/>
          </a:p>
          <a:p>
            <a:pPr lvl="5"/>
            <a:endParaRPr lang="ru-RU" sz="2800" dirty="0" smtClean="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941862" y="766396"/>
            <a:ext cx="2844311" cy="1896207"/>
          </a:xfrm>
          <a:prstGeom prst="rect">
            <a:avLst/>
          </a:prstGeom>
        </p:spPr>
      </p:pic>
      <p:sp>
        <p:nvSpPr>
          <p:cNvPr id="5" name="Заголовок 1"/>
          <p:cNvSpPr>
            <a:spLocks noGrp="1"/>
          </p:cNvSpPr>
          <p:nvPr>
            <p:ph type="title"/>
          </p:nvPr>
        </p:nvSpPr>
        <p:spPr>
          <a:xfrm>
            <a:off x="2069646" y="179614"/>
            <a:ext cx="6437540" cy="857250"/>
          </a:xfrm>
        </p:spPr>
        <p:txBody>
          <a:bodyPr>
            <a:normAutofit/>
          </a:bodyPr>
          <a:lstStyle/>
          <a:p>
            <a:r>
              <a:rPr lang="ru-RU" sz="4000" dirty="0" smtClean="0"/>
              <a:t>кто </a:t>
            </a:r>
            <a:r>
              <a:rPr lang="ru-RU" sz="4000" dirty="0" smtClean="0"/>
              <a:t>неравнодушен</a:t>
            </a:r>
            <a:endParaRPr lang="ru-RU" sz="4000" dirty="0"/>
          </a:p>
        </p:txBody>
      </p:sp>
    </p:spTree>
    <p:extLst>
      <p:ext uri="{BB962C8B-B14F-4D97-AF65-F5344CB8AC3E}">
        <p14:creationId xmlns:p14="http://schemas.microsoft.com/office/powerpoint/2010/main" val="3044135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1744" y="228251"/>
            <a:ext cx="10396882" cy="1151965"/>
          </a:xfrm>
        </p:spPr>
        <p:txBody>
          <a:bodyPr/>
          <a:lstStyle/>
          <a:p>
            <a:r>
              <a:rPr lang="ru-RU" dirty="0" smtClean="0"/>
              <a:t>Нашему ФОНДУ </a:t>
            </a:r>
            <a:r>
              <a:rPr lang="ru-RU" dirty="0" smtClean="0"/>
              <a:t>35 лет</a:t>
            </a:r>
            <a:endParaRPr lang="ru-RU" dirty="0"/>
          </a:p>
        </p:txBody>
      </p:sp>
      <p:sp>
        <p:nvSpPr>
          <p:cNvPr id="3" name="Текст 2"/>
          <p:cNvSpPr>
            <a:spLocks noGrp="1"/>
          </p:cNvSpPr>
          <p:nvPr>
            <p:ph type="body" idx="1"/>
          </p:nvPr>
        </p:nvSpPr>
        <p:spPr/>
        <p:txBody>
          <a:bodyPr/>
          <a:lstStyle/>
          <a:p>
            <a:r>
              <a:rPr lang="ru-RU" dirty="0" smtClean="0"/>
              <a:t>В </a:t>
            </a:r>
            <a:r>
              <a:rPr lang="ru-RU" dirty="0" err="1" smtClean="0"/>
              <a:t>кУРГАНСКОЙ</a:t>
            </a:r>
            <a:r>
              <a:rPr lang="ru-RU" dirty="0" smtClean="0"/>
              <a:t> ОБЛАСТИ</a:t>
            </a:r>
            <a:endParaRPr lang="ru-RU" dirty="0"/>
          </a:p>
        </p:txBody>
      </p:sp>
      <p:pic>
        <p:nvPicPr>
          <p:cNvPr id="12" name="Рисунок 11"/>
          <p:cNvPicPr>
            <a:picLocks noGrp="1" noChangeAspect="1"/>
          </p:cNvPicPr>
          <p:nvPr>
            <p:ph type="pic" idx="15"/>
          </p:nvPr>
        </p:nvPicPr>
        <p:blipFill>
          <a:blip r:embed="rId2" cstate="print">
            <a:extLst>
              <a:ext uri="{28A0092B-C50C-407E-A947-70E740481C1C}">
                <a14:useLocalDpi xmlns:a14="http://schemas.microsoft.com/office/drawing/2010/main" val="0"/>
              </a:ext>
            </a:extLst>
          </a:blip>
          <a:srcRect t="15180" b="15180"/>
          <a:stretch>
            <a:fillRect/>
          </a:stretch>
        </p:blipFill>
        <p:spPr/>
      </p:pic>
      <p:sp>
        <p:nvSpPr>
          <p:cNvPr id="5" name="Текст 4"/>
          <p:cNvSpPr>
            <a:spLocks noGrp="1"/>
          </p:cNvSpPr>
          <p:nvPr>
            <p:ph type="body" sz="half" idx="18"/>
          </p:nvPr>
        </p:nvSpPr>
        <p:spPr/>
        <p:txBody>
          <a:bodyPr>
            <a:normAutofit/>
          </a:bodyPr>
          <a:lstStyle/>
          <a:p>
            <a:r>
              <a:rPr lang="ru-RU" sz="4000" dirty="0" smtClean="0">
                <a:solidFill>
                  <a:schemeClr val="accent2">
                    <a:lumMod val="75000"/>
                  </a:schemeClr>
                </a:solidFill>
              </a:rPr>
              <a:t>26 лет</a:t>
            </a:r>
            <a:endParaRPr lang="ru-RU" sz="4000" dirty="0">
              <a:solidFill>
                <a:schemeClr val="accent2">
                  <a:lumMod val="75000"/>
                </a:schemeClr>
              </a:solidFill>
            </a:endParaRPr>
          </a:p>
        </p:txBody>
      </p:sp>
      <p:sp>
        <p:nvSpPr>
          <p:cNvPr id="6" name="Текст 5"/>
          <p:cNvSpPr>
            <a:spLocks noGrp="1"/>
          </p:cNvSpPr>
          <p:nvPr>
            <p:ph type="body" sz="quarter" idx="3"/>
          </p:nvPr>
        </p:nvSpPr>
        <p:spPr/>
        <p:txBody>
          <a:bodyPr/>
          <a:lstStyle/>
          <a:p>
            <a:r>
              <a:rPr lang="ru-RU" dirty="0" smtClean="0"/>
              <a:t>Наш девиз</a:t>
            </a:r>
            <a:endParaRPr lang="ru-RU" dirty="0"/>
          </a:p>
        </p:txBody>
      </p:sp>
      <p:sp>
        <p:nvSpPr>
          <p:cNvPr id="8" name="Текст 7"/>
          <p:cNvSpPr>
            <a:spLocks noGrp="1"/>
          </p:cNvSpPr>
          <p:nvPr>
            <p:ph type="body" sz="half" idx="19"/>
          </p:nvPr>
        </p:nvSpPr>
        <p:spPr/>
        <p:txBody>
          <a:bodyPr>
            <a:noAutofit/>
          </a:bodyPr>
          <a:lstStyle/>
          <a:p>
            <a:r>
              <a:rPr lang="ru-RU" sz="2400" dirty="0" smtClean="0">
                <a:solidFill>
                  <a:schemeClr val="accent2">
                    <a:lumMod val="75000"/>
                  </a:schemeClr>
                </a:solidFill>
              </a:rPr>
              <a:t>НИ ДНЯ БЕЗ ДОБРЫХ ДЕЛ</a:t>
            </a:r>
            <a:endParaRPr lang="ru-RU" sz="2400" dirty="0">
              <a:solidFill>
                <a:schemeClr val="accent2">
                  <a:lumMod val="75000"/>
                </a:schemeClr>
              </a:solidFill>
            </a:endParaRPr>
          </a:p>
        </p:txBody>
      </p:sp>
      <p:sp>
        <p:nvSpPr>
          <p:cNvPr id="9" name="Текст 8"/>
          <p:cNvSpPr>
            <a:spLocks noGrp="1"/>
          </p:cNvSpPr>
          <p:nvPr>
            <p:ph type="body" sz="quarter" idx="13"/>
          </p:nvPr>
        </p:nvSpPr>
        <p:spPr/>
        <p:txBody>
          <a:bodyPr/>
          <a:lstStyle/>
          <a:p>
            <a:r>
              <a:rPr lang="ru-RU" dirty="0" smtClean="0"/>
              <a:t>МЫ - это</a:t>
            </a:r>
            <a:endParaRPr lang="ru-RU" dirty="0"/>
          </a:p>
        </p:txBody>
      </p:sp>
      <p:pic>
        <p:nvPicPr>
          <p:cNvPr id="14" name="Рисунок 13"/>
          <p:cNvPicPr>
            <a:picLocks noGrp="1" noChangeAspect="1"/>
          </p:cNvPicPr>
          <p:nvPr>
            <p:ph type="pic" idx="22"/>
          </p:nvPr>
        </p:nvPicPr>
        <p:blipFill>
          <a:blip r:embed="rId3" cstate="print">
            <a:extLst>
              <a:ext uri="{28A0092B-C50C-407E-A947-70E740481C1C}">
                <a14:useLocalDpi xmlns:a14="http://schemas.microsoft.com/office/drawing/2010/main" val="0"/>
              </a:ext>
            </a:extLst>
          </a:blip>
          <a:srcRect t="19049" b="19049"/>
          <a:stretch>
            <a:fillRect/>
          </a:stretch>
        </p:blipFill>
        <p:spPr/>
      </p:pic>
      <p:sp>
        <p:nvSpPr>
          <p:cNvPr id="11" name="Текст 10"/>
          <p:cNvSpPr>
            <a:spLocks noGrp="1"/>
          </p:cNvSpPr>
          <p:nvPr>
            <p:ph type="body" sz="half" idx="20"/>
          </p:nvPr>
        </p:nvSpPr>
        <p:spPr/>
        <p:txBody>
          <a:bodyPr>
            <a:noAutofit/>
          </a:bodyPr>
          <a:lstStyle/>
          <a:p>
            <a:r>
              <a:rPr lang="ru-RU" sz="1800" dirty="0" smtClean="0">
                <a:solidFill>
                  <a:schemeClr val="accent2">
                    <a:lumMod val="75000"/>
                  </a:schemeClr>
                </a:solidFill>
              </a:rPr>
              <a:t>КОМАНДА ВЗРОСЛЫХ, ДЕЙСТВУЮЩАЯ В ИНТЕРЕСАХ ДЕТЕЙ</a:t>
            </a:r>
            <a:endParaRPr lang="ru-RU" sz="1800" dirty="0">
              <a:solidFill>
                <a:schemeClr val="accent2">
                  <a:lumMod val="75000"/>
                </a:schemeClr>
              </a:solidFill>
            </a:endParaRPr>
          </a:p>
        </p:txBody>
      </p:sp>
      <p:pic>
        <p:nvPicPr>
          <p:cNvPr id="10" name="Рисунок 9"/>
          <p:cNvPicPr>
            <a:picLocks noGrp="1" noChangeAspect="1"/>
          </p:cNvPicPr>
          <p:nvPr>
            <p:ph type="pic" idx="21"/>
          </p:nvPr>
        </p:nvPicPr>
        <p:blipFill>
          <a:blip r:embed="rId4"/>
          <a:srcRect t="3515" b="3515"/>
          <a:stretch>
            <a:fillRect/>
          </a:stretch>
        </p:blipFill>
        <p:spPr>
          <a:xfrm>
            <a:off x="4235450" y="1212850"/>
            <a:ext cx="3309938" cy="2743200"/>
          </a:xfrm>
          <a:prstGeom prst="rect">
            <a:avLst/>
          </a:prstGeom>
        </p:spPr>
      </p:pic>
    </p:spTree>
    <p:extLst>
      <p:ext uri="{BB962C8B-B14F-4D97-AF65-F5344CB8AC3E}">
        <p14:creationId xmlns:p14="http://schemas.microsoft.com/office/powerpoint/2010/main" val="3066149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82515" y="2118945"/>
            <a:ext cx="10300168" cy="369332"/>
          </a:xfrm>
          <a:prstGeom prst="rect">
            <a:avLst/>
          </a:prstGeom>
        </p:spPr>
        <p:txBody>
          <a:bodyPr wrap="square">
            <a:spAutoFit/>
          </a:bodyPr>
          <a:lstStyle/>
          <a:p>
            <a:r>
              <a:rPr lang="ru-RU" dirty="0" smtClean="0">
                <a:solidFill>
                  <a:schemeClr val="accent3"/>
                </a:solidFill>
              </a:rPr>
              <a:t> </a:t>
            </a:r>
            <a:endParaRPr lang="ru-RU" dirty="0"/>
          </a:p>
        </p:txBody>
      </p:sp>
      <p:sp>
        <p:nvSpPr>
          <p:cNvPr id="5" name="Прямоугольник 4"/>
          <p:cNvSpPr/>
          <p:nvPr/>
        </p:nvSpPr>
        <p:spPr>
          <a:xfrm>
            <a:off x="330653" y="265340"/>
            <a:ext cx="11176907" cy="5139869"/>
          </a:xfrm>
          <a:prstGeom prst="rect">
            <a:avLst/>
          </a:prstGeom>
        </p:spPr>
        <p:txBody>
          <a:bodyPr wrap="square">
            <a:spAutoFit/>
          </a:bodyPr>
          <a:lstStyle/>
          <a:p>
            <a:r>
              <a:rPr lang="ru-RU" sz="2400" dirty="0"/>
              <a:t>В 2022 году Курганским областным отделением общероссийского общественного благотворительного фонда «Российский детский фонд» были реализованы федеральные и региональные программы</a:t>
            </a:r>
            <a:r>
              <a:rPr lang="ru-RU" sz="2400" dirty="0" smtClean="0"/>
              <a:t>.</a:t>
            </a:r>
          </a:p>
          <a:p>
            <a:pPr algn="ctr"/>
            <a:r>
              <a:rPr lang="ru-RU" sz="2400" dirty="0" smtClean="0"/>
              <a:t> </a:t>
            </a:r>
            <a:r>
              <a:rPr lang="ru-RU" sz="2400" dirty="0"/>
              <a:t>Самыми значимыми из них </a:t>
            </a:r>
            <a:r>
              <a:rPr lang="ru-RU" sz="2400" dirty="0" smtClean="0"/>
              <a:t>были:</a:t>
            </a:r>
          </a:p>
          <a:p>
            <a:pPr algn="ctr"/>
            <a:r>
              <a:rPr lang="ru-RU" sz="2400" dirty="0" smtClean="0"/>
              <a:t> </a:t>
            </a:r>
            <a:r>
              <a:rPr lang="ru-RU" sz="2000" dirty="0">
                <a:solidFill>
                  <a:srgbClr val="0070C0"/>
                </a:solidFill>
              </a:rPr>
              <a:t>«Семейный гардероб</a:t>
            </a:r>
            <a:r>
              <a:rPr lang="ru-RU" sz="2000" dirty="0" smtClean="0">
                <a:solidFill>
                  <a:srgbClr val="0070C0"/>
                </a:solidFill>
              </a:rPr>
              <a:t>»,</a:t>
            </a:r>
          </a:p>
          <a:p>
            <a:pPr algn="ctr"/>
            <a:r>
              <a:rPr lang="ru-RU" sz="2000" dirty="0" smtClean="0">
                <a:solidFill>
                  <a:srgbClr val="0070C0"/>
                </a:solidFill>
              </a:rPr>
              <a:t> </a:t>
            </a:r>
            <a:r>
              <a:rPr lang="ru-RU" sz="2000" dirty="0">
                <a:solidFill>
                  <a:srgbClr val="0070C0"/>
                </a:solidFill>
              </a:rPr>
              <a:t>«Собери ребёнка в школу</a:t>
            </a:r>
            <a:r>
              <a:rPr lang="ru-RU" sz="2000" dirty="0" smtClean="0">
                <a:solidFill>
                  <a:srgbClr val="0070C0"/>
                </a:solidFill>
              </a:rPr>
              <a:t>»,</a:t>
            </a:r>
          </a:p>
          <a:p>
            <a:pPr algn="ctr"/>
            <a:r>
              <a:rPr lang="ru-RU" sz="2000" dirty="0" smtClean="0">
                <a:solidFill>
                  <a:srgbClr val="0070C0"/>
                </a:solidFill>
              </a:rPr>
              <a:t> </a:t>
            </a:r>
            <a:r>
              <a:rPr lang="ru-RU" sz="2000" dirty="0">
                <a:solidFill>
                  <a:srgbClr val="0070C0"/>
                </a:solidFill>
              </a:rPr>
              <a:t>«Ёлка желаний</a:t>
            </a:r>
            <a:r>
              <a:rPr lang="ru-RU" sz="2000" dirty="0" smtClean="0">
                <a:solidFill>
                  <a:srgbClr val="0070C0"/>
                </a:solidFill>
              </a:rPr>
              <a:t>», </a:t>
            </a:r>
          </a:p>
          <a:p>
            <a:pPr algn="ctr"/>
            <a:r>
              <a:rPr lang="ru-RU" sz="2000" dirty="0" smtClean="0">
                <a:solidFill>
                  <a:srgbClr val="0070C0"/>
                </a:solidFill>
              </a:rPr>
              <a:t>«</a:t>
            </a:r>
            <a:r>
              <a:rPr lang="ru-RU" sz="2000" dirty="0">
                <a:solidFill>
                  <a:srgbClr val="0070C0"/>
                </a:solidFill>
              </a:rPr>
              <a:t>Новогодний подарок</a:t>
            </a:r>
            <a:r>
              <a:rPr lang="ru-RU" sz="2000" dirty="0" smtClean="0">
                <a:solidFill>
                  <a:srgbClr val="0070C0"/>
                </a:solidFill>
              </a:rPr>
              <a:t>»,</a:t>
            </a:r>
          </a:p>
          <a:p>
            <a:pPr algn="ctr"/>
            <a:r>
              <a:rPr lang="ru-RU" sz="2000" dirty="0" smtClean="0">
                <a:solidFill>
                  <a:srgbClr val="0070C0"/>
                </a:solidFill>
              </a:rPr>
              <a:t> </a:t>
            </a:r>
            <a:r>
              <a:rPr lang="ru-RU" sz="2000" dirty="0">
                <a:solidFill>
                  <a:srgbClr val="0070C0"/>
                </a:solidFill>
              </a:rPr>
              <a:t>«Дети </a:t>
            </a:r>
            <a:r>
              <a:rPr lang="ru-RU" sz="2000" dirty="0" err="1">
                <a:solidFill>
                  <a:srgbClr val="0070C0"/>
                </a:solidFill>
              </a:rPr>
              <a:t>Донбаса</a:t>
            </a:r>
            <a:r>
              <a:rPr lang="ru-RU" sz="2000" dirty="0" smtClean="0">
                <a:solidFill>
                  <a:srgbClr val="0070C0"/>
                </a:solidFill>
              </a:rPr>
              <a:t>»,</a:t>
            </a:r>
          </a:p>
          <a:p>
            <a:pPr algn="ctr"/>
            <a:r>
              <a:rPr lang="ru-RU" sz="2000" dirty="0" smtClean="0">
                <a:solidFill>
                  <a:srgbClr val="0070C0"/>
                </a:solidFill>
              </a:rPr>
              <a:t> </a:t>
            </a:r>
            <a:r>
              <a:rPr lang="ru-RU" sz="2000" dirty="0">
                <a:solidFill>
                  <a:srgbClr val="0070C0"/>
                </a:solidFill>
              </a:rPr>
              <a:t>«День защиты детей</a:t>
            </a:r>
            <a:r>
              <a:rPr lang="ru-RU" sz="2000" dirty="0" smtClean="0">
                <a:solidFill>
                  <a:srgbClr val="0070C0"/>
                </a:solidFill>
              </a:rPr>
              <a:t>»,</a:t>
            </a:r>
          </a:p>
          <a:p>
            <a:pPr algn="ctr"/>
            <a:r>
              <a:rPr lang="ru-RU" sz="2000" dirty="0" smtClean="0">
                <a:solidFill>
                  <a:srgbClr val="0070C0"/>
                </a:solidFill>
              </a:rPr>
              <a:t> </a:t>
            </a:r>
            <a:r>
              <a:rPr lang="ru-RU" sz="2000" dirty="0">
                <a:solidFill>
                  <a:srgbClr val="0070C0"/>
                </a:solidFill>
              </a:rPr>
              <a:t>«Помощь детям инвалидам», </a:t>
            </a:r>
            <a:endParaRPr lang="ru-RU" sz="2000" dirty="0" smtClean="0">
              <a:solidFill>
                <a:srgbClr val="0070C0"/>
              </a:solidFill>
            </a:endParaRPr>
          </a:p>
          <a:p>
            <a:pPr algn="ctr"/>
            <a:r>
              <a:rPr lang="ru-RU" sz="2000" dirty="0" smtClean="0">
                <a:solidFill>
                  <a:srgbClr val="0070C0"/>
                </a:solidFill>
              </a:rPr>
              <a:t>«</a:t>
            </a:r>
            <a:r>
              <a:rPr lang="ru-RU" sz="2000" dirty="0">
                <a:solidFill>
                  <a:srgbClr val="0070C0"/>
                </a:solidFill>
              </a:rPr>
              <a:t>Помощь беженцам ЛНР, ДНР</a:t>
            </a:r>
            <a:r>
              <a:rPr lang="ru-RU" sz="2000" dirty="0" smtClean="0">
                <a:solidFill>
                  <a:srgbClr val="0070C0"/>
                </a:solidFill>
              </a:rPr>
              <a:t>»,</a:t>
            </a:r>
          </a:p>
          <a:p>
            <a:pPr algn="ctr"/>
            <a:r>
              <a:rPr lang="ru-RU" sz="2000" dirty="0" smtClean="0">
                <a:solidFill>
                  <a:srgbClr val="0070C0"/>
                </a:solidFill>
              </a:rPr>
              <a:t> </a:t>
            </a:r>
            <a:r>
              <a:rPr lang="ru-RU" sz="2000" dirty="0">
                <a:solidFill>
                  <a:srgbClr val="0070C0"/>
                </a:solidFill>
              </a:rPr>
              <a:t>«Помощь семьям мобилизованных</a:t>
            </a:r>
            <a:r>
              <a:rPr lang="ru-RU" sz="2000" dirty="0" smtClean="0">
                <a:solidFill>
                  <a:srgbClr val="0070C0"/>
                </a:solidFill>
              </a:rPr>
              <a:t>».</a:t>
            </a:r>
          </a:p>
          <a:p>
            <a:pPr algn="ctr"/>
            <a:r>
              <a:rPr lang="ru-RU" sz="2400" dirty="0" smtClean="0"/>
              <a:t>Общая </a:t>
            </a:r>
            <a:r>
              <a:rPr lang="ru-RU" sz="2400" dirty="0"/>
              <a:t>сумма реализуемых программ в 2022 </a:t>
            </a:r>
            <a:r>
              <a:rPr lang="ru-RU" sz="2400" dirty="0" smtClean="0"/>
              <a:t>году</a:t>
            </a:r>
          </a:p>
          <a:p>
            <a:pPr algn="ctr"/>
            <a:r>
              <a:rPr lang="ru-RU" sz="2400" dirty="0" smtClean="0"/>
              <a:t> </a:t>
            </a:r>
            <a:r>
              <a:rPr lang="ru-RU" sz="2400" dirty="0"/>
              <a:t>составила </a:t>
            </a:r>
            <a:r>
              <a:rPr lang="ru-RU" sz="2400" dirty="0">
                <a:solidFill>
                  <a:srgbClr val="0070C0"/>
                </a:solidFill>
              </a:rPr>
              <a:t>15 млн. 855 тыс. </a:t>
            </a:r>
            <a:r>
              <a:rPr lang="ru-RU" sz="2400" dirty="0"/>
              <a:t>рублей.</a:t>
            </a:r>
          </a:p>
        </p:txBody>
      </p:sp>
    </p:spTree>
    <p:extLst>
      <p:ext uri="{BB962C8B-B14F-4D97-AF65-F5344CB8AC3E}">
        <p14:creationId xmlns:p14="http://schemas.microsoft.com/office/powerpoint/2010/main" val="1418419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204107" y="167368"/>
            <a:ext cx="11103429" cy="5323114"/>
          </a:xfrm>
        </p:spPr>
        <p:txBody>
          <a:bodyPr/>
          <a:lstStyle/>
          <a:p>
            <a:r>
              <a:rPr lang="ru-RU" sz="2800" b="1" dirty="0">
                <a:solidFill>
                  <a:srgbClr val="0070C0"/>
                </a:solidFill>
              </a:rPr>
              <a:t>Общероссийские долгосрочные благотворительные программы Фонда  реализуемые на территории Курганской области. </a:t>
            </a:r>
            <a:endParaRPr lang="ru-RU" sz="2800" dirty="0">
              <a:solidFill>
                <a:srgbClr val="0070C0"/>
              </a:solidFill>
            </a:endParaRPr>
          </a:p>
          <a:p>
            <a:r>
              <a:rPr lang="ru-RU" b="1" dirty="0"/>
              <a:t> </a:t>
            </a:r>
            <a:r>
              <a:rPr lang="ru-RU" b="1" dirty="0" smtClean="0"/>
              <a:t>По </a:t>
            </a:r>
            <a:r>
              <a:rPr lang="ru-RU" b="1" dirty="0"/>
              <a:t>программе «Международный день защиты детей»</a:t>
            </a:r>
            <a:r>
              <a:rPr lang="ru-RU" dirty="0"/>
              <a:t> : Курганское областное отделение общероссийского общественного благотворительного фонда «Российский детский фонд» в рамках празднования Международного Дня защиты детей работало на городских тематических площадках, более 200 детей поучаствовало в развлекательных программах. В 2022 году Фонд продолжил работу областного медиа фестиваль «Время-Семье». Так же, как и в 2021 году, фестиваль стал мероприятием, проводимым совместно с Уполномоченным по правам ребёнка в Курганской области. Объединил на онлайн площадках более 50 тыс. пользователей сети. Подарки победителям фестиваля предоставил «Российский детский фонд». </a:t>
            </a:r>
          </a:p>
          <a:p>
            <a:endParaRPr lang="ru-RU" dirty="0"/>
          </a:p>
        </p:txBody>
      </p:sp>
    </p:spTree>
    <p:extLst>
      <p:ext uri="{BB962C8B-B14F-4D97-AF65-F5344CB8AC3E}">
        <p14:creationId xmlns:p14="http://schemas.microsoft.com/office/powerpoint/2010/main" val="100033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204107" y="167368"/>
            <a:ext cx="11103429" cy="5323114"/>
          </a:xfrm>
        </p:spPr>
        <p:txBody>
          <a:bodyPr/>
          <a:lstStyle/>
          <a:p>
            <a:r>
              <a:rPr lang="ru-RU" sz="2400" b="1" dirty="0">
                <a:solidFill>
                  <a:srgbClr val="0070C0"/>
                </a:solidFill>
              </a:rPr>
              <a:t>Программа «Новогодний подарок» </a:t>
            </a:r>
            <a:r>
              <a:rPr lang="ru-RU" sz="2400" b="1" dirty="0"/>
              <a:t>.</a:t>
            </a:r>
            <a:r>
              <a:rPr lang="ru-RU" sz="2400" dirty="0"/>
              <a:t> В преддверии Нового года Курганским отделением была организована акция «Ёлка желаний» - более 3000 подарков собрали для детей Курганской области. </a:t>
            </a:r>
          </a:p>
          <a:p>
            <a:r>
              <a:rPr lang="ru-RU" sz="2400" b="1" dirty="0">
                <a:solidFill>
                  <a:srgbClr val="0070C0"/>
                </a:solidFill>
              </a:rPr>
              <a:t>По программе «Теплый дом» </a:t>
            </a:r>
            <a:r>
              <a:rPr lang="ru-RU" sz="2400" dirty="0"/>
              <a:t>проводились мероприятия в учреждениях Курганской области (детские дома, реабилитационные центры, СУВУ) , не только тепло и участие к жизни детей, но подарки и сладости от детского фонда стали уже традицией.</a:t>
            </a:r>
          </a:p>
          <a:p>
            <a:r>
              <a:rPr lang="ru-RU" sz="2400" b="1" dirty="0">
                <a:solidFill>
                  <a:srgbClr val="0070C0"/>
                </a:solidFill>
              </a:rPr>
              <a:t>По программе «Помощь детям-инвалидам» </a:t>
            </a:r>
            <a:r>
              <a:rPr lang="ru-RU" sz="2400" dirty="0"/>
              <a:t>четверо наших подопечных в течении года получали помощь от Российского детского фонда, общая сумма помощи составила более 600 тыс. рублей.</a:t>
            </a:r>
          </a:p>
          <a:p>
            <a:endParaRPr lang="ru-RU" dirty="0"/>
          </a:p>
        </p:txBody>
      </p:sp>
    </p:spTree>
    <p:extLst>
      <p:ext uri="{BB962C8B-B14F-4D97-AF65-F5344CB8AC3E}">
        <p14:creationId xmlns:p14="http://schemas.microsoft.com/office/powerpoint/2010/main" val="3534968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204107" y="167368"/>
            <a:ext cx="11103429" cy="5323114"/>
          </a:xfrm>
        </p:spPr>
        <p:txBody>
          <a:bodyPr>
            <a:normAutofit/>
          </a:bodyPr>
          <a:lstStyle/>
          <a:p>
            <a:r>
              <a:rPr lang="ru-RU" sz="2400" b="1" dirty="0">
                <a:solidFill>
                  <a:srgbClr val="0070C0"/>
                </a:solidFill>
              </a:rPr>
              <a:t>Региональные </a:t>
            </a:r>
            <a:r>
              <a:rPr lang="ru-RU" sz="2400" b="1" dirty="0" smtClean="0">
                <a:solidFill>
                  <a:srgbClr val="0070C0"/>
                </a:solidFill>
              </a:rPr>
              <a:t>программы.</a:t>
            </a:r>
            <a:endParaRPr lang="ru-RU" sz="2400" dirty="0">
              <a:solidFill>
                <a:srgbClr val="0070C0"/>
              </a:solidFill>
            </a:endParaRPr>
          </a:p>
          <a:p>
            <a:r>
              <a:rPr lang="ru-RU" dirty="0"/>
              <a:t>В Курганской области в 2022 году продолжена реализация проекта «Семейный гардероб», работа волонтёрского центра на территории посёлка Юргамыш. С момента старта проекта, волонтёрские центры оказывают помощь семьям, воспитывающих детей инвалидов, оказавшимся в трудной жизненной ситуации, семьям пострадавшим от пожаров, детям, состоящим на учёте в отделе ПДН. В городе Кургане, в 2022 году, продолжил работу волонтёрский центр «Волонтёры РДФ». Отряд волонтёров осуществляет много задач при проведении благотворительных концертов, сборе вещевой и материальной помощи, проведении мероприятий, акций, концертов.</a:t>
            </a:r>
          </a:p>
          <a:p>
            <a:r>
              <a:rPr lang="ru-RU" b="1" dirty="0"/>
              <a:t>Региональный проект «Корзина добра» - </a:t>
            </a:r>
            <a:r>
              <a:rPr lang="ru-RU" dirty="0"/>
              <a:t> помощь продуктовыми наборами малоимущим семьям, многодетным семьям, погорельцам, семьям с одним родителем. Добровольные материальные пожертвования от благотворителей формируются в продуктовые наборы и доставляются до </a:t>
            </a:r>
            <a:r>
              <a:rPr lang="ru-RU" dirty="0" err="1"/>
              <a:t>благополучателей</a:t>
            </a:r>
            <a:r>
              <a:rPr lang="ru-RU" dirty="0"/>
              <a:t>. </a:t>
            </a:r>
          </a:p>
          <a:p>
            <a:endParaRPr lang="ru-RU" dirty="0"/>
          </a:p>
        </p:txBody>
      </p:sp>
    </p:spTree>
    <p:extLst>
      <p:ext uri="{BB962C8B-B14F-4D97-AF65-F5344CB8AC3E}">
        <p14:creationId xmlns:p14="http://schemas.microsoft.com/office/powerpoint/2010/main" val="419822933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Главное мероприятие">
  <a:themeElements>
    <a:clrScheme name="Главное мероприятие">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Главное мероприятие">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ое мероприятие">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docProps/app.xml><?xml version="1.0" encoding="utf-8"?>
<Properties xmlns="http://schemas.openxmlformats.org/officeDocument/2006/extended-properties" xmlns:vt="http://schemas.openxmlformats.org/officeDocument/2006/docPropsVTypes">
  <Template>Главное мероприятие</Template>
  <TotalTime>987</TotalTime>
  <Words>1670</Words>
  <Application>Microsoft Office PowerPoint</Application>
  <PresentationFormat>Широкоэкранный</PresentationFormat>
  <Paragraphs>161</Paragraphs>
  <Slides>19</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19</vt:i4>
      </vt:variant>
    </vt:vector>
  </HeadingPairs>
  <TitlesOfParts>
    <vt:vector size="27" baseType="lpstr">
      <vt:lpstr>Arial</vt:lpstr>
      <vt:lpstr>Arial Narrow</vt:lpstr>
      <vt:lpstr>Bahnschrift Condensed</vt:lpstr>
      <vt:lpstr>Bahnschrift SemiBold Condensed</vt:lpstr>
      <vt:lpstr>Impact</vt:lpstr>
      <vt:lpstr>Times New Roman</vt:lpstr>
      <vt:lpstr>Главное мероприятие</vt:lpstr>
      <vt:lpstr>Acrobat Document</vt:lpstr>
      <vt:lpstr>        КУРГАНСКОЕ ОБЛАСТНОЕ ОТДЕЛЕНИЕ ОБЩЕРОССИЙСКОГО ОБЩЕСТВЕНННОГО БЛАГОТВОРИТЕЛЬНОГО ФОНДА "РОССИЙСКИЙ ДЕТСКИЙ ФОНД"  КОО ООБФ «РДФ»  Russian Children's Foundation (RCF)</vt:lpstr>
      <vt:lpstr>Наши публичные данные</vt:lpstr>
      <vt:lpstr>Презентация PowerPoint</vt:lpstr>
      <vt:lpstr>кто неравнодушен</vt:lpstr>
      <vt:lpstr>Нашему ФОНДУ 35 лет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ДОБРЫЙ ЛЕД</vt:lpstr>
      <vt:lpstr>«Помощь Детям инвалидам»   оказана материальная поддержка детям, подопечным нашего регионального отделения  Общая сумма поддержки составила  более 600 тыс. рублей</vt:lpstr>
      <vt:lpstr>НАША ОТЧЕТНОСТЬ за 2022</vt:lpstr>
      <vt:lpstr>Презентация PowerPoint</vt:lpstr>
      <vt:lpstr>Презентация PowerPoint</vt:lpstr>
      <vt:lpstr>«РОССИЙСКИЙ ДЕТСКИЙ ФОНД»  – общественная общероссийская благотворительная организация, осуществляющая свою деятельность в соответствии с Конституцией Российской Федерации, Федеральным законом Российской Федерации «Об общественных объединениях», Федеральным законом Российской Федерации «О благотворительной деятельности и благотворительных организациях», действующим законодательством Российской Федерации, нормами и принципами международного права, Конвенцией ООН о правах ребенка, международными договорами Российской Федерации и Уставом Фонда. КУРГАНСКОЕ ОБЛАСТНОЕ ОТДЕЛЕНИЕ ОБЩЕРОССИЙСКОГО ОБЩЕСТВЕНННОГО БЛАГОТВОРИТЕЛЬНОГО ФОНДА "РОССИЙСКИЙ ДЕТСКИЙ ФОНД"  (КОО ООБФ «РДФ») действует  в Курганской области с октября  1996 года. Основные цели: благотворительная помощь детям и малоимущим семьям, детям-инвалидам, детям-сиротам, многодетным семья, организация детских мероприятий, работа со школьными библиотеками, помощь  семьям с одаренными детьми и подростками.  Если Вы готовы сердцем помочь , то мы ждем Вас по адресу город курган ул. Савельева дом 6 помещение 4.  Реквизиты для перечисления денежных средств:  на расчетный счет -  Получатель : Курганское областное отделение общероссийского общественного благотворительного фонда "Российский детский фонд" ИНН 4501003472 КПП 450101001 Счёт 40703.810.6.32020000762 БИК банка 043735650 Банк КУРГАНСКОЕ ОТДЕЛЕНИЕ N8599 ПАО СБЕРБАНК Г. Курган Корр. Счёт 30101.810.1.00000000650 Назначение платежа: Благотворительное пожертвование детям  Через СБЕР онлайн (Приложение в телефоне) - Войти в Приложение , выбрать вкладку «Оплатить и перевести» далее в разделе  «Оплатить» выбрать «Платеж по реквизитам»  набрать ИНН 4501003472 нажать   или        можно пожертвовать  по  QR коду Наведите камеру телефона на Qr  код и  И оплатите по номеру  вашей карты : </vt:lpstr>
      <vt:lpstr>сделать добро просто -  кто, если не ты !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КУРГАНСКОЕ ОБЛАСТНОЕ ОТДЕЛЕНИЕ ОБЩЕРОССИЙСКОГО ОБЩЕСТВЕНННОГО БЛАГОТВОРИТЕЛЬНОГО ФОНДА "РОССИЙСКИЙ ДЕТСКИЙ ФОНД"  КОО ООБФ «РДФ»  Russian Children's Foundation (RCF)</dc:title>
  <dc:creator>Лариса</dc:creator>
  <cp:lastModifiedBy>Лариса</cp:lastModifiedBy>
  <cp:revision>68</cp:revision>
  <cp:lastPrinted>2022-07-14T06:34:01Z</cp:lastPrinted>
  <dcterms:created xsi:type="dcterms:W3CDTF">2022-06-28T11:17:49Z</dcterms:created>
  <dcterms:modified xsi:type="dcterms:W3CDTF">2023-10-04T13:38:54Z</dcterms:modified>
</cp:coreProperties>
</file>