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8" r:id="rId3"/>
    <p:sldId id="260" r:id="rId4"/>
    <p:sldId id="259" r:id="rId5"/>
    <p:sldId id="263" r:id="rId6"/>
    <p:sldId id="264" r:id="rId7"/>
    <p:sldId id="261" r:id="rId8"/>
    <p:sldId id="266" r:id="rId9"/>
    <p:sldId id="267" r:id="rId10"/>
    <p:sldId id="265" r:id="rId11"/>
    <p:sldId id="262" r:id="rId12"/>
    <p:sldId id="268" r:id="rId13"/>
    <p:sldId id="269" r:id="rId14"/>
    <p:sldId id="271" r:id="rId15"/>
    <p:sldId id="272" r:id="rId16"/>
    <p:sldId id="273" r:id="rId17"/>
    <p:sldId id="274" r:id="rId18"/>
    <p:sldId id="275" r:id="rId19"/>
    <p:sldId id="27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BF3D"/>
    <a:srgbClr val="F3E4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54" autoAdjust="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277A61-4BC4-43FA-8B58-3EAE4E0BA1E3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961EFD-DC98-4708-A227-FD55C6862A8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06BD70-F8EB-43BC-B1CA-96F188880ED9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3B704D-9466-47F6-9A6A-DEC02916F3B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vtcrtdu@mail.ru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420888"/>
            <a:ext cx="8640960" cy="216024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«Музей танкистов – добровольцев ГАЗ и героев Советского Союза Автозаводского района»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5157192"/>
            <a:ext cx="6408712" cy="122413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</a:rPr>
              <a:t>МБУ ДО «ЦДТ Автозаводского района» 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</a:rPr>
              <a:t>тел. 281-43-10</a:t>
            </a:r>
            <a:r>
              <a:rPr lang="en-US" sz="2000" dirty="0">
                <a:solidFill>
                  <a:schemeClr val="tx1"/>
                </a:solidFill>
              </a:rPr>
              <a:t>, email</a:t>
            </a:r>
            <a:r>
              <a:rPr lang="ru-RU" sz="2000" dirty="0">
                <a:solidFill>
                  <a:schemeClr val="tx1"/>
                </a:solidFill>
              </a:rPr>
              <a:t>: </a:t>
            </a:r>
            <a:r>
              <a:rPr lang="en-US" sz="2000" dirty="0">
                <a:solidFill>
                  <a:schemeClr val="tx1"/>
                </a:solidFill>
                <a:hlinkClick r:id="rId3"/>
              </a:rPr>
              <a:t>avtcrtdu@mail.ru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</a:p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</a:rPr>
              <a:t>г. Нижний Новгород</a:t>
            </a:r>
          </a:p>
        </p:txBody>
      </p:sp>
    </p:spTree>
    <p:extLst>
      <p:ext uri="{BB962C8B-B14F-4D97-AF65-F5344CB8AC3E}">
        <p14:creationId xmlns:p14="http://schemas.microsoft.com/office/powerpoint/2010/main" val="783551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792088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Музейные экспонаты</a:t>
            </a:r>
          </a:p>
        </p:txBody>
      </p:sp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5580112" y="1916832"/>
            <a:ext cx="3744416" cy="420933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/>
              <a:t>Гильзы снарядов </a:t>
            </a:r>
          </a:p>
          <a:p>
            <a:pPr>
              <a:buNone/>
            </a:pPr>
            <a:r>
              <a:rPr lang="ru-RU" sz="2800" dirty="0"/>
              <a:t>от танков Т-34 и </a:t>
            </a:r>
          </a:p>
          <a:p>
            <a:pPr>
              <a:buNone/>
            </a:pPr>
            <a:r>
              <a:rPr lang="ru-RU" sz="2800" dirty="0"/>
              <a:t>ИС-2. Состоявших </a:t>
            </a:r>
          </a:p>
          <a:p>
            <a:pPr>
              <a:buNone/>
            </a:pPr>
            <a:r>
              <a:rPr lang="ru-RU" sz="2800" dirty="0"/>
              <a:t>на вооружении </a:t>
            </a:r>
          </a:p>
          <a:p>
            <a:pPr>
              <a:buNone/>
            </a:pPr>
            <a:r>
              <a:rPr lang="ru-RU" sz="2800" dirty="0"/>
              <a:t>121 и 122 танковых </a:t>
            </a:r>
          </a:p>
          <a:p>
            <a:pPr>
              <a:buNone/>
            </a:pPr>
            <a:r>
              <a:rPr lang="ru-RU" sz="2800" dirty="0"/>
              <a:t>бригад, 5 Двинского </a:t>
            </a:r>
          </a:p>
          <a:p>
            <a:pPr>
              <a:buNone/>
            </a:pPr>
            <a:r>
              <a:rPr lang="ru-RU" sz="2800" dirty="0"/>
              <a:t>корпуса.</a:t>
            </a:r>
          </a:p>
          <a:p>
            <a:pPr>
              <a:buNone/>
            </a:pPr>
            <a:endParaRPr lang="ru-RU" sz="2800" dirty="0"/>
          </a:p>
          <a:p>
            <a:pPr>
              <a:buNone/>
            </a:pPr>
            <a:endParaRPr lang="ru-RU" sz="2800" dirty="0"/>
          </a:p>
        </p:txBody>
      </p:sp>
      <p:pic>
        <p:nvPicPr>
          <p:cNvPr id="4" name="Picture 8" descr="C:\Documents and Settings\Test\Рабочий стол\Поиск Стенды\DSC_00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204864"/>
            <a:ext cx="4536505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2321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792088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Объединения музея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8064" y="1628800"/>
            <a:ext cx="3168352" cy="252028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endParaRPr lang="ru-RU" sz="1800" dirty="0"/>
          </a:p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endParaRPr lang="ru-RU" sz="1800" dirty="0"/>
          </a:p>
        </p:txBody>
      </p:sp>
      <p:pic>
        <p:nvPicPr>
          <p:cNvPr id="5" name="Picture 6" descr="C:\Documents and Settings\Test\Мои документы\Downloads\экскурсии\IMG_20190326_1410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628800"/>
            <a:ext cx="3072341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7" descr="H:\! 2019-20 уч. год\ПОИСК\!!!! Музей ПОИСК\ФОТО ПОИСК\cXVMA13qpn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4077072"/>
            <a:ext cx="3072526" cy="2482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827584" y="1484784"/>
            <a:ext cx="3672408" cy="25202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75000"/>
              <a:buFont typeface="Arial" pitchFamily="34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75000"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2017-18 учебном году в музее работало детское творческое объединение «Экскурсовод», обучающиеся которого не только проводили экскурсии для учащихся школ района, но и сами участвовали в различных конкурсах.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75000"/>
              <a:buFont typeface="Arial" pitchFamily="34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289" name="Picture 1" descr="C:\Documents and Settings\Test\Мои документы\Downloads\экскурсии\IMG_20190326_1412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4077072"/>
            <a:ext cx="3324877" cy="2493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2321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792088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Объединения музея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8064" y="1628800"/>
            <a:ext cx="3168352" cy="252028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endParaRPr lang="ru-RU" sz="1800" dirty="0"/>
          </a:p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endParaRPr lang="ru-RU" sz="1800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827584" y="1484784"/>
            <a:ext cx="3960440" cy="25202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75000"/>
              <a:buFont typeface="Arial" pitchFamily="34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>
              <a:buClr>
                <a:srgbClr val="C00000"/>
              </a:buClr>
              <a:buSzPct val="75000"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Обучающиеся</a:t>
            </a:r>
            <a:r>
              <a:rPr kumimoji="0" lang="ru-RU" sz="1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детского творческого объединения «Экскурсовод», принимали участие </a:t>
            </a:r>
            <a:r>
              <a:rPr lang="ru-RU" dirty="0"/>
              <a:t>в конкурсах музейной, краеведческой  и патриотической направленности различного уровня (районного городского и областного) и становились их победителями.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75000"/>
              <a:buFont typeface="Arial" pitchFamily="34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194" name="Picture 2" descr="C:\Documents and Settings\Test\Мои документы\Downloads\Голуби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772816"/>
            <a:ext cx="2664296" cy="1883797"/>
          </a:xfrm>
          <a:prstGeom prst="rect">
            <a:avLst/>
          </a:prstGeom>
          <a:noFill/>
        </p:spPr>
      </p:pic>
      <p:pic>
        <p:nvPicPr>
          <p:cNvPr id="8195" name="Picture 3" descr="C:\Documents and Settings\Test\Мои документы\Downloads\Кодочигов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4005064"/>
            <a:ext cx="2736304" cy="1934711"/>
          </a:xfrm>
          <a:prstGeom prst="rect">
            <a:avLst/>
          </a:prstGeom>
          <a:noFill/>
        </p:spPr>
      </p:pic>
      <p:pic>
        <p:nvPicPr>
          <p:cNvPr id="8196" name="Picture 4" descr="C:\Documents and Settings\Test\Мои документы\Downloads\грамота Ксения Кайнов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005064"/>
            <a:ext cx="1734405" cy="2444230"/>
          </a:xfrm>
          <a:prstGeom prst="rect">
            <a:avLst/>
          </a:prstGeom>
          <a:noFill/>
        </p:spPr>
      </p:pic>
      <p:pic>
        <p:nvPicPr>
          <p:cNvPr id="8197" name="Picture 5" descr="C:\Documents and Settings\Test\Мои документы\Downloads\грамота коробов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3728" y="4005064"/>
            <a:ext cx="1712414" cy="2420888"/>
          </a:xfrm>
          <a:prstGeom prst="rect">
            <a:avLst/>
          </a:prstGeom>
          <a:noFill/>
        </p:spPr>
      </p:pic>
      <p:pic>
        <p:nvPicPr>
          <p:cNvPr id="8198" name="Picture 6" descr="C:\Documents and Settings\Test\Мои документы\Downloads\грамот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928" y="4005064"/>
            <a:ext cx="1737359" cy="24500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2321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экскурсионной работы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8064" y="1628800"/>
            <a:ext cx="3168352" cy="252028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endParaRPr lang="ru-RU" sz="1800" dirty="0"/>
          </a:p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endParaRPr lang="ru-RU" sz="1800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827584" y="1772816"/>
            <a:ext cx="4464496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75000"/>
              <a:buFont typeface="Arial" pitchFamily="34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>
              <a:buClr>
                <a:srgbClr val="C00000"/>
              </a:buClr>
              <a:buSzPct val="75000"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Обучающиеся</a:t>
            </a:r>
            <a:r>
              <a:rPr kumimoji="0" lang="ru-RU" sz="1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детского творческого объединения «Экскурсовод»</a:t>
            </a:r>
            <a:r>
              <a:rPr kumimoji="0" lang="ru-RU" sz="1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разработали и проводили следующие экскурсии :</a:t>
            </a:r>
          </a:p>
          <a:p>
            <a:pPr lvl="0">
              <a:buClr>
                <a:srgbClr val="C00000"/>
              </a:buClr>
              <a:buSzPct val="75000"/>
            </a:pPr>
            <a:r>
              <a:rPr lang="ru-RU" dirty="0"/>
              <a:t>- Обзорная экскурсия по музею.</a:t>
            </a:r>
          </a:p>
          <a:p>
            <a:pPr>
              <a:buClr>
                <a:srgbClr val="C00000"/>
              </a:buClr>
              <a:buSzPct val="75000"/>
            </a:pPr>
            <a:r>
              <a:rPr lang="ru-RU" dirty="0"/>
              <a:t>- Горьковский автомобильный завод в годы Великой - Отечественной  Войны.</a:t>
            </a:r>
          </a:p>
          <a:p>
            <a:pPr>
              <a:buClr>
                <a:srgbClr val="C00000"/>
              </a:buClr>
              <a:buSzPct val="75000"/>
            </a:pPr>
            <a:r>
              <a:rPr lang="ru-RU" dirty="0"/>
              <a:t>- Боевой путь танкистов – автозаводцев.</a:t>
            </a:r>
          </a:p>
          <a:p>
            <a:pPr>
              <a:buClr>
                <a:srgbClr val="C00000"/>
              </a:buClr>
              <a:buSzPct val="75000"/>
            </a:pPr>
            <a:r>
              <a:rPr lang="ru-RU" dirty="0"/>
              <a:t>- Герои - автозаводцы.</a:t>
            </a:r>
          </a:p>
          <a:p>
            <a:pPr>
              <a:buClr>
                <a:srgbClr val="C00000"/>
              </a:buClr>
              <a:buSzPct val="75000"/>
            </a:pPr>
            <a:endParaRPr lang="ru-RU" dirty="0"/>
          </a:p>
          <a:p>
            <a:pPr>
              <a:buClr>
                <a:srgbClr val="C00000"/>
              </a:buClr>
              <a:buSzPct val="75000"/>
            </a:pPr>
            <a:r>
              <a:rPr lang="ru-RU" dirty="0"/>
              <a:t>Экскурсии проводились не реже двух раз в неделю в течении всего учебного года. </a:t>
            </a:r>
          </a:p>
          <a:p>
            <a:pPr>
              <a:buClr>
                <a:srgbClr val="C00000"/>
              </a:buClr>
              <a:buSzPct val="75000"/>
            </a:pPr>
            <a:r>
              <a:rPr lang="ru-RU" dirty="0"/>
              <a:t>Экскурсии были рассчитаны на учащихся школ района и жителей микрорайона, где расположен музей.</a:t>
            </a:r>
          </a:p>
          <a:p>
            <a:pPr>
              <a:buClr>
                <a:srgbClr val="C00000"/>
              </a:buClr>
              <a:buSzPct val="75000"/>
            </a:pPr>
            <a:endParaRPr lang="ru-RU" dirty="0"/>
          </a:p>
          <a:p>
            <a:pPr>
              <a:buClr>
                <a:srgbClr val="C00000"/>
              </a:buClr>
              <a:buSzPct val="75000"/>
            </a:pPr>
            <a:endParaRPr lang="ru-RU" dirty="0"/>
          </a:p>
          <a:p>
            <a:pPr>
              <a:buClr>
                <a:srgbClr val="C00000"/>
              </a:buClr>
              <a:buSzPct val="75000"/>
            </a:pPr>
            <a:endParaRPr lang="ru-RU" b="1" dirty="0"/>
          </a:p>
          <a:p>
            <a:pPr>
              <a:buClr>
                <a:srgbClr val="C00000"/>
              </a:buClr>
              <a:buSzPct val="75000"/>
            </a:pPr>
            <a:endParaRPr lang="ru-RU" b="1" dirty="0"/>
          </a:p>
          <a:p>
            <a:pPr>
              <a:buClr>
                <a:srgbClr val="C00000"/>
              </a:buClr>
              <a:buSzPct val="75000"/>
            </a:pPr>
            <a:endParaRPr lang="ru-RU" b="1" dirty="0"/>
          </a:p>
          <a:p>
            <a:pPr>
              <a:buClr>
                <a:srgbClr val="C00000"/>
              </a:buClr>
              <a:buSzPct val="75000"/>
            </a:pPr>
            <a:endParaRPr lang="ru-RU" b="1" dirty="0"/>
          </a:p>
          <a:p>
            <a:pPr>
              <a:buClr>
                <a:srgbClr val="C00000"/>
              </a:buClr>
              <a:buSzPct val="75000"/>
            </a:pPr>
            <a:endParaRPr lang="ru-RU" dirty="0"/>
          </a:p>
          <a:p>
            <a:pPr lvl="0">
              <a:buClr>
                <a:srgbClr val="C00000"/>
              </a:buClr>
              <a:buSzPct val="75000"/>
            </a:pPr>
            <a:endParaRPr lang="ru-RU" dirty="0"/>
          </a:p>
          <a:p>
            <a:pPr lvl="0">
              <a:buClr>
                <a:srgbClr val="C00000"/>
              </a:buClr>
              <a:buSzPct val="75000"/>
            </a:pPr>
            <a:endParaRPr lang="ru-RU" dirty="0"/>
          </a:p>
          <a:p>
            <a:pPr lvl="0">
              <a:buClr>
                <a:srgbClr val="C00000"/>
              </a:buClr>
              <a:buSzPct val="75000"/>
            </a:pPr>
            <a:endParaRPr kumimoji="0" lang="ru-RU" sz="18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75000"/>
              <a:buFont typeface="Arial" pitchFamily="34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5" descr="C:\Documents and Settings\Test\Мои документы\Downloads\экскурсии\IMG_20190326_1418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2492896"/>
            <a:ext cx="3384376" cy="2538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2321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80728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организуемые музеем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8064" y="1628800"/>
            <a:ext cx="3168352" cy="252028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endParaRPr lang="ru-RU" sz="1800" dirty="0"/>
          </a:p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endParaRPr lang="ru-RU" sz="1800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23528" y="2276872"/>
            <a:ext cx="3456384" cy="3561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75000"/>
              <a:buFont typeface="Arial" pitchFamily="34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>
              <a:buClr>
                <a:srgbClr val="C00000"/>
              </a:buClr>
              <a:buSzPct val="75000"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 базе музея проводились различные</a:t>
            </a:r>
            <a:r>
              <a:rPr kumimoji="0" lang="ru-RU" sz="1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воспитательные и патриотические мероприятия:</a:t>
            </a:r>
          </a:p>
          <a:p>
            <a:pPr lvl="0">
              <a:buClr>
                <a:srgbClr val="C00000"/>
              </a:buClr>
              <a:buSzPct val="75000"/>
            </a:pPr>
            <a:r>
              <a:rPr lang="ru-RU" dirty="0"/>
              <a:t>- уроки мужества,</a:t>
            </a:r>
          </a:p>
          <a:p>
            <a:pPr lvl="0">
              <a:buClr>
                <a:srgbClr val="C00000"/>
              </a:buClr>
              <a:buSzPct val="75000"/>
            </a:pPr>
            <a:r>
              <a:rPr lang="ru-RU" dirty="0"/>
              <a:t>- встречи с ветеранами боевых действий</a:t>
            </a:r>
          </a:p>
          <a:p>
            <a:pPr lvl="0">
              <a:buClr>
                <a:srgbClr val="C00000"/>
              </a:buClr>
              <a:buSzPct val="75000"/>
            </a:pPr>
            <a:r>
              <a:rPr lang="ru-RU" dirty="0"/>
              <a:t>- круглые столы, посвященные истории Великой Отечественной войны</a:t>
            </a:r>
          </a:p>
          <a:p>
            <a:pPr lvl="0">
              <a:buClr>
                <a:srgbClr val="C00000"/>
              </a:buClr>
              <a:buSzPct val="75000"/>
            </a:pPr>
            <a:r>
              <a:rPr lang="ru-RU" dirty="0"/>
              <a:t>- викторины для обучающихся</a:t>
            </a:r>
          </a:p>
          <a:p>
            <a:pPr lvl="0">
              <a:buClr>
                <a:srgbClr val="C00000"/>
              </a:buClr>
              <a:buSzPct val="75000"/>
              <a:buFontTx/>
              <a:buChar char="-"/>
            </a:pPr>
            <a:endParaRPr lang="ru-RU" dirty="0"/>
          </a:p>
          <a:p>
            <a:pPr lvl="0">
              <a:buClr>
                <a:srgbClr val="C00000"/>
              </a:buClr>
              <a:buSzPct val="75000"/>
            </a:pPr>
            <a:endParaRPr lang="ru-RU" dirty="0"/>
          </a:p>
          <a:p>
            <a:pPr lvl="0">
              <a:buClr>
                <a:srgbClr val="C00000"/>
              </a:buClr>
              <a:buSzPct val="75000"/>
            </a:pPr>
            <a:endParaRPr lang="ru-RU" dirty="0"/>
          </a:p>
          <a:p>
            <a:pPr lvl="0">
              <a:buClr>
                <a:srgbClr val="C00000"/>
              </a:buClr>
              <a:buSzPct val="75000"/>
            </a:pPr>
            <a:endParaRPr kumimoji="0" lang="ru-RU" sz="18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>
              <a:buClr>
                <a:srgbClr val="C00000"/>
              </a:buClr>
              <a:buSzPct val="75000"/>
            </a:pPr>
            <a:endParaRPr kumimoji="0" lang="ru-RU" sz="18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>
              <a:buClr>
                <a:srgbClr val="C00000"/>
              </a:buClr>
              <a:buSzPct val="75000"/>
            </a:pPr>
            <a:endParaRPr lang="ru-RU" dirty="0"/>
          </a:p>
          <a:p>
            <a:pPr>
              <a:buClr>
                <a:srgbClr val="C00000"/>
              </a:buClr>
              <a:buSzPct val="75000"/>
            </a:pPr>
            <a:endParaRPr lang="ru-RU" dirty="0"/>
          </a:p>
          <a:p>
            <a:pPr>
              <a:buClr>
                <a:srgbClr val="C00000"/>
              </a:buClr>
              <a:buSzPct val="75000"/>
            </a:pPr>
            <a:endParaRPr lang="ru-RU" dirty="0"/>
          </a:p>
          <a:p>
            <a:pPr>
              <a:buClr>
                <a:srgbClr val="C00000"/>
              </a:buClr>
              <a:buSzPct val="75000"/>
            </a:pPr>
            <a:endParaRPr lang="ru-RU" b="1" dirty="0"/>
          </a:p>
          <a:p>
            <a:pPr>
              <a:buClr>
                <a:srgbClr val="C00000"/>
              </a:buClr>
              <a:buSzPct val="75000"/>
            </a:pPr>
            <a:endParaRPr lang="ru-RU" b="1" dirty="0"/>
          </a:p>
          <a:p>
            <a:pPr>
              <a:buClr>
                <a:srgbClr val="C00000"/>
              </a:buClr>
              <a:buSzPct val="75000"/>
            </a:pPr>
            <a:endParaRPr lang="ru-RU" b="1" dirty="0"/>
          </a:p>
          <a:p>
            <a:pPr>
              <a:buClr>
                <a:srgbClr val="C00000"/>
              </a:buClr>
              <a:buSzPct val="75000"/>
            </a:pPr>
            <a:endParaRPr lang="ru-RU" b="1" dirty="0"/>
          </a:p>
          <a:p>
            <a:pPr>
              <a:buClr>
                <a:srgbClr val="C00000"/>
              </a:buClr>
              <a:buSzPct val="75000"/>
            </a:pPr>
            <a:endParaRPr lang="ru-RU" dirty="0"/>
          </a:p>
          <a:p>
            <a:pPr lvl="0">
              <a:buClr>
                <a:srgbClr val="C00000"/>
              </a:buClr>
              <a:buSzPct val="75000"/>
            </a:pPr>
            <a:endParaRPr lang="ru-RU" dirty="0"/>
          </a:p>
          <a:p>
            <a:pPr lvl="0">
              <a:buClr>
                <a:srgbClr val="C00000"/>
              </a:buClr>
              <a:buSzPct val="75000"/>
            </a:pPr>
            <a:endParaRPr lang="ru-RU" dirty="0"/>
          </a:p>
          <a:p>
            <a:pPr lvl="0">
              <a:buClr>
                <a:srgbClr val="C00000"/>
              </a:buClr>
              <a:buSzPct val="75000"/>
            </a:pPr>
            <a:endParaRPr kumimoji="0" lang="ru-RU" sz="18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75000"/>
              <a:buFont typeface="Arial" pitchFamily="34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 descr="H:\! 2019-20 уч. год\ПОИСК\!!!! Музей ПОИСК\ФОТО ПОИСК\4GgT-ZrpZ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060848"/>
            <a:ext cx="4896544" cy="37778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2321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59C76A-6943-42EC-9E3F-C8DEBA861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Музей сейчас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CDB5CDE-A8E6-4617-8DD3-785F08934F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43" y="1484784"/>
            <a:ext cx="4070581" cy="305293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68FC84-3AD6-476C-A1AC-D4B20A6488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84784"/>
            <a:ext cx="3871490" cy="51657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7F71337-CFDD-4042-9E26-1CE9766E82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0" t="-16804" r="-530" b="-16804"/>
          <a:stretch/>
        </p:blipFill>
        <p:spPr>
          <a:xfrm>
            <a:off x="553942" y="4242592"/>
            <a:ext cx="3855381" cy="264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96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C6045D-D89D-4602-A63C-FBDE480A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Проект реконструкции музея боевой доблести «Поиск»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D328AF-CE3F-4790-BBBC-546BBC259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10531"/>
            <a:ext cx="8507288" cy="4586821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Срок реализации: 1.10.2022-30.06.2023</a:t>
            </a:r>
          </a:p>
          <a:p>
            <a:r>
              <a:rPr lang="ru-RU" dirty="0"/>
              <a:t>Необходимое финансирование: 7 365 025,00 ₽</a:t>
            </a:r>
          </a:p>
          <a:p>
            <a:r>
              <a:rPr lang="ru-RU" dirty="0"/>
              <a:t>Целевые группы: </a:t>
            </a:r>
          </a:p>
          <a:p>
            <a:r>
              <a:rPr lang="ru-RU" dirty="0"/>
              <a:t>-обучающиеся с 1 по 11 класс образовательных организаций Автозаводского района города Нижнего Новгорода (не менее 300 человек)</a:t>
            </a:r>
          </a:p>
          <a:p>
            <a:r>
              <a:rPr lang="ru-RU" dirty="0"/>
              <a:t>- семейные коллективы участников Великой Отечественной войны, проживающие на территории города Нижнего Новгорода (не менее 10 семейных коллективов)</a:t>
            </a:r>
          </a:p>
        </p:txBody>
      </p:sp>
    </p:spTree>
    <p:extLst>
      <p:ext uri="{BB962C8B-B14F-4D97-AF65-F5344CB8AC3E}">
        <p14:creationId xmlns:p14="http://schemas.microsoft.com/office/powerpoint/2010/main" val="2951896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3035E5-FE7D-466A-ADA7-B13D1527D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Идея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3A0B3D-464B-4286-B1E5-7F8006212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556792"/>
            <a:ext cx="8363272" cy="4925144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Оцифровка материалов</a:t>
            </a:r>
          </a:p>
          <a:p>
            <a:r>
              <a:rPr lang="ru-RU" dirty="0"/>
              <a:t>Реставрационные работы</a:t>
            </a:r>
          </a:p>
          <a:p>
            <a:r>
              <a:rPr lang="ru-RU" dirty="0"/>
              <a:t>Поисковая и архивная работа</a:t>
            </a:r>
          </a:p>
          <a:p>
            <a:r>
              <a:rPr lang="ru-RU" dirty="0"/>
              <a:t>Создание экскурсионного отряда школьников</a:t>
            </a:r>
          </a:p>
          <a:p>
            <a:r>
              <a:rPr lang="ru-RU" dirty="0"/>
              <a:t>Интерактивная мультимедийная выставка-путешествие (закупка и установка оборудования)</a:t>
            </a:r>
          </a:p>
          <a:p>
            <a:r>
              <a:rPr lang="ru-RU" dirty="0" err="1"/>
              <a:t>Иммерсивные</a:t>
            </a:r>
            <a:r>
              <a:rPr lang="ru-RU" dirty="0"/>
              <a:t> экскурсии, квесты</a:t>
            </a:r>
          </a:p>
          <a:p>
            <a:r>
              <a:rPr lang="ru-RU" dirty="0"/>
              <a:t>Сенсорные столы</a:t>
            </a:r>
          </a:p>
          <a:p>
            <a:r>
              <a:rPr lang="ru-RU" dirty="0"/>
              <a:t>Сайт и группа в </a:t>
            </a:r>
            <a:r>
              <a:rPr lang="ru-RU" dirty="0" err="1"/>
              <a:t>ВКонтакте</a:t>
            </a:r>
            <a:r>
              <a:rPr lang="ru-RU" dirty="0"/>
              <a:t> музея</a:t>
            </a:r>
          </a:p>
          <a:p>
            <a:r>
              <a:rPr lang="ru-RU" dirty="0"/>
              <a:t>Образовательные и выставочные мероприятия, конкурсы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3CC05D-6D09-4B16-9E08-3F2BC1C3EE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527181"/>
            <a:ext cx="1584176" cy="21137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D5D904-795E-4BF5-B401-C4D9DE4041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712" y="1196752"/>
            <a:ext cx="2400267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317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A40C59-B8BD-43AC-BE4E-6BC387DCB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458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Визуализация 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(на примере подобных музеев)</a:t>
            </a:r>
          </a:p>
        </p:txBody>
      </p:sp>
      <p:pic>
        <p:nvPicPr>
          <p:cNvPr id="1026" name="Picture 2" descr="10 А класс посетил интерактивный музей 'Россия-моя история'">
            <a:extLst>
              <a:ext uri="{FF2B5EF4-FFF2-40B4-BE49-F238E27FC236}">
                <a16:creationId xmlns:a16="http://schemas.microsoft.com/office/drawing/2014/main" id="{D13140CB-A58B-4EB1-BEE4-051722063F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02" y="2096789"/>
            <a:ext cx="4176464" cy="242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89EEBA-6884-4638-9832-E8A000472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2096789"/>
            <a:ext cx="4032448" cy="245299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C00905-1049-4913-8382-B50FFAA6B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910" y="4635938"/>
            <a:ext cx="2837914" cy="18943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286D0D-1F9F-4D56-B6E4-D3D4CD31E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4568" y="4635938"/>
            <a:ext cx="2848417" cy="18943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2B27EB-372B-40A8-932A-1CC023B3B7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3405" y="4635938"/>
            <a:ext cx="2848417" cy="189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50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12BF0E-BDB6-452D-8CF1-4E30347CD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Партнеры и перспектива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8D04A8-6DD4-4855-BF99-71EB8AD97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1751" y="1628800"/>
            <a:ext cx="4521700" cy="4907632"/>
          </a:xfrm>
        </p:spPr>
        <p:txBody>
          <a:bodyPr>
            <a:normAutofit fontScale="62500" lnSpcReduction="20000"/>
          </a:bodyPr>
          <a:lstStyle/>
          <a:p>
            <a:r>
              <a:rPr lang="ru-RU" sz="5100" u="sng" dirty="0"/>
              <a:t>Перспектива:</a:t>
            </a:r>
          </a:p>
          <a:p>
            <a:r>
              <a:rPr lang="ru-RU" dirty="0"/>
              <a:t>Проведения образовательно-выставочных мероприятий, </a:t>
            </a:r>
          </a:p>
          <a:p>
            <a:r>
              <a:rPr lang="ru-RU" dirty="0"/>
              <a:t>Создание центра экскурсионной деятельности школьников,</a:t>
            </a:r>
          </a:p>
          <a:p>
            <a:r>
              <a:rPr lang="ru-RU" dirty="0"/>
              <a:t>Пополнение выставочных экспозиций музея,</a:t>
            </a:r>
          </a:p>
          <a:p>
            <a:r>
              <a:rPr lang="ru-RU" dirty="0"/>
              <a:t>Паспортизация музея и участие в программе развития деятельности школьных музеев «Школьный Музей Победы»,</a:t>
            </a:r>
          </a:p>
          <a:p>
            <a:r>
              <a:rPr lang="ru-RU" dirty="0"/>
              <a:t>Оказание консультативной помощи школьным музеям по созданию экспозиций,</a:t>
            </a:r>
          </a:p>
          <a:p>
            <a:r>
              <a:rPr lang="ru-RU" dirty="0"/>
              <a:t>Проведение экскурсий для туристов города Нижнего Новгорода.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5F7F098D-FEBC-4DCE-9DF6-081D876E3CEF}"/>
              </a:ext>
            </a:extLst>
          </p:cNvPr>
          <p:cNvSpPr txBox="1">
            <a:spLocks/>
          </p:cNvSpPr>
          <p:nvPr/>
        </p:nvSpPr>
        <p:spPr>
          <a:xfrm>
            <a:off x="320549" y="1696244"/>
            <a:ext cx="3960440" cy="477274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500" u="sng" dirty="0"/>
              <a:t>Партнеры:</a:t>
            </a:r>
          </a:p>
          <a:p>
            <a:r>
              <a:rPr lang="ru-RU" dirty="0"/>
              <a:t>Волонтеры Победы</a:t>
            </a:r>
          </a:p>
          <a:p>
            <a:r>
              <a:rPr lang="ru-RU" dirty="0" err="1"/>
              <a:t>Промэкскурсовод</a:t>
            </a:r>
            <a:endParaRPr lang="ru-RU" dirty="0"/>
          </a:p>
          <a:p>
            <a:r>
              <a:rPr lang="ru-RU" dirty="0"/>
              <a:t>Администрация района</a:t>
            </a:r>
          </a:p>
          <a:p>
            <a:r>
              <a:rPr lang="ru-RU" dirty="0"/>
              <a:t>Совет ветеранов</a:t>
            </a:r>
          </a:p>
          <a:p>
            <a:r>
              <a:rPr lang="ru-RU" dirty="0"/>
              <a:t>ТОС № 1</a:t>
            </a:r>
          </a:p>
          <a:p>
            <a:r>
              <a:rPr lang="ru-RU" dirty="0" err="1"/>
              <a:t>Мининский</a:t>
            </a:r>
            <a:r>
              <a:rPr lang="ru-RU" dirty="0"/>
              <a:t> университет</a:t>
            </a:r>
          </a:p>
          <a:p>
            <a:r>
              <a:rPr lang="ru-RU" dirty="0"/>
              <a:t>НИРО</a:t>
            </a:r>
          </a:p>
          <a:p>
            <a:r>
              <a:rPr lang="ru-RU" dirty="0"/>
              <a:t>Школы </a:t>
            </a:r>
          </a:p>
        </p:txBody>
      </p:sp>
    </p:spTree>
    <p:extLst>
      <p:ext uri="{BB962C8B-B14F-4D97-AF65-F5344CB8AC3E}">
        <p14:creationId xmlns:p14="http://schemas.microsoft.com/office/powerpoint/2010/main" val="3716634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940966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Положение музея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6016" y="1844824"/>
            <a:ext cx="3600400" cy="4464496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5600" b="1" dirty="0"/>
              <a:t>Общие положения</a:t>
            </a:r>
            <a:endParaRPr lang="ru-RU" sz="5600" dirty="0"/>
          </a:p>
          <a:p>
            <a:pPr algn="just">
              <a:buNone/>
            </a:pPr>
            <a:r>
              <a:rPr lang="ru-RU" sz="5600" dirty="0"/>
              <a:t>1.1. Музей обособленного структурного подразделения детский клуб «Поиск» (клуб - музей) ‑ является структурным подразделением образовательного учреждения, действующего на основании Закона Российской Федерации «Об образовании», а в части учета и хранения фондов — Федерального закона о музейном фонде Российской Федерации и музеях Российской Федерации.</a:t>
            </a:r>
          </a:p>
          <a:p>
            <a:pPr algn="just">
              <a:buNone/>
            </a:pPr>
            <a:r>
              <a:rPr lang="ru-RU" sz="5600" dirty="0"/>
              <a:t>1.2. Музей обособленного структурного подразделения детский клуб «Поиск» организуется в целях образования, воспитания и подготовки молодого поколения к жизни, а также сохранения историко-культурного  наследия. </a:t>
            </a:r>
          </a:p>
          <a:p>
            <a:pPr algn="just">
              <a:buNone/>
            </a:pPr>
            <a:r>
              <a:rPr lang="ru-RU" sz="5600" dirty="0"/>
              <a:t>1.3.  Профиль и направления деятельности музея определяются задачами образовательного учреждения, сложившимися традициями сохранения историко-культурного наследия.</a:t>
            </a:r>
          </a:p>
          <a:p>
            <a:pPr algn="just">
              <a:buNone/>
            </a:pPr>
            <a:endParaRPr lang="ru-RU" sz="48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7" name="Picture 3" descr="C:\Documents and Settings\Test\Рабочий стол\положение поис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772816"/>
            <a:ext cx="3297805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6597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2664296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Создатель и руководитель музея </a:t>
            </a:r>
            <a:br>
              <a:rPr lang="ru-RU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1994 по 2015 год </a:t>
            </a:r>
            <a:br>
              <a:rPr lang="ru-RU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Зотов Владимир Михайлович</a:t>
            </a:r>
            <a:b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59832" y="2564904"/>
            <a:ext cx="5904656" cy="4608512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dirty="0"/>
              <a:t>Владимир Михайлович Зотов родился  22 июля 1926 году в Уфе. В 1943 году ушёл на фронт добровольцем. Воевал механиком-водителем, затем командиром орудия. Закончил войну командиром машины. Прошёл путь от рядового до капитана. Воевал в 5-м танковом корпусе на Западном фронте, затем на Курской дуге. Освобождал Белоруссию. Закончил войну в Латвии. </a:t>
            </a:r>
          </a:p>
          <a:p>
            <a:pPr algn="just"/>
            <a:r>
              <a:rPr lang="ru-RU" b="1" u="sng" dirty="0"/>
              <a:t>Награждён:</a:t>
            </a:r>
            <a:r>
              <a:rPr lang="ru-RU" dirty="0"/>
              <a:t>  двумя Орденами Отечественной войны 1 степени, Орденом Солдатской Славы 3 степени.</a:t>
            </a:r>
          </a:p>
          <a:p>
            <a:pPr algn="just"/>
            <a:r>
              <a:rPr lang="ru-RU" dirty="0"/>
              <a:t>В 1952 году Владимир Михайлович Зотов приехал в Горький и начал свою трудовую деятельность на </a:t>
            </a:r>
            <a:r>
              <a:rPr lang="ru-RU" dirty="0" err="1"/>
              <a:t>ГАЗе</a:t>
            </a:r>
            <a:r>
              <a:rPr lang="ru-RU" dirty="0"/>
              <a:t>. Заочно учился в педагогическом институте. На третьем курсе был направлен для работы в школу. </a:t>
            </a:r>
          </a:p>
          <a:p>
            <a:pPr algn="just"/>
            <a:r>
              <a:rPr lang="ru-RU" dirty="0"/>
              <a:t>В 1994 году Владимир Михайлович создал Музей  танкистов-добровольцев ГАЗ и героев Советского Союза Автозаводского района  в детском клубе «Поиск»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 descr="H:\! 2019-20 уч. год\ПОИСК\!!!! Музей ПОИСК\ФОТО ПОИСК\image001_5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780928"/>
            <a:ext cx="2245583" cy="3406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6852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792088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 музея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4048" y="1556792"/>
            <a:ext cx="3384376" cy="1944216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endParaRPr lang="ru-RU" sz="1800" dirty="0"/>
          </a:p>
          <a:p>
            <a:pPr marL="0" indent="0" algn="just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r>
              <a:rPr lang="ru-RU" sz="1800" dirty="0"/>
              <a:t>Музей  танкистов-добровольцев ГАЗ и героев Советского Союза Автозаводского района был открыт 7 мая 1994 года в детском клубе «Поиск».</a:t>
            </a:r>
          </a:p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endParaRPr lang="ru-RU" sz="1800" dirty="0"/>
          </a:p>
        </p:txBody>
      </p:sp>
      <p:pic>
        <p:nvPicPr>
          <p:cNvPr id="7" name="Picture 3" descr="H:\! 2019-20 уч. год\ПОИСК\!!!! Музей ПОИСК\ФОТО ПОИСК\2009-02-18 13-16-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700808"/>
            <a:ext cx="3456384" cy="2592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H:\! 2019-20 уч. год\ПОИСК\!!!! Музей ПОИСК\ФОТО ПОИСК\2009-04-01 12-51-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645024"/>
            <a:ext cx="3480374" cy="2610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648723" y="4437195"/>
            <a:ext cx="34563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00000"/>
              </a:buClr>
              <a:buSzPct val="75000"/>
            </a:pPr>
            <a:r>
              <a:rPr lang="ru-RU" dirty="0"/>
              <a:t>С 1994 г. по 2015 г. для школьников Автозаводского района экскурсии проводил ветеран ВОВ Зотов В.М. </a:t>
            </a:r>
          </a:p>
          <a:p>
            <a:pPr algn="just">
              <a:buClr>
                <a:srgbClr val="C00000"/>
              </a:buClr>
              <a:buSzPct val="75000"/>
            </a:pPr>
            <a:r>
              <a:rPr lang="ru-RU" dirty="0"/>
              <a:t>С 2017 г. Музей находится на консервации, в связи со смертью Зотова В.М. и ремонтом помещений</a:t>
            </a:r>
          </a:p>
          <a:p>
            <a:pPr algn="just">
              <a:buClr>
                <a:srgbClr val="C00000"/>
              </a:buClr>
              <a:buSzPct val="75000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2321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792088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Деятельность музея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700808"/>
            <a:ext cx="3888432" cy="36004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r>
              <a:rPr lang="ru-RU" sz="1800" dirty="0"/>
              <a:t>Основные виды деятельности музея: </a:t>
            </a:r>
          </a:p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r>
              <a:rPr lang="ru-RU" sz="1800" dirty="0"/>
              <a:t>экскурсионная</a:t>
            </a:r>
          </a:p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r>
              <a:rPr lang="ru-RU" sz="1800" dirty="0"/>
              <a:t>поисковая</a:t>
            </a:r>
          </a:p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r>
              <a:rPr lang="ru-RU" sz="1800" dirty="0"/>
              <a:t>просветительская</a:t>
            </a:r>
          </a:p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r>
              <a:rPr lang="ru-RU" sz="1800" dirty="0"/>
              <a:t>воспитательная.</a:t>
            </a:r>
          </a:p>
          <a:p>
            <a:pPr algn="ctr">
              <a:buNone/>
            </a:pPr>
            <a:r>
              <a:rPr lang="ru-RU" sz="1800" dirty="0"/>
              <a:t>  </a:t>
            </a:r>
          </a:p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endParaRPr lang="ru-RU" sz="1800" dirty="0"/>
          </a:p>
        </p:txBody>
      </p:sp>
      <p:pic>
        <p:nvPicPr>
          <p:cNvPr id="5125" name="Picture 5" descr="C:\Documents and Settings\Test\Рабочий стол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501008"/>
            <a:ext cx="3131661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6" name="Picture 6" descr="H:\! 2019-20 уч. год\ПОИСК\!!!! Музей ПОИСК\ФОТО ПОИСК\DSC032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628800"/>
            <a:ext cx="4176464" cy="2351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4427984" y="4293096"/>
            <a:ext cx="40324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Ежегодно в музее проводилось до 80 экскурсий и других воспитательных мероприятий.</a:t>
            </a:r>
          </a:p>
          <a:p>
            <a:r>
              <a:rPr lang="ru-RU" dirty="0"/>
              <a:t>Обучающиеся клуба и актив музея участвовали в музейных и краеведческих конкурсах.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2321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792088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Деятельность музея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556792"/>
            <a:ext cx="5040560" cy="5040560"/>
          </a:xfrm>
        </p:spPr>
        <p:txBody>
          <a:bodyPr>
            <a:normAutofit fontScale="25000" lnSpcReduction="20000"/>
          </a:bodyPr>
          <a:lstStyle/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endParaRPr lang="ru-RU" sz="1800" dirty="0"/>
          </a:p>
          <a:p>
            <a:pPr algn="ctr">
              <a:buNone/>
            </a:pPr>
            <a:r>
              <a:rPr lang="ru-RU" sz="8000" b="1" u="sng" dirty="0"/>
              <a:t>Разделы музея</a:t>
            </a:r>
          </a:p>
          <a:p>
            <a:pPr>
              <a:lnSpc>
                <a:spcPct val="120000"/>
              </a:lnSpc>
            </a:pPr>
            <a:r>
              <a:rPr lang="ru-RU" sz="8000" dirty="0"/>
              <a:t>Автозаводцы – Герои Советского Союза.</a:t>
            </a:r>
          </a:p>
          <a:p>
            <a:pPr>
              <a:lnSpc>
                <a:spcPct val="120000"/>
              </a:lnSpc>
            </a:pPr>
            <a:r>
              <a:rPr lang="ru-RU" sz="8000" dirty="0"/>
              <a:t>5 Двинский танковый корпус Горьковского формирования.</a:t>
            </a:r>
          </a:p>
          <a:p>
            <a:pPr>
              <a:lnSpc>
                <a:spcPct val="120000"/>
              </a:lnSpc>
            </a:pPr>
            <a:r>
              <a:rPr lang="ru-RU" sz="8000" dirty="0"/>
              <a:t>Автозаводский Аэроклуб  им.Водопьянова, ставшего во время войны 708 Авиационным бомбардировочным полком</a:t>
            </a:r>
          </a:p>
          <a:p>
            <a:pPr>
              <a:lnSpc>
                <a:spcPct val="120000"/>
              </a:lnSpc>
            </a:pPr>
            <a:r>
              <a:rPr lang="ru-RU" sz="8000" dirty="0"/>
              <a:t>Танкисты-добровольцы 121 и 122  танковых бригад имени </a:t>
            </a:r>
            <a:r>
              <a:rPr lang="ru-RU" sz="8000" dirty="0" err="1"/>
              <a:t>Наркомсредмаша</a:t>
            </a:r>
            <a:r>
              <a:rPr lang="ru-RU" sz="8000" dirty="0"/>
              <a:t>.</a:t>
            </a:r>
          </a:p>
          <a:p>
            <a:pPr>
              <a:lnSpc>
                <a:spcPct val="120000"/>
              </a:lnSpc>
            </a:pPr>
            <a:r>
              <a:rPr lang="ru-RU" sz="8000" dirty="0"/>
              <a:t>Диорама боёв танкистов за свою Родину.</a:t>
            </a:r>
          </a:p>
          <a:p>
            <a:pPr>
              <a:lnSpc>
                <a:spcPct val="120000"/>
              </a:lnSpc>
            </a:pPr>
            <a:r>
              <a:rPr lang="ru-RU" sz="8000" dirty="0"/>
              <a:t>Горьковский автомобильный завод в годы Великой Отечественной  Войны</a:t>
            </a:r>
          </a:p>
        </p:txBody>
      </p:sp>
      <p:pic>
        <p:nvPicPr>
          <p:cNvPr id="6147" name="Picture 3" descr="C:\Documents and Settings\Test\Рабочий стол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4077072"/>
            <a:ext cx="2880320" cy="2028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C:\Documents and Settings\Test\Рабочий стол\Поиск Стенды\DSC_0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772816"/>
            <a:ext cx="2880320" cy="1978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2321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792088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Музейные экспонаты</a:t>
            </a:r>
          </a:p>
        </p:txBody>
      </p:sp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5364088" y="1772816"/>
            <a:ext cx="3672408" cy="4104456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/>
              <a:t>Экспозицию музея </a:t>
            </a:r>
          </a:p>
          <a:p>
            <a:pPr>
              <a:buNone/>
            </a:pPr>
            <a:r>
              <a:rPr lang="ru-RU" dirty="0"/>
              <a:t>составляют более 300</a:t>
            </a:r>
          </a:p>
          <a:p>
            <a:pPr>
              <a:buNone/>
            </a:pPr>
            <a:r>
              <a:rPr lang="ru-RU" dirty="0"/>
              <a:t>экспонатов, в том числе </a:t>
            </a:r>
          </a:p>
          <a:p>
            <a:pPr>
              <a:buNone/>
            </a:pPr>
            <a:r>
              <a:rPr lang="ru-RU" dirty="0"/>
              <a:t>такие уникальные </a:t>
            </a:r>
          </a:p>
          <a:p>
            <a:pPr>
              <a:buNone/>
            </a:pPr>
            <a:r>
              <a:rPr lang="ru-RU" dirty="0"/>
              <a:t>экспонаты как:</a:t>
            </a:r>
          </a:p>
          <a:p>
            <a:r>
              <a:rPr lang="ru-RU" dirty="0"/>
              <a:t>Каски времен ВОВ</a:t>
            </a:r>
          </a:p>
          <a:p>
            <a:r>
              <a:rPr lang="ru-RU" dirty="0"/>
              <a:t>Магазин пулемета ДП.</a:t>
            </a:r>
          </a:p>
          <a:p>
            <a:r>
              <a:rPr lang="ru-RU" dirty="0"/>
              <a:t>Магазин ППШ.</a:t>
            </a:r>
          </a:p>
          <a:p>
            <a:r>
              <a:rPr lang="ru-RU" dirty="0"/>
              <a:t>Осколки от снарядов.</a:t>
            </a:r>
          </a:p>
          <a:p>
            <a:r>
              <a:rPr lang="ru-RU" dirty="0"/>
              <a:t>Ручной выбрасыватель </a:t>
            </a:r>
          </a:p>
          <a:p>
            <a:pPr>
              <a:buNone/>
            </a:pPr>
            <a:r>
              <a:rPr lang="ru-RU" dirty="0"/>
              <a:t>снарядных гильз.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105" name="Picture 9" descr="C:\Documents and Settings\Test\Рабочий стол\Поиск Стенды\DSC_0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276872"/>
            <a:ext cx="4176464" cy="27843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2321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792088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Музейные экспонаты</a:t>
            </a:r>
          </a:p>
        </p:txBody>
      </p:sp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899592" y="1600201"/>
            <a:ext cx="7416824" cy="1828799"/>
          </a:xfrm>
        </p:spPr>
        <p:txBody>
          <a:bodyPr>
            <a:normAutofit fontScale="77500" lnSpcReduction="20000"/>
          </a:bodyPr>
          <a:lstStyle/>
          <a:p>
            <a:pPr algn="ctr">
              <a:lnSpc>
                <a:spcPct val="120000"/>
              </a:lnSpc>
              <a:buNone/>
            </a:pPr>
            <a:r>
              <a:rPr lang="ru-RU" sz="2900" dirty="0"/>
              <a:t>Диорама.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sz="2900" dirty="0"/>
              <a:t>Художник  Николай Телегин. 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sz="2900" dirty="0"/>
              <a:t>В диораме отражён подвиг танкистов:  </a:t>
            </a:r>
            <a:r>
              <a:rPr lang="ru-RU" sz="2900" dirty="0" err="1"/>
              <a:t>Рухлядьева</a:t>
            </a:r>
            <a:r>
              <a:rPr lang="ru-RU" sz="2900" dirty="0"/>
              <a:t>, Рака, 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sz="2900" dirty="0"/>
              <a:t>Ждановского, Рубена </a:t>
            </a:r>
            <a:r>
              <a:rPr lang="ru-RU" sz="2900" dirty="0" err="1"/>
              <a:t>Руиса</a:t>
            </a:r>
            <a:r>
              <a:rPr lang="ru-RU" sz="2900" dirty="0"/>
              <a:t> </a:t>
            </a:r>
            <a:r>
              <a:rPr lang="ru-RU" sz="2900" dirty="0" err="1"/>
              <a:t>Ибарури</a:t>
            </a:r>
            <a:r>
              <a:rPr lang="ru-RU" sz="2900" dirty="0"/>
              <a:t> и других. </a:t>
            </a:r>
          </a:p>
          <a:p>
            <a:pPr algn="just"/>
            <a:endParaRPr lang="ru-RU" dirty="0"/>
          </a:p>
        </p:txBody>
      </p:sp>
      <p:pic>
        <p:nvPicPr>
          <p:cNvPr id="7170" name="Picture 2" descr="C:\Documents and Settings\Test\Рабочий стол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429000"/>
            <a:ext cx="8173416" cy="2955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2321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792088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Музейные экспонаты</a:t>
            </a:r>
          </a:p>
        </p:txBody>
      </p:sp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5148064" y="2276872"/>
            <a:ext cx="3384376" cy="384929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/>
              <a:t>Папаха и китель </a:t>
            </a:r>
          </a:p>
          <a:p>
            <a:pPr>
              <a:buNone/>
            </a:pPr>
            <a:r>
              <a:rPr lang="ru-RU" sz="2800" dirty="0"/>
              <a:t>комиссара штаба 121 </a:t>
            </a:r>
          </a:p>
          <a:p>
            <a:pPr>
              <a:buNone/>
            </a:pPr>
            <a:r>
              <a:rPr lang="ru-RU" sz="2800" dirty="0"/>
              <a:t>танковой бригады. </a:t>
            </a:r>
          </a:p>
          <a:p>
            <a:pPr>
              <a:buNone/>
            </a:pPr>
            <a:r>
              <a:rPr lang="ru-RU" sz="2800" dirty="0"/>
              <a:t>полковника </a:t>
            </a:r>
          </a:p>
          <a:p>
            <a:pPr>
              <a:buNone/>
            </a:pPr>
            <a:r>
              <a:rPr lang="ru-RU" sz="2800" dirty="0"/>
              <a:t>Архипова И.И.</a:t>
            </a:r>
          </a:p>
        </p:txBody>
      </p:sp>
      <p:pic>
        <p:nvPicPr>
          <p:cNvPr id="4" name="Picture 10" descr="C:\Documents and Settings\Test\Рабочий стол\Поиск Стенды\DSC_00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348880"/>
            <a:ext cx="4104456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23219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</TotalTime>
  <Words>883</Words>
  <Application>Microsoft Office PowerPoint</Application>
  <PresentationFormat>Экран (4:3)</PresentationFormat>
  <Paragraphs>150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Тема Office</vt:lpstr>
      <vt:lpstr>«Музей танкистов – добровольцев ГАЗ и героев Советского Союза Автозаводского района»</vt:lpstr>
      <vt:lpstr>Положение музея</vt:lpstr>
      <vt:lpstr>Создатель и руководитель музея  с 1994 по 2015 год  Зотов Владимир Михайлович </vt:lpstr>
      <vt:lpstr>История музея</vt:lpstr>
      <vt:lpstr>Деятельность музея</vt:lpstr>
      <vt:lpstr>Деятельность музея</vt:lpstr>
      <vt:lpstr>Музейные экспонаты</vt:lpstr>
      <vt:lpstr>Музейные экспонаты</vt:lpstr>
      <vt:lpstr>Музейные экспонаты</vt:lpstr>
      <vt:lpstr>Музейные экспонаты</vt:lpstr>
      <vt:lpstr>Объединения музея</vt:lpstr>
      <vt:lpstr>Объединения музея</vt:lpstr>
      <vt:lpstr>Организация экскурсионной работы</vt:lpstr>
      <vt:lpstr>Мероприятия организуемые музеем</vt:lpstr>
      <vt:lpstr>Музей сейчас</vt:lpstr>
      <vt:lpstr>Проект реконструкции музея боевой доблести «Поиск»</vt:lpstr>
      <vt:lpstr>Идея проекта</vt:lpstr>
      <vt:lpstr>Визуализация  (на примере подобных музеев)</vt:lpstr>
      <vt:lpstr>Партнеры и перспектива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Нам дороги эти позабыть нельзя!</dc:title>
  <dc:creator>Ранько Елена</dc:creator>
  <cp:lastModifiedBy>User</cp:lastModifiedBy>
  <cp:revision>62</cp:revision>
  <dcterms:created xsi:type="dcterms:W3CDTF">2015-04-19T15:51:03Z</dcterms:created>
  <dcterms:modified xsi:type="dcterms:W3CDTF">2022-06-07T09:36:44Z</dcterms:modified>
</cp:coreProperties>
</file>