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0D12F-1190-4392-982E-C06F849158DB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11A23-135E-4732-969C-08398FDFD918}">
      <dgm:prSet custT="1"/>
      <dgm:spPr/>
      <dgm:t>
        <a:bodyPr/>
        <a:lstStyle/>
        <a:p>
          <a:pPr rtl="0"/>
          <a:r>
            <a:rPr lang="ru-RU" sz="1400" b="1" dirty="0"/>
            <a:t>Отток  населения (в том числе молодежи из сёл)</a:t>
          </a:r>
          <a:endParaRPr lang="ru-RU" sz="1400" dirty="0"/>
        </a:p>
      </dgm:t>
    </dgm:pt>
    <dgm:pt modelId="{A32E79FF-B9E1-4CB6-89C8-2CAECD063BA7}" type="parTrans" cxnId="{3642D15F-334F-4871-93BB-A3B193269B08}">
      <dgm:prSet/>
      <dgm:spPr/>
      <dgm:t>
        <a:bodyPr/>
        <a:lstStyle/>
        <a:p>
          <a:endParaRPr lang="ru-RU"/>
        </a:p>
      </dgm:t>
    </dgm:pt>
    <dgm:pt modelId="{D09B30A8-FAD4-4DFD-AC39-46BE4F0F10C8}" type="sibTrans" cxnId="{3642D15F-334F-4871-93BB-A3B193269B08}">
      <dgm:prSet/>
      <dgm:spPr/>
      <dgm:t>
        <a:bodyPr/>
        <a:lstStyle/>
        <a:p>
          <a:endParaRPr lang="ru-RU"/>
        </a:p>
      </dgm:t>
    </dgm:pt>
    <dgm:pt modelId="{C581C898-03EE-4AA3-BA21-EC600B35239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Низкий уровень  занятости и социальной активности населения;</a:t>
          </a:r>
          <a:endParaRPr lang="ru-RU" sz="1400" dirty="0"/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A27A5481-E676-4A88-A142-B9CD21A19B02}" type="parTrans" cxnId="{2FE4E6BD-029E-44B6-AE39-D16FDA486F6A}">
      <dgm:prSet/>
      <dgm:spPr/>
      <dgm:t>
        <a:bodyPr/>
        <a:lstStyle/>
        <a:p>
          <a:endParaRPr lang="ru-RU"/>
        </a:p>
      </dgm:t>
    </dgm:pt>
    <dgm:pt modelId="{D04DE063-EF03-4AC4-ACEA-7AD80FB0E055}" type="sibTrans" cxnId="{2FE4E6BD-029E-44B6-AE39-D16FDA486F6A}">
      <dgm:prSet/>
      <dgm:spPr/>
      <dgm:t>
        <a:bodyPr/>
        <a:lstStyle/>
        <a:p>
          <a:endParaRPr lang="ru-RU"/>
        </a:p>
      </dgm:t>
    </dgm:pt>
    <dgm:pt modelId="{CB263FD3-4B47-4882-916F-5F02F48BF01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Традиционность и тривиальность предлагаемых туристических услуг</a:t>
          </a:r>
          <a:endParaRPr lang="ru-RU" sz="1400" dirty="0"/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2901F105-0938-4827-B386-817A85004875}" type="parTrans" cxnId="{7A63AAF5-EA62-46D7-BD1F-6E5A1CA0EAEC}">
      <dgm:prSet/>
      <dgm:spPr/>
      <dgm:t>
        <a:bodyPr/>
        <a:lstStyle/>
        <a:p>
          <a:endParaRPr lang="ru-RU"/>
        </a:p>
      </dgm:t>
    </dgm:pt>
    <dgm:pt modelId="{B891B6CE-391A-4D1A-AAEF-F007DF9EBF81}" type="sibTrans" cxnId="{7A63AAF5-EA62-46D7-BD1F-6E5A1CA0EAEC}">
      <dgm:prSet/>
      <dgm:spPr/>
      <dgm:t>
        <a:bodyPr/>
        <a:lstStyle/>
        <a:p>
          <a:endParaRPr lang="ru-RU"/>
        </a:p>
      </dgm:t>
    </dgm:pt>
    <dgm:pt modelId="{09AACBC5-2808-45AA-8788-2AE7C2C9D0D7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/>
            <a:t>Нераскрученность</a:t>
          </a:r>
          <a:r>
            <a:rPr lang="ru-RU" b="1" dirty="0"/>
            <a:t> культурно-туристического потенциала района</a:t>
          </a:r>
          <a:endParaRPr lang="ru-RU" dirty="0"/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0485B96-A718-4F13-87FF-4BC1606D1150}" type="parTrans" cxnId="{4F2EEECC-452E-4413-AFDB-E465E7EE0ADF}">
      <dgm:prSet/>
      <dgm:spPr/>
      <dgm:t>
        <a:bodyPr/>
        <a:lstStyle/>
        <a:p>
          <a:endParaRPr lang="ru-RU"/>
        </a:p>
      </dgm:t>
    </dgm:pt>
    <dgm:pt modelId="{2FAD4076-E3B4-4E5C-93DB-98E9149DABC1}" type="sibTrans" cxnId="{4F2EEECC-452E-4413-AFDB-E465E7EE0ADF}">
      <dgm:prSet/>
      <dgm:spPr/>
      <dgm:t>
        <a:bodyPr/>
        <a:lstStyle/>
        <a:p>
          <a:endParaRPr lang="ru-RU"/>
        </a:p>
      </dgm:t>
    </dgm:pt>
    <dgm:pt modelId="{2CECEAD5-20FC-40D4-B160-A3D60DD74CED}" type="pres">
      <dgm:prSet presAssocID="{C1F0D12F-1190-4392-982E-C06F849158DB}" presName="compositeShape" presStyleCnt="0">
        <dgm:presLayoutVars>
          <dgm:dir/>
          <dgm:resizeHandles/>
        </dgm:presLayoutVars>
      </dgm:prSet>
      <dgm:spPr/>
    </dgm:pt>
    <dgm:pt modelId="{02924D5C-C8DA-48CA-B6F3-7BC25000203F}" type="pres">
      <dgm:prSet presAssocID="{C1F0D12F-1190-4392-982E-C06F849158DB}" presName="pyramid" presStyleLbl="node1" presStyleIdx="0" presStyleCnt="1"/>
      <dgm:spPr/>
    </dgm:pt>
    <dgm:pt modelId="{F529CC5B-FDCB-4C3D-A9F7-FC8BC2EF58A6}" type="pres">
      <dgm:prSet presAssocID="{C1F0D12F-1190-4392-982E-C06F849158DB}" presName="theList" presStyleCnt="0"/>
      <dgm:spPr/>
    </dgm:pt>
    <dgm:pt modelId="{2A852B51-61D3-4DF3-BFEA-133B088A51EA}" type="pres">
      <dgm:prSet presAssocID="{97311A23-135E-4732-969C-08398FDFD918}" presName="aNode" presStyleLbl="fgAcc1" presStyleIdx="0" presStyleCnt="4" custScaleX="112380">
        <dgm:presLayoutVars>
          <dgm:bulletEnabled val="1"/>
        </dgm:presLayoutVars>
      </dgm:prSet>
      <dgm:spPr/>
    </dgm:pt>
    <dgm:pt modelId="{E0286F39-91DB-44AA-BEA6-8EF96EC4D674}" type="pres">
      <dgm:prSet presAssocID="{97311A23-135E-4732-969C-08398FDFD918}" presName="aSpace" presStyleCnt="0"/>
      <dgm:spPr/>
    </dgm:pt>
    <dgm:pt modelId="{B69E6ED3-ADDE-4E1B-9435-0EB25FBFC9C6}" type="pres">
      <dgm:prSet presAssocID="{C581C898-03EE-4AA3-BA21-EC600B35239E}" presName="aNode" presStyleLbl="fgAcc1" presStyleIdx="1" presStyleCnt="4" custScaleX="117227">
        <dgm:presLayoutVars>
          <dgm:bulletEnabled val="1"/>
        </dgm:presLayoutVars>
      </dgm:prSet>
      <dgm:spPr/>
    </dgm:pt>
    <dgm:pt modelId="{D2D64079-45FD-411A-B073-FA3AFE2B3A52}" type="pres">
      <dgm:prSet presAssocID="{C581C898-03EE-4AA3-BA21-EC600B35239E}" presName="aSpace" presStyleCnt="0"/>
      <dgm:spPr/>
    </dgm:pt>
    <dgm:pt modelId="{C98DB055-367A-4E6A-809B-6A9369F9F654}" type="pres">
      <dgm:prSet presAssocID="{CB263FD3-4B47-4882-916F-5F02F48BF010}" presName="aNode" presStyleLbl="fgAcc1" presStyleIdx="2" presStyleCnt="4" custScaleX="117227">
        <dgm:presLayoutVars>
          <dgm:bulletEnabled val="1"/>
        </dgm:presLayoutVars>
      </dgm:prSet>
      <dgm:spPr/>
    </dgm:pt>
    <dgm:pt modelId="{CC532B35-5D7D-4A1D-8221-817A1292B248}" type="pres">
      <dgm:prSet presAssocID="{CB263FD3-4B47-4882-916F-5F02F48BF010}" presName="aSpace" presStyleCnt="0"/>
      <dgm:spPr/>
    </dgm:pt>
    <dgm:pt modelId="{38CD5C10-42B3-46EA-91F8-7D13F376B47A}" type="pres">
      <dgm:prSet presAssocID="{09AACBC5-2808-45AA-8788-2AE7C2C9D0D7}" presName="aNode" presStyleLbl="fgAcc1" presStyleIdx="3" presStyleCnt="4" custScaleX="117535">
        <dgm:presLayoutVars>
          <dgm:bulletEnabled val="1"/>
        </dgm:presLayoutVars>
      </dgm:prSet>
      <dgm:spPr/>
    </dgm:pt>
    <dgm:pt modelId="{5F459EE1-D590-4E88-AA4F-C0F2291C2541}" type="pres">
      <dgm:prSet presAssocID="{09AACBC5-2808-45AA-8788-2AE7C2C9D0D7}" presName="aSpace" presStyleCnt="0"/>
      <dgm:spPr/>
    </dgm:pt>
  </dgm:ptLst>
  <dgm:cxnLst>
    <dgm:cxn modelId="{660FEF0A-6E0F-4DC4-B820-44A98DC0B076}" type="presOf" srcId="{C1F0D12F-1190-4392-982E-C06F849158DB}" destId="{2CECEAD5-20FC-40D4-B160-A3D60DD74CED}" srcOrd="0" destOrd="0" presId="urn:microsoft.com/office/officeart/2005/8/layout/pyramid2"/>
    <dgm:cxn modelId="{3642D15F-334F-4871-93BB-A3B193269B08}" srcId="{C1F0D12F-1190-4392-982E-C06F849158DB}" destId="{97311A23-135E-4732-969C-08398FDFD918}" srcOrd="0" destOrd="0" parTransId="{A32E79FF-B9E1-4CB6-89C8-2CAECD063BA7}" sibTransId="{D09B30A8-FAD4-4DFD-AC39-46BE4F0F10C8}"/>
    <dgm:cxn modelId="{49528E51-7080-4EFE-A884-17B581C0ABC1}" type="presOf" srcId="{C581C898-03EE-4AA3-BA21-EC600B35239E}" destId="{B69E6ED3-ADDE-4E1B-9435-0EB25FBFC9C6}" srcOrd="0" destOrd="0" presId="urn:microsoft.com/office/officeart/2005/8/layout/pyramid2"/>
    <dgm:cxn modelId="{8DF10F96-CDAF-4DEE-BACB-418C21AC2B8F}" type="presOf" srcId="{CB263FD3-4B47-4882-916F-5F02F48BF010}" destId="{C98DB055-367A-4E6A-809B-6A9369F9F654}" srcOrd="0" destOrd="0" presId="urn:microsoft.com/office/officeart/2005/8/layout/pyramid2"/>
    <dgm:cxn modelId="{0AD545A0-4A09-4FD1-A1D4-759D593DBD14}" type="presOf" srcId="{97311A23-135E-4732-969C-08398FDFD918}" destId="{2A852B51-61D3-4DF3-BFEA-133B088A51EA}" srcOrd="0" destOrd="0" presId="urn:microsoft.com/office/officeart/2005/8/layout/pyramid2"/>
    <dgm:cxn modelId="{DE978DAA-D5E8-4F09-97A1-34D26861BB16}" type="presOf" srcId="{09AACBC5-2808-45AA-8788-2AE7C2C9D0D7}" destId="{38CD5C10-42B3-46EA-91F8-7D13F376B47A}" srcOrd="0" destOrd="0" presId="urn:microsoft.com/office/officeart/2005/8/layout/pyramid2"/>
    <dgm:cxn modelId="{2FE4E6BD-029E-44B6-AE39-D16FDA486F6A}" srcId="{C1F0D12F-1190-4392-982E-C06F849158DB}" destId="{C581C898-03EE-4AA3-BA21-EC600B35239E}" srcOrd="1" destOrd="0" parTransId="{A27A5481-E676-4A88-A142-B9CD21A19B02}" sibTransId="{D04DE063-EF03-4AC4-ACEA-7AD80FB0E055}"/>
    <dgm:cxn modelId="{4F2EEECC-452E-4413-AFDB-E465E7EE0ADF}" srcId="{C1F0D12F-1190-4392-982E-C06F849158DB}" destId="{09AACBC5-2808-45AA-8788-2AE7C2C9D0D7}" srcOrd="3" destOrd="0" parTransId="{30485B96-A718-4F13-87FF-4BC1606D1150}" sibTransId="{2FAD4076-E3B4-4E5C-93DB-98E9149DABC1}"/>
    <dgm:cxn modelId="{7A63AAF5-EA62-46D7-BD1F-6E5A1CA0EAEC}" srcId="{C1F0D12F-1190-4392-982E-C06F849158DB}" destId="{CB263FD3-4B47-4882-916F-5F02F48BF010}" srcOrd="2" destOrd="0" parTransId="{2901F105-0938-4827-B386-817A85004875}" sibTransId="{B891B6CE-391A-4D1A-AAEF-F007DF9EBF81}"/>
    <dgm:cxn modelId="{C034B86B-D5D2-4EAA-A7A0-441E531AB54A}" type="presParOf" srcId="{2CECEAD5-20FC-40D4-B160-A3D60DD74CED}" destId="{02924D5C-C8DA-48CA-B6F3-7BC25000203F}" srcOrd="0" destOrd="0" presId="urn:microsoft.com/office/officeart/2005/8/layout/pyramid2"/>
    <dgm:cxn modelId="{4D838110-147D-477F-95D8-4C826E4FFB36}" type="presParOf" srcId="{2CECEAD5-20FC-40D4-B160-A3D60DD74CED}" destId="{F529CC5B-FDCB-4C3D-A9F7-FC8BC2EF58A6}" srcOrd="1" destOrd="0" presId="urn:microsoft.com/office/officeart/2005/8/layout/pyramid2"/>
    <dgm:cxn modelId="{D55C2794-5BE5-4A0B-A3F3-F08E4E8CE70B}" type="presParOf" srcId="{F529CC5B-FDCB-4C3D-A9F7-FC8BC2EF58A6}" destId="{2A852B51-61D3-4DF3-BFEA-133B088A51EA}" srcOrd="0" destOrd="0" presId="urn:microsoft.com/office/officeart/2005/8/layout/pyramid2"/>
    <dgm:cxn modelId="{513364F3-978B-4838-BFA9-F7D70BF14425}" type="presParOf" srcId="{F529CC5B-FDCB-4C3D-A9F7-FC8BC2EF58A6}" destId="{E0286F39-91DB-44AA-BEA6-8EF96EC4D674}" srcOrd="1" destOrd="0" presId="urn:microsoft.com/office/officeart/2005/8/layout/pyramid2"/>
    <dgm:cxn modelId="{01FD8D58-FACD-49FD-A2FE-A3D9D505DE4B}" type="presParOf" srcId="{F529CC5B-FDCB-4C3D-A9F7-FC8BC2EF58A6}" destId="{B69E6ED3-ADDE-4E1B-9435-0EB25FBFC9C6}" srcOrd="2" destOrd="0" presId="urn:microsoft.com/office/officeart/2005/8/layout/pyramid2"/>
    <dgm:cxn modelId="{C26D2540-620C-4985-B123-FC17CE447F70}" type="presParOf" srcId="{F529CC5B-FDCB-4C3D-A9F7-FC8BC2EF58A6}" destId="{D2D64079-45FD-411A-B073-FA3AFE2B3A52}" srcOrd="3" destOrd="0" presId="urn:microsoft.com/office/officeart/2005/8/layout/pyramid2"/>
    <dgm:cxn modelId="{9D0BAEF7-D409-4B41-B5CB-1CF80C8CD2D0}" type="presParOf" srcId="{F529CC5B-FDCB-4C3D-A9F7-FC8BC2EF58A6}" destId="{C98DB055-367A-4E6A-809B-6A9369F9F654}" srcOrd="4" destOrd="0" presId="urn:microsoft.com/office/officeart/2005/8/layout/pyramid2"/>
    <dgm:cxn modelId="{4A5C13E5-4730-4392-8CB2-BB0AE40ECD6F}" type="presParOf" srcId="{F529CC5B-FDCB-4C3D-A9F7-FC8BC2EF58A6}" destId="{CC532B35-5D7D-4A1D-8221-817A1292B248}" srcOrd="5" destOrd="0" presId="urn:microsoft.com/office/officeart/2005/8/layout/pyramid2"/>
    <dgm:cxn modelId="{BCE34859-06B0-45D0-9149-9098D6DF09F4}" type="presParOf" srcId="{F529CC5B-FDCB-4C3D-A9F7-FC8BC2EF58A6}" destId="{38CD5C10-42B3-46EA-91F8-7D13F376B47A}" srcOrd="6" destOrd="0" presId="urn:microsoft.com/office/officeart/2005/8/layout/pyramid2"/>
    <dgm:cxn modelId="{BDA49854-D4FD-4153-B72C-6EF1CF5B8AB3}" type="presParOf" srcId="{F529CC5B-FDCB-4C3D-A9F7-FC8BC2EF58A6}" destId="{5F459EE1-D590-4E88-AA4F-C0F2291C254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07269-9E60-4D1E-8B4E-AE3C6ADEB6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C94A7-2663-49FB-9DE2-FB172592A570}">
      <dgm:prSet phldrT="[Текст]"/>
      <dgm:spPr/>
      <dgm:t>
        <a:bodyPr/>
        <a:lstStyle/>
        <a:p>
          <a:endParaRPr lang="ru-RU" dirty="0"/>
        </a:p>
      </dgm:t>
    </dgm:pt>
    <dgm:pt modelId="{27B809ED-EEDA-44BB-9EDB-16274501AACA}" type="parTrans" cxnId="{2DC44637-4AAC-4BFF-89ED-382EA352915A}">
      <dgm:prSet/>
      <dgm:spPr/>
      <dgm:t>
        <a:bodyPr/>
        <a:lstStyle/>
        <a:p>
          <a:endParaRPr lang="ru-RU"/>
        </a:p>
      </dgm:t>
    </dgm:pt>
    <dgm:pt modelId="{75139B83-4877-4E4D-8BA8-980FC6F6C7AF}" type="sibTrans" cxnId="{2DC44637-4AAC-4BFF-89ED-382EA352915A}">
      <dgm:prSet/>
      <dgm:spPr/>
      <dgm:t>
        <a:bodyPr/>
        <a:lstStyle/>
        <a:p>
          <a:endParaRPr lang="ru-RU"/>
        </a:p>
      </dgm:t>
    </dgm:pt>
    <dgm:pt modelId="{820D287B-7BBE-4AC1-B14A-ABDE8756C118}">
      <dgm:prSet phldrT="[Текст]"/>
      <dgm:spPr/>
      <dgm:t>
        <a:bodyPr/>
        <a:lstStyle/>
        <a:p>
          <a:r>
            <a:rPr lang="ru-RU" dirty="0"/>
            <a:t>Разработка культурно-познавательных маршрутов на территории Песчанокопского района</a:t>
          </a:r>
        </a:p>
      </dgm:t>
    </dgm:pt>
    <dgm:pt modelId="{51EFF6D5-9A84-4BE6-A9EB-9C4F426AB2B6}" type="parTrans" cxnId="{D87F8544-2825-418C-8B7B-FEAFF4030C20}">
      <dgm:prSet/>
      <dgm:spPr/>
      <dgm:t>
        <a:bodyPr/>
        <a:lstStyle/>
        <a:p>
          <a:endParaRPr lang="ru-RU"/>
        </a:p>
      </dgm:t>
    </dgm:pt>
    <dgm:pt modelId="{F529117C-55E0-45EB-81C0-B5225D148DCA}" type="sibTrans" cxnId="{D87F8544-2825-418C-8B7B-FEAFF4030C20}">
      <dgm:prSet/>
      <dgm:spPr/>
      <dgm:t>
        <a:bodyPr/>
        <a:lstStyle/>
        <a:p>
          <a:endParaRPr lang="ru-RU"/>
        </a:p>
      </dgm:t>
    </dgm:pt>
    <dgm:pt modelId="{99652F31-B3EC-4820-A92F-A129824A154D}">
      <dgm:prSet phldrT="[Текст]"/>
      <dgm:spPr/>
      <dgm:t>
        <a:bodyPr/>
        <a:lstStyle/>
        <a:p>
          <a:r>
            <a:rPr lang="ru-RU" dirty="0"/>
            <a:t>Организация и проведение 5 уникальных культурно-туристических мероприятий</a:t>
          </a:r>
        </a:p>
      </dgm:t>
    </dgm:pt>
    <dgm:pt modelId="{4012A1F9-FD3A-46DF-8692-73963681300F}" type="parTrans" cxnId="{EADA20F9-C2CF-4379-9D15-FFA819C582BC}">
      <dgm:prSet/>
      <dgm:spPr/>
      <dgm:t>
        <a:bodyPr/>
        <a:lstStyle/>
        <a:p>
          <a:endParaRPr lang="ru-RU"/>
        </a:p>
      </dgm:t>
    </dgm:pt>
    <dgm:pt modelId="{3DB2D94F-7A0D-40A2-919F-5365C2C74E8C}" type="sibTrans" cxnId="{EADA20F9-C2CF-4379-9D15-FFA819C582BC}">
      <dgm:prSet/>
      <dgm:spPr/>
      <dgm:t>
        <a:bodyPr/>
        <a:lstStyle/>
        <a:p>
          <a:endParaRPr lang="ru-RU"/>
        </a:p>
      </dgm:t>
    </dgm:pt>
    <dgm:pt modelId="{AA921A7D-E9B2-4965-A0E1-6923137E3260}">
      <dgm:prSet phldrT="[Текст]"/>
      <dgm:spPr/>
      <dgm:t>
        <a:bodyPr/>
        <a:lstStyle/>
        <a:p>
          <a:endParaRPr lang="ru-RU" dirty="0"/>
        </a:p>
      </dgm:t>
    </dgm:pt>
    <dgm:pt modelId="{E4958A2B-A5CF-4EEB-959F-938B5E514776}" type="parTrans" cxnId="{C66F3FFB-A0A0-4146-AFA8-43FCB40A6A64}">
      <dgm:prSet/>
      <dgm:spPr/>
      <dgm:t>
        <a:bodyPr/>
        <a:lstStyle/>
        <a:p>
          <a:endParaRPr lang="ru-RU"/>
        </a:p>
      </dgm:t>
    </dgm:pt>
    <dgm:pt modelId="{0990FC98-89B3-47DE-B274-FE8159CC268F}" type="sibTrans" cxnId="{C66F3FFB-A0A0-4146-AFA8-43FCB40A6A64}">
      <dgm:prSet/>
      <dgm:spPr/>
      <dgm:t>
        <a:bodyPr/>
        <a:lstStyle/>
        <a:p>
          <a:endParaRPr lang="ru-RU"/>
        </a:p>
      </dgm:t>
    </dgm:pt>
    <dgm:pt modelId="{91C4F3AD-A152-4EC7-A49F-D5007BA7112D}">
      <dgm:prSet phldrT="[Текст]"/>
      <dgm:spPr/>
      <dgm:t>
        <a:bodyPr/>
        <a:lstStyle/>
        <a:p>
          <a:r>
            <a:rPr lang="ru-RU" dirty="0"/>
            <a:t>Сохранение культурного наследия Песчанокопского района, создание интерактивных культурных и творческих пространств, проведение </a:t>
          </a:r>
          <a:r>
            <a:rPr lang="ru-RU" dirty="0" err="1"/>
            <a:t>брендовых</a:t>
          </a:r>
          <a:r>
            <a:rPr lang="ru-RU" dirty="0"/>
            <a:t> праздников сельских поселений, организация различных культурно-массовых мероприятий. </a:t>
          </a:r>
        </a:p>
      </dgm:t>
    </dgm:pt>
    <dgm:pt modelId="{9FB09010-1F34-484E-A691-4E61A6E2E775}" type="parTrans" cxnId="{4AF16185-1F61-47AC-BEFC-C95019B7AC80}">
      <dgm:prSet/>
      <dgm:spPr/>
      <dgm:t>
        <a:bodyPr/>
        <a:lstStyle/>
        <a:p>
          <a:endParaRPr lang="ru-RU"/>
        </a:p>
      </dgm:t>
    </dgm:pt>
    <dgm:pt modelId="{159068B0-4E95-4F88-805C-E8A05D4F6CD6}" type="sibTrans" cxnId="{4AF16185-1F61-47AC-BEFC-C95019B7AC80}">
      <dgm:prSet/>
      <dgm:spPr/>
      <dgm:t>
        <a:bodyPr/>
        <a:lstStyle/>
        <a:p>
          <a:endParaRPr lang="ru-RU"/>
        </a:p>
      </dgm:t>
    </dgm:pt>
    <dgm:pt modelId="{15F1258F-945C-4691-BF77-041B4295268A}">
      <dgm:prSet phldrT="[Текст]"/>
      <dgm:spPr/>
      <dgm:t>
        <a:bodyPr/>
        <a:lstStyle/>
        <a:p>
          <a:endParaRPr lang="ru-RU" dirty="0"/>
        </a:p>
      </dgm:t>
    </dgm:pt>
    <dgm:pt modelId="{99F6B7A0-92D8-4F3E-8854-77E3316A7BA7}" type="parTrans" cxnId="{858C62C1-D169-4FAB-9D75-63DD2B01EA2E}">
      <dgm:prSet/>
      <dgm:spPr/>
      <dgm:t>
        <a:bodyPr/>
        <a:lstStyle/>
        <a:p>
          <a:endParaRPr lang="ru-RU"/>
        </a:p>
      </dgm:t>
    </dgm:pt>
    <dgm:pt modelId="{4EBABFA8-FDFC-4CA6-B850-75FEECFCA70C}" type="sibTrans" cxnId="{858C62C1-D169-4FAB-9D75-63DD2B01EA2E}">
      <dgm:prSet/>
      <dgm:spPr/>
      <dgm:t>
        <a:bodyPr/>
        <a:lstStyle/>
        <a:p>
          <a:endParaRPr lang="ru-RU"/>
        </a:p>
      </dgm:t>
    </dgm:pt>
    <dgm:pt modelId="{2C1E085F-BE83-4932-B9C6-CFC20E1E2916}">
      <dgm:prSet phldrT="[Текст]"/>
      <dgm:spPr/>
      <dgm:t>
        <a:bodyPr/>
        <a:lstStyle/>
        <a:p>
          <a:r>
            <a:rPr lang="ru-RU" dirty="0"/>
            <a:t>Поддержка инициатив, способствующих повышению туристического имиджа и инвестиционной привлекательности Песчанокопского района</a:t>
          </a:r>
        </a:p>
      </dgm:t>
    </dgm:pt>
    <dgm:pt modelId="{72BB3B18-5752-481B-8D21-1E6777CE3278}" type="parTrans" cxnId="{14F3EDF0-F652-49BE-A19E-D8B8CF736516}">
      <dgm:prSet/>
      <dgm:spPr/>
      <dgm:t>
        <a:bodyPr/>
        <a:lstStyle/>
        <a:p>
          <a:endParaRPr lang="ru-RU"/>
        </a:p>
      </dgm:t>
    </dgm:pt>
    <dgm:pt modelId="{D3FD566A-120B-40FD-9230-45ABF4DB42A0}" type="sibTrans" cxnId="{14F3EDF0-F652-49BE-A19E-D8B8CF736516}">
      <dgm:prSet/>
      <dgm:spPr/>
      <dgm:t>
        <a:bodyPr/>
        <a:lstStyle/>
        <a:p>
          <a:endParaRPr lang="ru-RU"/>
        </a:p>
      </dgm:t>
    </dgm:pt>
    <dgm:pt modelId="{3E73A059-6F55-46EE-BD4A-E7661D4368C5}" type="pres">
      <dgm:prSet presAssocID="{F6F07269-9E60-4D1E-8B4E-AE3C6ADEB645}" presName="linearFlow" presStyleCnt="0">
        <dgm:presLayoutVars>
          <dgm:dir/>
          <dgm:animLvl val="lvl"/>
          <dgm:resizeHandles val="exact"/>
        </dgm:presLayoutVars>
      </dgm:prSet>
      <dgm:spPr/>
    </dgm:pt>
    <dgm:pt modelId="{BC9724E4-73E7-4450-8266-94DE1D4BAB4E}" type="pres">
      <dgm:prSet presAssocID="{285C94A7-2663-49FB-9DE2-FB172592A570}" presName="composite" presStyleCnt="0"/>
      <dgm:spPr/>
    </dgm:pt>
    <dgm:pt modelId="{7337BDA5-E210-49AA-8A3F-8D6F1DC56DA8}" type="pres">
      <dgm:prSet presAssocID="{285C94A7-2663-49FB-9DE2-FB172592A57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DC6DFED-3105-46CE-91A1-0AE0531F6CEE}" type="pres">
      <dgm:prSet presAssocID="{285C94A7-2663-49FB-9DE2-FB172592A570}" presName="descendantText" presStyleLbl="alignAcc1" presStyleIdx="0" presStyleCnt="3">
        <dgm:presLayoutVars>
          <dgm:bulletEnabled val="1"/>
        </dgm:presLayoutVars>
      </dgm:prSet>
      <dgm:spPr/>
    </dgm:pt>
    <dgm:pt modelId="{3581E800-6AFA-488B-8C4E-860D8895DBB8}" type="pres">
      <dgm:prSet presAssocID="{75139B83-4877-4E4D-8BA8-980FC6F6C7AF}" presName="sp" presStyleCnt="0"/>
      <dgm:spPr/>
    </dgm:pt>
    <dgm:pt modelId="{0D84CB9B-4EFD-4DA5-AA36-C624B9DF1839}" type="pres">
      <dgm:prSet presAssocID="{AA921A7D-E9B2-4965-A0E1-6923137E3260}" presName="composite" presStyleCnt="0"/>
      <dgm:spPr/>
    </dgm:pt>
    <dgm:pt modelId="{47513444-A12C-4B3B-90DC-4F13A58022EC}" type="pres">
      <dgm:prSet presAssocID="{AA921A7D-E9B2-4965-A0E1-6923137E32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FBACBE-9223-4623-81DA-8FB7A53C02A8}" type="pres">
      <dgm:prSet presAssocID="{AA921A7D-E9B2-4965-A0E1-6923137E3260}" presName="descendantText" presStyleLbl="alignAcc1" presStyleIdx="1" presStyleCnt="3">
        <dgm:presLayoutVars>
          <dgm:bulletEnabled val="1"/>
        </dgm:presLayoutVars>
      </dgm:prSet>
      <dgm:spPr/>
    </dgm:pt>
    <dgm:pt modelId="{F0C8EFE3-7DCE-4636-91B8-A6ED42D36602}" type="pres">
      <dgm:prSet presAssocID="{0990FC98-89B3-47DE-B274-FE8159CC268F}" presName="sp" presStyleCnt="0"/>
      <dgm:spPr/>
    </dgm:pt>
    <dgm:pt modelId="{49AED151-A56B-4029-8160-8A9CBA7C41C4}" type="pres">
      <dgm:prSet presAssocID="{15F1258F-945C-4691-BF77-041B4295268A}" presName="composite" presStyleCnt="0"/>
      <dgm:spPr/>
    </dgm:pt>
    <dgm:pt modelId="{3067E4C3-C418-46BA-A325-B6F733418631}" type="pres">
      <dgm:prSet presAssocID="{15F1258F-945C-4691-BF77-041B4295268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A55C681-2468-4CB5-969A-D0BC17F35FBC}" type="pres">
      <dgm:prSet presAssocID="{15F1258F-945C-4691-BF77-041B4295268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0CA090C-6617-4089-A51C-710134B99293}" type="presOf" srcId="{820D287B-7BBE-4AC1-B14A-ABDE8756C118}" destId="{ADC6DFED-3105-46CE-91A1-0AE0531F6CEE}" srcOrd="0" destOrd="0" presId="urn:microsoft.com/office/officeart/2005/8/layout/chevron2"/>
    <dgm:cxn modelId="{08137F15-3923-472C-959A-E3B36F76F884}" type="presOf" srcId="{2C1E085F-BE83-4932-B9C6-CFC20E1E2916}" destId="{EA55C681-2468-4CB5-969A-D0BC17F35FBC}" srcOrd="0" destOrd="0" presId="urn:microsoft.com/office/officeart/2005/8/layout/chevron2"/>
    <dgm:cxn modelId="{2DC44637-4AAC-4BFF-89ED-382EA352915A}" srcId="{F6F07269-9E60-4D1E-8B4E-AE3C6ADEB645}" destId="{285C94A7-2663-49FB-9DE2-FB172592A570}" srcOrd="0" destOrd="0" parTransId="{27B809ED-EEDA-44BB-9EDB-16274501AACA}" sibTransId="{75139B83-4877-4E4D-8BA8-980FC6F6C7AF}"/>
    <dgm:cxn modelId="{D87F8544-2825-418C-8B7B-FEAFF4030C20}" srcId="{285C94A7-2663-49FB-9DE2-FB172592A570}" destId="{820D287B-7BBE-4AC1-B14A-ABDE8756C118}" srcOrd="0" destOrd="0" parTransId="{51EFF6D5-9A84-4BE6-A9EB-9C4F426AB2B6}" sibTransId="{F529117C-55E0-45EB-81C0-B5225D148DCA}"/>
    <dgm:cxn modelId="{45066165-2285-4F95-9000-AB0C3DAFF72D}" type="presOf" srcId="{AA921A7D-E9B2-4965-A0E1-6923137E3260}" destId="{47513444-A12C-4B3B-90DC-4F13A58022EC}" srcOrd="0" destOrd="0" presId="urn:microsoft.com/office/officeart/2005/8/layout/chevron2"/>
    <dgm:cxn modelId="{3F10B56E-A940-46C0-A99C-A4812A49AF2D}" type="presOf" srcId="{15F1258F-945C-4691-BF77-041B4295268A}" destId="{3067E4C3-C418-46BA-A325-B6F733418631}" srcOrd="0" destOrd="0" presId="urn:microsoft.com/office/officeart/2005/8/layout/chevron2"/>
    <dgm:cxn modelId="{D2FDEC74-C057-4486-AFFE-38E06713FBCE}" type="presOf" srcId="{285C94A7-2663-49FB-9DE2-FB172592A570}" destId="{7337BDA5-E210-49AA-8A3F-8D6F1DC56DA8}" srcOrd="0" destOrd="0" presId="urn:microsoft.com/office/officeart/2005/8/layout/chevron2"/>
    <dgm:cxn modelId="{4AF16185-1F61-47AC-BEFC-C95019B7AC80}" srcId="{AA921A7D-E9B2-4965-A0E1-6923137E3260}" destId="{91C4F3AD-A152-4EC7-A49F-D5007BA7112D}" srcOrd="0" destOrd="0" parTransId="{9FB09010-1F34-484E-A691-4E61A6E2E775}" sibTransId="{159068B0-4E95-4F88-805C-E8A05D4F6CD6}"/>
    <dgm:cxn modelId="{9932F6B3-3AB1-49C7-B0DA-647653512EC3}" type="presOf" srcId="{99652F31-B3EC-4820-A92F-A129824A154D}" destId="{ADC6DFED-3105-46CE-91A1-0AE0531F6CEE}" srcOrd="0" destOrd="1" presId="urn:microsoft.com/office/officeart/2005/8/layout/chevron2"/>
    <dgm:cxn modelId="{858C62C1-D169-4FAB-9D75-63DD2B01EA2E}" srcId="{F6F07269-9E60-4D1E-8B4E-AE3C6ADEB645}" destId="{15F1258F-945C-4691-BF77-041B4295268A}" srcOrd="2" destOrd="0" parTransId="{99F6B7A0-92D8-4F3E-8854-77E3316A7BA7}" sibTransId="{4EBABFA8-FDFC-4CA6-B850-75FEECFCA70C}"/>
    <dgm:cxn modelId="{3E5339DA-75B2-467E-A22E-D93ED60D690F}" type="presOf" srcId="{F6F07269-9E60-4D1E-8B4E-AE3C6ADEB645}" destId="{3E73A059-6F55-46EE-BD4A-E7661D4368C5}" srcOrd="0" destOrd="0" presId="urn:microsoft.com/office/officeart/2005/8/layout/chevron2"/>
    <dgm:cxn modelId="{14F3EDF0-F652-49BE-A19E-D8B8CF736516}" srcId="{15F1258F-945C-4691-BF77-041B4295268A}" destId="{2C1E085F-BE83-4932-B9C6-CFC20E1E2916}" srcOrd="0" destOrd="0" parTransId="{72BB3B18-5752-481B-8D21-1E6777CE3278}" sibTransId="{D3FD566A-120B-40FD-9230-45ABF4DB42A0}"/>
    <dgm:cxn modelId="{DADCBEF3-30F8-454A-BA08-D5E67888CAD6}" type="presOf" srcId="{91C4F3AD-A152-4EC7-A49F-D5007BA7112D}" destId="{AAFBACBE-9223-4623-81DA-8FB7A53C02A8}" srcOrd="0" destOrd="0" presId="urn:microsoft.com/office/officeart/2005/8/layout/chevron2"/>
    <dgm:cxn modelId="{EADA20F9-C2CF-4379-9D15-FFA819C582BC}" srcId="{285C94A7-2663-49FB-9DE2-FB172592A570}" destId="{99652F31-B3EC-4820-A92F-A129824A154D}" srcOrd="1" destOrd="0" parTransId="{4012A1F9-FD3A-46DF-8692-73963681300F}" sibTransId="{3DB2D94F-7A0D-40A2-919F-5365C2C74E8C}"/>
    <dgm:cxn modelId="{C66F3FFB-A0A0-4146-AFA8-43FCB40A6A64}" srcId="{F6F07269-9E60-4D1E-8B4E-AE3C6ADEB645}" destId="{AA921A7D-E9B2-4965-A0E1-6923137E3260}" srcOrd="1" destOrd="0" parTransId="{E4958A2B-A5CF-4EEB-959F-938B5E514776}" sibTransId="{0990FC98-89B3-47DE-B274-FE8159CC268F}"/>
    <dgm:cxn modelId="{C9158F71-1867-47CE-9EC8-A0BD66E7546A}" type="presParOf" srcId="{3E73A059-6F55-46EE-BD4A-E7661D4368C5}" destId="{BC9724E4-73E7-4450-8266-94DE1D4BAB4E}" srcOrd="0" destOrd="0" presId="urn:microsoft.com/office/officeart/2005/8/layout/chevron2"/>
    <dgm:cxn modelId="{C5C2A905-61E0-4DD5-9788-1B2E5CEC3E80}" type="presParOf" srcId="{BC9724E4-73E7-4450-8266-94DE1D4BAB4E}" destId="{7337BDA5-E210-49AA-8A3F-8D6F1DC56DA8}" srcOrd="0" destOrd="0" presId="urn:microsoft.com/office/officeart/2005/8/layout/chevron2"/>
    <dgm:cxn modelId="{80B2787C-44BE-4C18-B1D6-D3C8754F1CC9}" type="presParOf" srcId="{BC9724E4-73E7-4450-8266-94DE1D4BAB4E}" destId="{ADC6DFED-3105-46CE-91A1-0AE0531F6CEE}" srcOrd="1" destOrd="0" presId="urn:microsoft.com/office/officeart/2005/8/layout/chevron2"/>
    <dgm:cxn modelId="{B02A1F76-EB98-4B60-8302-1F454E213C4F}" type="presParOf" srcId="{3E73A059-6F55-46EE-BD4A-E7661D4368C5}" destId="{3581E800-6AFA-488B-8C4E-860D8895DBB8}" srcOrd="1" destOrd="0" presId="urn:microsoft.com/office/officeart/2005/8/layout/chevron2"/>
    <dgm:cxn modelId="{655F624A-6E05-44F0-8CE7-55BA7F778C01}" type="presParOf" srcId="{3E73A059-6F55-46EE-BD4A-E7661D4368C5}" destId="{0D84CB9B-4EFD-4DA5-AA36-C624B9DF1839}" srcOrd="2" destOrd="0" presId="urn:microsoft.com/office/officeart/2005/8/layout/chevron2"/>
    <dgm:cxn modelId="{8BAF5151-B336-4495-9011-09A62BFD02A8}" type="presParOf" srcId="{0D84CB9B-4EFD-4DA5-AA36-C624B9DF1839}" destId="{47513444-A12C-4B3B-90DC-4F13A58022EC}" srcOrd="0" destOrd="0" presId="urn:microsoft.com/office/officeart/2005/8/layout/chevron2"/>
    <dgm:cxn modelId="{1D343C17-4653-42B3-AB1C-1C0808E1BDC3}" type="presParOf" srcId="{0D84CB9B-4EFD-4DA5-AA36-C624B9DF1839}" destId="{AAFBACBE-9223-4623-81DA-8FB7A53C02A8}" srcOrd="1" destOrd="0" presId="urn:microsoft.com/office/officeart/2005/8/layout/chevron2"/>
    <dgm:cxn modelId="{660BEE1E-4AF7-4DF6-8556-54A322A03AE0}" type="presParOf" srcId="{3E73A059-6F55-46EE-BD4A-E7661D4368C5}" destId="{F0C8EFE3-7DCE-4636-91B8-A6ED42D36602}" srcOrd="3" destOrd="0" presId="urn:microsoft.com/office/officeart/2005/8/layout/chevron2"/>
    <dgm:cxn modelId="{0F753728-46F6-40F1-8D27-1E44A92E5DFE}" type="presParOf" srcId="{3E73A059-6F55-46EE-BD4A-E7661D4368C5}" destId="{49AED151-A56B-4029-8160-8A9CBA7C41C4}" srcOrd="4" destOrd="0" presId="urn:microsoft.com/office/officeart/2005/8/layout/chevron2"/>
    <dgm:cxn modelId="{292DC5F0-45BA-477B-B81B-0F76CE3C87E1}" type="presParOf" srcId="{49AED151-A56B-4029-8160-8A9CBA7C41C4}" destId="{3067E4C3-C418-46BA-A325-B6F733418631}" srcOrd="0" destOrd="0" presId="urn:microsoft.com/office/officeart/2005/8/layout/chevron2"/>
    <dgm:cxn modelId="{39077EB6-F723-4877-924C-23B5277BC6FB}" type="presParOf" srcId="{49AED151-A56B-4029-8160-8A9CBA7C41C4}" destId="{EA55C681-2468-4CB5-969A-D0BC17F35F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24D5C-C8DA-48CA-B6F3-7BC25000203F}">
      <dsp:nvSpPr>
        <dsp:cNvPr id="0" name=""/>
        <dsp:cNvSpPr/>
      </dsp:nvSpPr>
      <dsp:spPr>
        <a:xfrm>
          <a:off x="1492783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52B51-61D3-4DF3-BFEA-133B088A51EA}">
      <dsp:nvSpPr>
        <dsp:cNvPr id="0" name=""/>
        <dsp:cNvSpPr/>
      </dsp:nvSpPr>
      <dsp:spPr>
        <a:xfrm>
          <a:off x="3594829" y="457646"/>
          <a:ext cx="3339708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Отток  населения (в том числе молодежи из сёл)</a:t>
          </a:r>
          <a:endParaRPr lang="ru-RU" sz="1400" kern="1200" dirty="0"/>
        </a:p>
      </dsp:txBody>
      <dsp:txXfrm>
        <a:off x="3634497" y="497314"/>
        <a:ext cx="3260372" cy="733265"/>
      </dsp:txXfrm>
    </dsp:sp>
    <dsp:sp modelId="{B69E6ED3-ADDE-4E1B-9435-0EB25FBFC9C6}">
      <dsp:nvSpPr>
        <dsp:cNvPr id="0" name=""/>
        <dsp:cNvSpPr/>
      </dsp:nvSpPr>
      <dsp:spPr>
        <a:xfrm>
          <a:off x="3522807" y="1371823"/>
          <a:ext cx="3483751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Низкий уровень  занятости и социальной активности населения;</a:t>
          </a:r>
          <a:endParaRPr lang="ru-RU" sz="1400" kern="1200" dirty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3562475" y="1411491"/>
        <a:ext cx="3404415" cy="733265"/>
      </dsp:txXfrm>
    </dsp:sp>
    <dsp:sp modelId="{C98DB055-367A-4E6A-809B-6A9369F9F654}">
      <dsp:nvSpPr>
        <dsp:cNvPr id="0" name=""/>
        <dsp:cNvSpPr/>
      </dsp:nvSpPr>
      <dsp:spPr>
        <a:xfrm>
          <a:off x="3522807" y="2286000"/>
          <a:ext cx="3483751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Традиционность и тривиальность предлагаемых туристических услуг</a:t>
          </a:r>
          <a:endParaRPr lang="ru-RU" sz="1400" kern="1200" dirty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3562475" y="2325668"/>
        <a:ext cx="3404415" cy="733265"/>
      </dsp:txXfrm>
    </dsp:sp>
    <dsp:sp modelId="{38CD5C10-42B3-46EA-91F8-7D13F376B47A}">
      <dsp:nvSpPr>
        <dsp:cNvPr id="0" name=""/>
        <dsp:cNvSpPr/>
      </dsp:nvSpPr>
      <dsp:spPr>
        <a:xfrm>
          <a:off x="3518231" y="3200176"/>
          <a:ext cx="3492905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err="1"/>
            <a:t>Нераскрученность</a:t>
          </a:r>
          <a:r>
            <a:rPr lang="ru-RU" sz="1300" b="1" kern="1200" dirty="0"/>
            <a:t> культурно-туристического потенциала района</a:t>
          </a:r>
          <a:endParaRPr lang="ru-RU" sz="1300" kern="1200" dirty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557899" y="3239844"/>
        <a:ext cx="3413569" cy="733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7BDA5-E210-49AA-8A3F-8D6F1DC56DA8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 rot="-5400000">
        <a:off x="1" y="579764"/>
        <a:ext cx="1156394" cy="495598"/>
      </dsp:txXfrm>
    </dsp:sp>
    <dsp:sp modelId="{ADC6DFED-3105-46CE-91A1-0AE0531F6CEE}">
      <dsp:nvSpPr>
        <dsp:cNvPr id="0" name=""/>
        <dsp:cNvSpPr/>
      </dsp:nvSpPr>
      <dsp:spPr>
        <a:xfrm rot="5400000">
          <a:off x="4293418" y="-3135456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Разработка культурно-познавательных маршрутов на территории Песчанокопского района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Организация и проведение 5 уникальных культурно-туристических мероприятий</a:t>
          </a:r>
        </a:p>
      </dsp:txBody>
      <dsp:txXfrm rot="-5400000">
        <a:off x="1156394" y="53986"/>
        <a:ext cx="7295425" cy="968958"/>
      </dsp:txXfrm>
    </dsp:sp>
    <dsp:sp modelId="{47513444-A12C-4B3B-90DC-4F13A58022EC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 rot="-5400000">
        <a:off x="1" y="2038200"/>
        <a:ext cx="1156394" cy="495598"/>
      </dsp:txXfrm>
    </dsp:sp>
    <dsp:sp modelId="{AAFBACBE-9223-4623-81DA-8FB7A53C02A8}">
      <dsp:nvSpPr>
        <dsp:cNvPr id="0" name=""/>
        <dsp:cNvSpPr/>
      </dsp:nvSpPr>
      <dsp:spPr>
        <a:xfrm rot="5400000">
          <a:off x="4293418" y="-1677020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Сохранение культурного наследия Песчанокопского района, создание интерактивных культурных и творческих пространств, проведение </a:t>
          </a:r>
          <a:r>
            <a:rPr lang="ru-RU" sz="1700" kern="1200" dirty="0" err="1"/>
            <a:t>брендовых</a:t>
          </a:r>
          <a:r>
            <a:rPr lang="ru-RU" sz="1700" kern="1200" dirty="0"/>
            <a:t> праздников сельских поселений, организация различных культурно-массовых мероприятий. </a:t>
          </a:r>
        </a:p>
      </dsp:txBody>
      <dsp:txXfrm rot="-5400000">
        <a:off x="1156394" y="1512422"/>
        <a:ext cx="7295425" cy="968958"/>
      </dsp:txXfrm>
    </dsp:sp>
    <dsp:sp modelId="{3067E4C3-C418-46BA-A325-B6F733418631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 rot="-5400000">
        <a:off x="1" y="3496636"/>
        <a:ext cx="1156394" cy="495598"/>
      </dsp:txXfrm>
    </dsp:sp>
    <dsp:sp modelId="{EA55C681-2468-4CB5-969A-D0BC17F35FBC}">
      <dsp:nvSpPr>
        <dsp:cNvPr id="0" name=""/>
        <dsp:cNvSpPr/>
      </dsp:nvSpPr>
      <dsp:spPr>
        <a:xfrm rot="5400000">
          <a:off x="4293418" y="-218584"/>
          <a:ext cx="1073794" cy="7347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Поддержка инициатив, способствующих повышению туристического имиджа и инвестиционной привлекательности Песчанокопского района</a:t>
          </a:r>
        </a:p>
      </dsp:txBody>
      <dsp:txXfrm rot="-5400000">
        <a:off x="1156394" y="2970858"/>
        <a:ext cx="7295425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819400"/>
            <a:ext cx="3816424" cy="3129880"/>
          </a:xfrm>
        </p:spPr>
        <p:txBody>
          <a:bodyPr>
            <a:normAutofit fontScale="92500"/>
          </a:bodyPr>
          <a:lstStyle/>
          <a:p>
            <a:r>
              <a:rPr lang="ru-RU" dirty="0"/>
              <a:t>Творческая группа проекта: </a:t>
            </a:r>
          </a:p>
          <a:p>
            <a:r>
              <a:rPr lang="ru-RU" dirty="0"/>
              <a:t>методист МБУК РДК «Юбилейный», руководители сельских домов культуры Песчанокопского района</a:t>
            </a:r>
          </a:p>
          <a:p>
            <a:endParaRPr lang="ru-RU" dirty="0"/>
          </a:p>
          <a:p>
            <a:r>
              <a:rPr lang="ru-RU" dirty="0"/>
              <a:t>Руководитель проекта </a:t>
            </a:r>
          </a:p>
          <a:p>
            <a:r>
              <a:rPr lang="ru-RU" dirty="0"/>
              <a:t>К.В. Лунева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Проект: «Развитие сельских территорий средствами культуры через проведение </a:t>
            </a:r>
            <a:r>
              <a:rPr lang="ru-RU" sz="2400" b="1" dirty="0" err="1"/>
              <a:t>брендовых</a:t>
            </a:r>
            <a:r>
              <a:rPr lang="ru-RU" sz="2400" b="1" dirty="0"/>
              <a:t> мероприятий» </a:t>
            </a:r>
            <a:br>
              <a:rPr lang="ru-RU" sz="2400" b="1" dirty="0"/>
            </a:br>
            <a:r>
              <a:rPr lang="ru-RU" sz="2400" b="1" dirty="0"/>
              <a:t>на примере Песчанокопского района </a:t>
            </a:r>
            <a:br>
              <a:rPr lang="ru-RU" sz="2400" dirty="0"/>
            </a:br>
            <a:r>
              <a:rPr lang="ru-RU" sz="2400" b="1" dirty="0"/>
              <a:t>Ростовской области</a:t>
            </a:r>
            <a:endParaRPr lang="ru-RU" sz="2400" dirty="0"/>
          </a:p>
        </p:txBody>
      </p:sp>
      <p:pic>
        <p:nvPicPr>
          <p:cNvPr id="1028" name="Picture 4" descr="http://peschanrn.donland.ru/Data/Sites/30/media/foto/pescanokops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780928"/>
            <a:ext cx="396043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Праздник молодого вина в селе</a:t>
            </a:r>
            <a:br>
              <a:rPr lang="ru-RU" b="1" dirty="0"/>
            </a:br>
            <a:r>
              <a:rPr lang="ru-RU" b="1" dirty="0"/>
              <a:t> Красная Поляна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Владимир\Pictures\КРАСНАЯ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536504" cy="1905000"/>
          </a:xfrm>
          <a:prstGeom prst="rect">
            <a:avLst/>
          </a:prstGeom>
          <a:noFill/>
        </p:spPr>
      </p:pic>
      <p:pic>
        <p:nvPicPr>
          <p:cNvPr id="2051" name="Picture 3" descr="C:\Users\Владимир\Pictures\КРАСНАЯ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2520280" cy="1861650"/>
          </a:xfrm>
          <a:prstGeom prst="rect">
            <a:avLst/>
          </a:prstGeom>
          <a:noFill/>
        </p:spPr>
      </p:pic>
      <p:pic>
        <p:nvPicPr>
          <p:cNvPr id="2053" name="Picture 5" descr="C:\Users\Владимир\Pictures\КРАСНАЯ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4536504" cy="1905000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КРАСНАЯ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4221857" cy="5238750"/>
          </a:xfrm>
          <a:prstGeom prst="rect">
            <a:avLst/>
          </a:prstGeom>
          <a:noFill/>
        </p:spPr>
      </p:pic>
      <p:pic>
        <p:nvPicPr>
          <p:cNvPr id="2055" name="Picture 7" descr="C:\Users\Владимир\Pictures\КРАСНАЯ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4536504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Праздник «Сдобное тесто»</a:t>
            </a:r>
            <a:br>
              <a:rPr lang="ru-RU" b="1" dirty="0"/>
            </a:br>
            <a:r>
              <a:rPr lang="ru-RU" b="1" dirty="0"/>
              <a:t> с. </a:t>
            </a:r>
            <a:r>
              <a:rPr lang="ru-RU" b="1" dirty="0" err="1"/>
              <a:t>Поливянка</a:t>
            </a:r>
            <a:br>
              <a:rPr lang="ru-RU" dirty="0"/>
            </a:br>
            <a:endParaRPr lang="ru-RU" dirty="0"/>
          </a:p>
        </p:txBody>
      </p:sp>
      <p:pic>
        <p:nvPicPr>
          <p:cNvPr id="34817" name="Picture 1" descr="C:\Users\Владимир\Desktop\IMG_47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952328" cy="2304256"/>
          </a:xfrm>
          <a:prstGeom prst="rect">
            <a:avLst/>
          </a:prstGeom>
          <a:noFill/>
        </p:spPr>
      </p:pic>
      <p:pic>
        <p:nvPicPr>
          <p:cNvPr id="34818" name="Picture 2" descr="C:\Users\Владимир\Desktop\IMG_4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952328" cy="2448272"/>
          </a:xfrm>
          <a:prstGeom prst="rect">
            <a:avLst/>
          </a:prstGeom>
          <a:noFill/>
        </p:spPr>
      </p:pic>
      <p:pic>
        <p:nvPicPr>
          <p:cNvPr id="34819" name="Picture 3" descr="C:\Users\Владимир\Desktop\IMG_4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12776"/>
            <a:ext cx="2785603" cy="2376264"/>
          </a:xfrm>
          <a:prstGeom prst="rect">
            <a:avLst/>
          </a:prstGeom>
          <a:noFill/>
        </p:spPr>
      </p:pic>
      <p:pic>
        <p:nvPicPr>
          <p:cNvPr id="34820" name="Picture 4" descr="C:\Users\Владимир\Desktop\IMG_4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736304" cy="2376264"/>
          </a:xfrm>
          <a:prstGeom prst="rect">
            <a:avLst/>
          </a:prstGeom>
          <a:noFill/>
        </p:spPr>
      </p:pic>
      <p:pic>
        <p:nvPicPr>
          <p:cNvPr id="34821" name="Picture 5" descr="C:\Users\Владимир\Desktop\IMG_47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30963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315416"/>
            <a:ext cx="8302696" cy="1368152"/>
          </a:xfrm>
        </p:spPr>
        <p:txBody>
          <a:bodyPr>
            <a:normAutofit/>
          </a:bodyPr>
          <a:lstStyle/>
          <a:p>
            <a:r>
              <a:rPr lang="ru-RU" sz="2000" b="1" dirty="0"/>
              <a:t>Межрегиональный праздник </a:t>
            </a:r>
            <a:br>
              <a:rPr lang="ru-RU" sz="2000" b="1" dirty="0"/>
            </a:br>
            <a:r>
              <a:rPr lang="ru-RU" sz="2000" b="1" dirty="0"/>
              <a:t>"Под покровом Петра и </a:t>
            </a:r>
            <a:r>
              <a:rPr lang="ru-RU" sz="2000" b="1" dirty="0" err="1"/>
              <a:t>Февронии</a:t>
            </a:r>
            <a:r>
              <a:rPr lang="ru-RU" sz="2000" b="1" dirty="0"/>
              <a:t>", посвященный Дню семьи, любви и верности с. Песчанокопское.</a:t>
            </a:r>
            <a:endParaRPr lang="ru-RU" sz="2000" dirty="0"/>
          </a:p>
        </p:txBody>
      </p:sp>
      <p:pic>
        <p:nvPicPr>
          <p:cNvPr id="1028" name="Picture 4" descr="C:\Users\Владимир\Pictures\Наше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592288" cy="1800200"/>
          </a:xfrm>
          <a:prstGeom prst="rect">
            <a:avLst/>
          </a:prstGeom>
          <a:noFill/>
        </p:spPr>
      </p:pic>
      <p:pic>
        <p:nvPicPr>
          <p:cNvPr id="1029" name="Picture 5" descr="C:\Users\Владимир\Pictures\Наш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592288" cy="1800200"/>
          </a:xfrm>
          <a:prstGeom prst="rect">
            <a:avLst/>
          </a:prstGeom>
          <a:noFill/>
        </p:spPr>
      </p:pic>
      <p:pic>
        <p:nvPicPr>
          <p:cNvPr id="1030" name="Picture 6" descr="C:\Users\Владимир\Pictures\наше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2592288" cy="1800200"/>
          </a:xfrm>
          <a:prstGeom prst="rect">
            <a:avLst/>
          </a:prstGeom>
          <a:noFill/>
        </p:spPr>
      </p:pic>
      <p:pic>
        <p:nvPicPr>
          <p:cNvPr id="1031" name="Picture 7" descr="C:\Users\Владимир\Pictures\Феврон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3960440" cy="2448272"/>
          </a:xfrm>
          <a:prstGeom prst="rect">
            <a:avLst/>
          </a:prstGeom>
          <a:noFill/>
        </p:spPr>
      </p:pic>
      <p:pic>
        <p:nvPicPr>
          <p:cNvPr id="1033" name="Picture 9" descr="C:\Users\Владимир\Pictures\наше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268760"/>
            <a:ext cx="2232248" cy="2448272"/>
          </a:xfrm>
          <a:prstGeom prst="rect">
            <a:avLst/>
          </a:prstGeom>
          <a:noFill/>
        </p:spPr>
      </p:pic>
      <p:pic>
        <p:nvPicPr>
          <p:cNvPr id="1034" name="Picture 10" descr="C:\Users\Владимир\Pictures\наше 6.jpg"/>
          <p:cNvPicPr>
            <a:picLocks noChangeAspect="1" noChangeArrowheads="1"/>
          </p:cNvPicPr>
          <p:nvPr/>
        </p:nvPicPr>
        <p:blipFill>
          <a:blip r:embed="rId7" cstate="print"/>
          <a:srcRect t="25000"/>
          <a:stretch>
            <a:fillRect/>
          </a:stretch>
        </p:blipFill>
        <p:spPr bwMode="auto">
          <a:xfrm>
            <a:off x="2771800" y="3501008"/>
            <a:ext cx="619268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/>
              <a:t>Сроки реализации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/>
              <a:t>1 </a:t>
            </a:r>
            <a:r>
              <a:rPr lang="ru-RU" sz="3600" b="1"/>
              <a:t>января   2016 </a:t>
            </a:r>
            <a:r>
              <a:rPr lang="ru-RU" sz="3600" b="1" dirty="0"/>
              <a:t>по настоящее время</a:t>
            </a:r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dirty="0"/>
              <a:t>Целью проведения данных мероприятий является развитие сельского (событийного) туризма в Песчанокопском районе, повышение уровня и качества жизни населения и удовлетворению потребности населения в активном и полноценном отдыхе.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создан </a:t>
            </a:r>
            <a:r>
              <a:rPr lang="ru-RU" dirty="0" err="1"/>
              <a:t>креативный</a:t>
            </a:r>
            <a:r>
              <a:rPr lang="ru-RU" dirty="0"/>
              <a:t> рынок услуг в сфере культуры, повышающего конкурентную среду для деятельности учреждений культуры региона;</a:t>
            </a:r>
          </a:p>
          <a:p>
            <a:r>
              <a:rPr lang="ru-RU" dirty="0"/>
              <a:t>проведение мероприятий способствует сохранению и рациональному использованию русского культурно-исторического наследия;</a:t>
            </a:r>
          </a:p>
          <a:p>
            <a:r>
              <a:rPr lang="ru-RU" dirty="0"/>
              <a:t>созданы условия для раскрытия культурно-творческого потенциала жителей района;</a:t>
            </a:r>
          </a:p>
          <a:p>
            <a:r>
              <a:rPr lang="ru-RU" dirty="0"/>
              <a:t>улучшены показатели в сфере культуры, характеризующие расширение спектра услуг и повышение качества услуг в сфере культуры;</a:t>
            </a:r>
          </a:p>
          <a:p>
            <a:r>
              <a:rPr lang="ru-RU" dirty="0"/>
              <a:t>расширены возможности создания комплексных смежных услуг (вовлечение в проведение каждого праздника не менее 2 предпринимателей);</a:t>
            </a:r>
          </a:p>
          <a:p>
            <a:r>
              <a:rPr lang="ru-RU" dirty="0"/>
              <a:t> 100% вовлечение в проведение праздников творческих коллективов района, мастеров ДПТ);</a:t>
            </a:r>
          </a:p>
          <a:p>
            <a:r>
              <a:rPr lang="ru-RU" dirty="0"/>
              <a:t>образовалась команда творчески мыслящих людей, готовых  продолжить реализацию идей-проектов.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Перспектива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В перспективе проекта разработка бренда муниципального образования</a:t>
            </a:r>
          </a:p>
          <a:p>
            <a:pPr algn="ctr">
              <a:buNone/>
            </a:pPr>
            <a:r>
              <a:rPr lang="ru-RU" dirty="0"/>
              <a:t> «</a:t>
            </a:r>
            <a:r>
              <a:rPr lang="ru-RU" dirty="0" err="1"/>
              <a:t>Песчанокопский</a:t>
            </a:r>
            <a:r>
              <a:rPr lang="ru-RU" dirty="0"/>
              <a:t> район» и линии сувенирной продукции. Усиление конкурентных позиций района на региональном и федеральном уровнях.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http://nonneman.com/wp-content/uploads/shutterstock_91836665crop-1024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832648" cy="265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ПРОБЛЕМА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15212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Общие сведения: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1527048"/>
            <a:ext cx="4017648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Песчанокопский</a:t>
            </a:r>
            <a:r>
              <a:rPr lang="ru-RU" dirty="0"/>
              <a:t> район занимает выгодное географическое положение (граничит с Краснодарским  и Ставропольским краями, республикой  Калмыкией), имеет богатые этнокультурные традиции, народные промыслы – все это дает возможность развиваться туристической отрасли</a:t>
            </a:r>
          </a:p>
        </p:txBody>
      </p:sp>
      <p:pic>
        <p:nvPicPr>
          <p:cNvPr id="28676" name="Picture 4" descr="http://www.vexillographia.ru/russia/subjects/towns/images/pescanokop.gif"/>
          <p:cNvPicPr>
            <a:picLocks noChangeAspect="1" noChangeArrowheads="1"/>
          </p:cNvPicPr>
          <p:nvPr/>
        </p:nvPicPr>
        <p:blipFill>
          <a:blip r:embed="rId2" cstate="print"/>
          <a:srcRect l="11539" r="10256" b="3862"/>
          <a:stretch>
            <a:fillRect/>
          </a:stretch>
        </p:blipFill>
        <p:spPr bwMode="auto">
          <a:xfrm>
            <a:off x="251520" y="1556792"/>
            <a:ext cx="4680520" cy="40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Аудитория проекта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41563" cy="34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139952" y="2320133"/>
            <a:ext cx="47160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Предлагаемый проект рассчитан на достаточно широкую аудиторию, людей различных возрастных групп: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Местное населения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гости района;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Представители бизнес  сообществ;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Профессиональные сообщества (творческая и обслуживающая сеть)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 широкая целевая аудитория дает возможность успешного вариативного развития проекта в перспективе.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1527048"/>
            <a:ext cx="5256584" cy="4572000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   Пропаганда уникальности территории муниципального образования «</a:t>
            </a:r>
            <a:r>
              <a:rPr lang="ru-RU" dirty="0" err="1"/>
              <a:t>Песчанокопский</a:t>
            </a:r>
            <a:r>
              <a:rPr lang="ru-RU" dirty="0"/>
              <a:t> район», формирование культурного бренда территории.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s://pbs.twimg.com/profile_images/2477574042/ll6qrcjpxyp261ghl022_400x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16835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ru-RU" b="1" dirty="0"/>
              <a:t>Задачи проекта: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315416"/>
            <a:ext cx="8534400" cy="1512168"/>
          </a:xfrm>
        </p:spPr>
        <p:txBody>
          <a:bodyPr>
            <a:normAutofit/>
          </a:bodyPr>
          <a:lstStyle/>
          <a:p>
            <a:r>
              <a:rPr lang="ru-RU" b="1" dirty="0" err="1"/>
              <a:t>Брендовые</a:t>
            </a:r>
            <a:r>
              <a:rPr lang="ru-RU" b="1" dirty="0"/>
              <a:t> мероприятия района</a:t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</a:rPr>
              <a:t>Межрегиональный фестиваль </a:t>
            </a:r>
            <a:r>
              <a:rPr lang="ru-RU" sz="2700" dirty="0" err="1">
                <a:solidFill>
                  <a:schemeClr val="tx1"/>
                </a:solidFill>
              </a:rPr>
              <a:t>ТОСов</a:t>
            </a:r>
            <a:r>
              <a:rPr lang="ru-RU" sz="2700" dirty="0">
                <a:solidFill>
                  <a:schemeClr val="tx1"/>
                </a:solidFill>
              </a:rPr>
              <a:t> в с. Летник</a:t>
            </a:r>
          </a:p>
        </p:txBody>
      </p:sp>
      <p:pic>
        <p:nvPicPr>
          <p:cNvPr id="38913" name="Picture 1" descr="C:\Users\Владимир\Pictures\ТОС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024336" cy="2214246"/>
          </a:xfrm>
          <a:prstGeom prst="rect">
            <a:avLst/>
          </a:prstGeom>
          <a:noFill/>
        </p:spPr>
      </p:pic>
      <p:pic>
        <p:nvPicPr>
          <p:cNvPr id="38914" name="Picture 2" descr="C:\Users\Владимир\Pictures\ТОС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808312" cy="2232248"/>
          </a:xfrm>
          <a:prstGeom prst="rect">
            <a:avLst/>
          </a:prstGeom>
          <a:noFill/>
        </p:spPr>
      </p:pic>
      <p:pic>
        <p:nvPicPr>
          <p:cNvPr id="38915" name="Picture 3" descr="C:\Users\Владимир\Pictures\ТОСЫ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536504" cy="3024336"/>
          </a:xfrm>
          <a:prstGeom prst="rect">
            <a:avLst/>
          </a:prstGeom>
          <a:noFill/>
        </p:spPr>
      </p:pic>
      <p:pic>
        <p:nvPicPr>
          <p:cNvPr id="38916" name="Picture 4" descr="C:\Users\Владимир\Pictures\ТОСЫ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1412776"/>
            <a:ext cx="2952327" cy="2232248"/>
          </a:xfrm>
          <a:prstGeom prst="rect">
            <a:avLst/>
          </a:prstGeom>
          <a:noFill/>
        </p:spPr>
      </p:pic>
      <p:pic>
        <p:nvPicPr>
          <p:cNvPr id="38917" name="Picture 5" descr="C:\Users\Владимир\Pictures\ТОСЫ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7" y="3645024"/>
            <a:ext cx="424847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«Праздник круглый год» в</a:t>
            </a:r>
            <a:br>
              <a:rPr lang="ru-RU" b="1" dirty="0"/>
            </a:br>
            <a:r>
              <a:rPr lang="ru-RU" b="1" dirty="0"/>
              <a:t> п. Дальнее Поле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Владимир\Pictures\Заречка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952328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Елена\Desktop\Дальнее поле\творчество ДК\image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9878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Елена\Desktop\Дальнее поле\творчество ДК\image (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0243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Елена\Desktop\Дальнее поле\творчество ДК\IMG_49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309634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Елена\Desktop\Дальнее поле\творчество ДК\SAM_51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2"/>
          <a:stretch>
            <a:fillRect/>
          </a:stretch>
        </p:blipFill>
        <p:spPr bwMode="auto">
          <a:xfrm>
            <a:off x="179512" y="5013176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тут все\все тут\фото\ленчик о\W8A_azGkraI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91581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тут все\все тут\фото\ленчик о\Y5V537o_qL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0243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тут все\все тут\фото\совещание\image (1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309634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«История села - история района» с. </a:t>
            </a:r>
            <a:r>
              <a:rPr lang="ru-RU" b="1" dirty="0" err="1"/>
              <a:t>Богородицкое</a:t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Владимир\Downloads\DSC03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</TotalTime>
  <Words>480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Проект: «Развитие сельских территорий средствами культуры через проведение брендовых мероприятий»  на примере Песчанокопского района  Ростовской области</vt:lpstr>
      <vt:lpstr>ПРОБЛЕМА</vt:lpstr>
      <vt:lpstr>    Общие сведения: </vt:lpstr>
      <vt:lpstr>Аудитория проекта</vt:lpstr>
      <vt:lpstr>Цель проекта </vt:lpstr>
      <vt:lpstr>Задачи проекта: </vt:lpstr>
      <vt:lpstr>Брендовые мероприятия района Межрегиональный фестиваль ТОСов в с. Летник</vt:lpstr>
      <vt:lpstr>«Праздник круглый год» в  п. Дальнее Поле </vt:lpstr>
      <vt:lpstr>«История села - история района» с. Богородицкое </vt:lpstr>
      <vt:lpstr>Праздник молодого вина в селе  Красная Поляна </vt:lpstr>
      <vt:lpstr>Праздник «Сдобное тесто»  с. Поливянка </vt:lpstr>
      <vt:lpstr>Межрегиональный праздник  "Под покровом Петра и Февронии", посвященный Дню семьи, любви и верности с. Песчанокопское.</vt:lpstr>
      <vt:lpstr>Сроки реализации проекта </vt:lpstr>
      <vt:lpstr>Результаты проекта</vt:lpstr>
      <vt:lpstr>Перспектива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«Развитие сельских территорий средствами культуры через проведение брендовых мероприятий»  на примере Песчанокопского района  Ростовской области</dc:title>
  <dc:creator>Владимир</dc:creator>
  <cp:lastModifiedBy>Lenovo</cp:lastModifiedBy>
  <cp:revision>11</cp:revision>
  <dcterms:created xsi:type="dcterms:W3CDTF">2016-10-23T15:41:42Z</dcterms:created>
  <dcterms:modified xsi:type="dcterms:W3CDTF">2021-07-20T19:10:49Z</dcterms:modified>
</cp:coreProperties>
</file>