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7" r:id="rId2"/>
    <p:sldId id="321" r:id="rId3"/>
    <p:sldId id="275" r:id="rId4"/>
    <p:sldId id="299" r:id="rId5"/>
    <p:sldId id="300" r:id="rId6"/>
    <p:sldId id="301" r:id="rId7"/>
    <p:sldId id="302" r:id="rId8"/>
    <p:sldId id="27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19C"/>
    <a:srgbClr val="3EFBCE"/>
    <a:srgbClr val="4DEA78"/>
    <a:srgbClr val="3BD7E9"/>
    <a:srgbClr val="3159FE"/>
    <a:srgbClr val="3BD9E9"/>
    <a:srgbClr val="08BD76"/>
    <a:srgbClr val="49EF92"/>
    <a:srgbClr val="3DFDD5"/>
    <a:srgbClr val="45A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5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4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5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30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0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83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6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2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51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D205D-E3A2-46BF-B8A9-90735597BF46}" type="datetimeFigureOut">
              <a:rPr lang="ru-RU" smtClean="0"/>
              <a:pPr/>
              <a:t>23.07.2021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4805-F35F-4935-8CBF-12ECD3F5E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86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hyperlink" Target="https://budget.igrajdanin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0" y="0"/>
            <a:ext cx="12192000" cy="2391664"/>
          </a:xfrm>
          <a:prstGeom prst="rect">
            <a:avLst/>
          </a:prstGeom>
          <a:gradFill flip="none" rotWithShape="1">
            <a:gsLst>
              <a:gs pos="35000">
                <a:srgbClr val="6237B7"/>
              </a:gs>
              <a:gs pos="100000">
                <a:srgbClr val="64D14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108960" y="239056"/>
            <a:ext cx="877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4000" dirty="0">
                <a:solidFill>
                  <a:schemeClr val="bg1"/>
                </a:solidFill>
                <a:cs typeface="Arial" panose="020B0604020202020204" pitchFamily="34" charset="0"/>
              </a:rPr>
              <a:t>Всероссийская платформа взаимодействия граждан и власти 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iGrajdanin.ru</a:t>
            </a:r>
            <a:endParaRPr lang="ru-RU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2424793"/>
            <a:ext cx="12196800" cy="0"/>
          </a:xfrm>
          <a:prstGeom prst="line">
            <a:avLst/>
          </a:prstGeom>
          <a:ln w="889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4213"/>
            <a:ext cx="12195287" cy="4387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537" y="227626"/>
            <a:ext cx="2304624" cy="2292621"/>
          </a:xfrm>
          <a:prstGeom prst="rect">
            <a:avLst/>
          </a:prstGeom>
          <a:effectLst>
            <a:outerShdw blurRad="190500" dist="88900" dir="8100000" algn="tr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82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 flipV="1">
            <a:off x="0" y="0"/>
            <a:ext cx="9133200" cy="1047600"/>
          </a:xfrm>
          <a:prstGeom prst="rect">
            <a:avLst/>
          </a:prstGeom>
          <a:gradFill flip="none" rotWithShape="1">
            <a:gsLst>
              <a:gs pos="100000">
                <a:srgbClr val="07BF75"/>
              </a:gs>
              <a:gs pos="71000">
                <a:srgbClr val="6237B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605790" y="239921"/>
            <a:ext cx="852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Гражданское и информационное общество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66" y="3842128"/>
            <a:ext cx="3654559" cy="2365253"/>
          </a:xfrm>
          <a:prstGeom prst="rect">
            <a:avLst/>
          </a:prstGeom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599291" y="4025235"/>
            <a:ext cx="256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r>
              <a:rPr kumimoji="0" lang="ru-RU" u="none" strike="noStrike" cap="none" normalizeH="0" baseline="0" dirty="0">
                <a:ln>
                  <a:noFill/>
                </a:ln>
                <a:solidFill>
                  <a:srgbClr val="6237B7"/>
                </a:solidFill>
                <a:effectLst/>
                <a:ea typeface="Calibri" pitchFamily="34" charset="0"/>
                <a:cs typeface="Times New Roman" pitchFamily="18" charset="0"/>
              </a:rPr>
              <a:t>Добровольчество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38733" y="4553820"/>
            <a:ext cx="2516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r>
              <a:rPr kumimoji="0" lang="ru-RU" u="none" strike="noStrike" cap="none" normalizeH="0" baseline="0" dirty="0">
                <a:ln>
                  <a:noFill/>
                </a:ln>
                <a:solidFill>
                  <a:srgbClr val="6237B7"/>
                </a:solidFill>
                <a:effectLst/>
                <a:ea typeface="Calibri" pitchFamily="34" charset="0"/>
                <a:cs typeface="Times New Roman" pitchFamily="18" charset="0"/>
              </a:rPr>
              <a:t>Гражданские активисты и НКО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355602" y="3496650"/>
            <a:ext cx="2691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r>
              <a:rPr kumimoji="0" lang="ru-RU" u="none" strike="noStrike" cap="none" normalizeH="0" baseline="0" dirty="0">
                <a:ln>
                  <a:noFill/>
                </a:ln>
                <a:solidFill>
                  <a:srgbClr val="6237B7"/>
                </a:solidFill>
                <a:effectLst/>
                <a:ea typeface="Calibri" pitchFamily="34" charset="0"/>
                <a:cs typeface="Times New Roman" pitchFamily="18" charset="0"/>
              </a:rPr>
              <a:t>Благотворительность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527047" y="1700157"/>
            <a:ext cx="102412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dirty="0" err="1">
                <a:ea typeface="Calibri" pitchFamily="34" charset="0"/>
                <a:cs typeface="Times New Roman" pitchFamily="18" charset="0"/>
              </a:rPr>
              <a:t>Коэволюция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гражданского и информационного общества требует предоставления современных технологичных инструментов для проявления гражданской активности.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13592F3-6823-4759-A366-85FFA2C01A6F}"/>
              </a:ext>
            </a:extLst>
          </p:cNvPr>
          <p:cNvGrpSpPr/>
          <p:nvPr/>
        </p:nvGrpSpPr>
        <p:grpSpPr>
          <a:xfrm>
            <a:off x="5731694" y="3345059"/>
            <a:ext cx="5670691" cy="2862322"/>
            <a:chOff x="5484806" y="3154156"/>
            <a:chExt cx="5670691" cy="286232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7491" y="3228428"/>
              <a:ext cx="370683" cy="290344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4806" y="4545410"/>
              <a:ext cx="377730" cy="317390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5828704" y="3154156"/>
              <a:ext cx="532679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Возрастает роль информации и информационных технологий.</a:t>
              </a:r>
            </a:p>
            <a:p>
              <a:endParaRPr lang="ru-RU" dirty="0"/>
            </a:p>
            <a:p>
              <a:r>
                <a:rPr lang="ru-RU" dirty="0"/>
                <a:t>Усложняется система общественных связей.</a:t>
              </a:r>
            </a:p>
            <a:p>
              <a:endParaRPr lang="ru-RU" dirty="0"/>
            </a:p>
            <a:p>
              <a:r>
                <a:rPr lang="ru-RU" dirty="0"/>
                <a:t>Растут требования и ожидания граждан в отношении власти.</a:t>
              </a:r>
            </a:p>
            <a:p>
              <a:endParaRPr lang="ru-RU" dirty="0"/>
            </a:p>
            <a:p>
              <a:r>
                <a:rPr lang="ru-RU" dirty="0"/>
                <a:t>Государственное развитие требует нового качества социальной активности и ответственности граждан.</a:t>
              </a: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7491" y="5397108"/>
              <a:ext cx="352360" cy="307257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637" y="4015155"/>
              <a:ext cx="370683" cy="290344"/>
            </a:xfrm>
            <a:prstGeom prst="rect">
              <a:avLst/>
            </a:prstGeom>
          </p:spPr>
        </p:pic>
      </p:grpSp>
      <p:pic>
        <p:nvPicPr>
          <p:cNvPr id="39" name="Рисунок 38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573" y="2106424"/>
            <a:ext cx="186698" cy="18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B84C9-F7FA-4CA1-B82F-FB4D67A1ED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7" y="228168"/>
            <a:ext cx="2682393" cy="7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5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 flipV="1">
            <a:off x="0" y="0"/>
            <a:ext cx="9133200" cy="1047600"/>
          </a:xfrm>
          <a:prstGeom prst="rect">
            <a:avLst/>
          </a:prstGeom>
          <a:gradFill flip="none" rotWithShape="1">
            <a:gsLst>
              <a:gs pos="100000">
                <a:srgbClr val="07BF75"/>
              </a:gs>
              <a:gs pos="71000">
                <a:srgbClr val="6237B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605790" y="239921"/>
            <a:ext cx="852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Платформа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iGrajdanin.ru</a:t>
            </a: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BBDE6F8-1236-46BD-AE09-4CEE9890DD5F}"/>
              </a:ext>
            </a:extLst>
          </p:cNvPr>
          <p:cNvGrpSpPr/>
          <p:nvPr/>
        </p:nvGrpSpPr>
        <p:grpSpPr>
          <a:xfrm>
            <a:off x="4468771" y="4682786"/>
            <a:ext cx="6844032" cy="723275"/>
            <a:chOff x="1147305" y="4831339"/>
            <a:chExt cx="6844032" cy="723275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472349" y="4831339"/>
              <a:ext cx="6518988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Независимый проект, инициированный гражданами.</a:t>
              </a:r>
            </a:p>
            <a:p>
              <a:pPr>
                <a:spcBef>
                  <a:spcPts val="600"/>
                </a:spcBef>
              </a:pPr>
              <a:r>
                <a:rPr lang="ru-RU" dirty="0"/>
                <a:t>Федеральный масштаб.</a:t>
              </a: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305" y="5255072"/>
              <a:ext cx="315900" cy="247435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449" y="4877288"/>
              <a:ext cx="315900" cy="247435"/>
            </a:xfrm>
            <a:prstGeom prst="rect">
              <a:avLst/>
            </a:prstGeom>
          </p:spPr>
        </p:pic>
      </p:grpSp>
      <p:sp>
        <p:nvSpPr>
          <p:cNvPr id="33" name="Прямоугольник 32"/>
          <p:cNvSpPr/>
          <p:nvPr/>
        </p:nvSpPr>
        <p:spPr>
          <a:xfrm>
            <a:off x="1344167" y="1451939"/>
            <a:ext cx="96171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237B7"/>
                </a:solidFill>
              </a:rPr>
              <a:t>iGrajdanin.ru</a:t>
            </a:r>
            <a:r>
              <a:rPr lang="ru-RU" dirty="0"/>
              <a:t> – технологический инструмент для вовлечения граждан в социально значимые проекты с целью их совместной реализации на условиях партнерства общества, органов государственной власти, бизнес-сообщества, некоммерческих организаций.</a:t>
            </a:r>
            <a:endParaRPr lang="en-US" dirty="0"/>
          </a:p>
          <a:p>
            <a:endParaRPr lang="en-US" dirty="0"/>
          </a:p>
          <a:p>
            <a:r>
              <a:rPr lang="ru-RU" dirty="0"/>
              <a:t>Представляет собой картографический сервис с блоком аналитики, на котором пользователи могут отмечать проблемы городской среды и добиваться их решения через отправку обращений ответственным за решение проблем чиновникам. </a:t>
            </a:r>
          </a:p>
          <a:p>
            <a:endParaRPr lang="ru-RU" dirty="0"/>
          </a:p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911C6-9AB2-4969-906C-C2E616CAD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7" y="228168"/>
            <a:ext cx="2682393" cy="722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96484C-98C6-4342-AE9C-E70490B0C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703" y="3834263"/>
            <a:ext cx="1908213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 descr="C:\Users\1\Downloads\Выписка093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492" y="3755239"/>
            <a:ext cx="4036112" cy="2701207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501F7C-45E0-4A3D-AC49-6C7451C6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5" r="3689"/>
          <a:stretch/>
        </p:blipFill>
        <p:spPr>
          <a:xfrm>
            <a:off x="4206644" y="1448508"/>
            <a:ext cx="2755913" cy="1819656"/>
          </a:xfrm>
          <a:prstGeom prst="rect">
            <a:avLst/>
          </a:prstGeom>
        </p:spPr>
      </p:pic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6E20070F-AB9A-4B74-B699-0E4AFF6183D1}"/>
              </a:ext>
            </a:extLst>
          </p:cNvPr>
          <p:cNvSpPr/>
          <p:nvPr/>
        </p:nvSpPr>
        <p:spPr>
          <a:xfrm>
            <a:off x="3706492" y="1150152"/>
            <a:ext cx="4120772" cy="2605087"/>
          </a:xfrm>
          <a:prstGeom prst="cloudCallout">
            <a:avLst>
              <a:gd name="adj1" fmla="val 10898"/>
              <a:gd name="adj2" fmla="val 71154"/>
            </a:avLst>
          </a:prstGeom>
          <a:noFill/>
          <a:ln w="28575">
            <a:solidFill>
              <a:srgbClr val="492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0" y="-2"/>
            <a:ext cx="9131968" cy="1047170"/>
          </a:xfrm>
          <a:prstGeom prst="rect">
            <a:avLst/>
          </a:prstGeom>
          <a:gradFill flip="none" rotWithShape="1">
            <a:gsLst>
              <a:gs pos="29000">
                <a:srgbClr val="6237B7"/>
              </a:gs>
              <a:gs pos="100000">
                <a:srgbClr val="64D24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109" y="1478161"/>
            <a:ext cx="3203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237B7"/>
                </a:solidFill>
              </a:rPr>
              <a:t>Для органов власти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037685" y="1477532"/>
            <a:ext cx="2717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237B7"/>
                </a:solidFill>
              </a:rPr>
              <a:t>Для граждан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37685" y="2643356"/>
            <a:ext cx="379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Возможность сообщить о проблеме из любой точки России любому госоргану </a:t>
            </a: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(сайт и мобильное приложение).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Контроль сроков и содержания получаемых ответов.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Участие в открытом обсуждении и решении проблем.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8109" y="2646764"/>
            <a:ext cx="31183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Демонстрация открытости и нацеленности на результат.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Оперативная информация о настроениях граждан и волнующих их проблемах.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Сокращение времени отклика на проблему.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cs typeface="Arial" pitchFamily="34" charset="0"/>
              </a:rPr>
              <a:t>Аналитика по территории.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AEE63-A95B-432E-8F80-A559FDC08832}"/>
              </a:ext>
            </a:extLst>
          </p:cNvPr>
          <p:cNvSpPr txBox="1"/>
          <p:nvPr/>
        </p:nvSpPr>
        <p:spPr>
          <a:xfrm>
            <a:off x="605790" y="239921"/>
            <a:ext cx="852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Платформа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iGrajdanin.ru</a:t>
            </a: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7AF29B-6726-4D8C-A848-9B79FDA6A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7" y="228168"/>
            <a:ext cx="2682393" cy="722530"/>
          </a:xfrm>
          <a:prstGeom prst="rect">
            <a:avLst/>
          </a:prstGeom>
        </p:spPr>
      </p:pic>
      <p:sp>
        <p:nvSpPr>
          <p:cNvPr id="10" name="Знак умножения 9">
            <a:extLst>
              <a:ext uri="{FF2B5EF4-FFF2-40B4-BE49-F238E27FC236}">
                <a16:creationId xmlns:a16="http://schemas.microsoft.com/office/drawing/2014/main" id="{F2A36D21-62E5-4A5D-8877-6C9BDFEC439F}"/>
              </a:ext>
            </a:extLst>
          </p:cNvPr>
          <p:cNvSpPr/>
          <p:nvPr/>
        </p:nvSpPr>
        <p:spPr>
          <a:xfrm>
            <a:off x="4206644" y="857500"/>
            <a:ext cx="3460696" cy="2803380"/>
          </a:xfrm>
          <a:prstGeom prst="mathMultiply">
            <a:avLst>
              <a:gd name="adj1" fmla="val 2655"/>
            </a:avLst>
          </a:prstGeom>
          <a:solidFill>
            <a:srgbClr val="49219C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1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flipV="1">
            <a:off x="0" y="-2"/>
            <a:ext cx="9131968" cy="1047170"/>
          </a:xfrm>
          <a:prstGeom prst="rect">
            <a:avLst/>
          </a:prstGeom>
          <a:gradFill flip="none" rotWithShape="1">
            <a:gsLst>
              <a:gs pos="29000">
                <a:srgbClr val="6237B7"/>
              </a:gs>
              <a:gs pos="100000">
                <a:srgbClr val="64D24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4869495" y="2136338"/>
            <a:ext cx="6794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SzPct val="140000"/>
            </a:pPr>
            <a:r>
              <a:rPr lang="ru-RU" dirty="0">
                <a:solidFill>
                  <a:srgbClr val="6237B7"/>
                </a:solidFill>
                <a:cs typeface="Arial" pitchFamily="34" charset="0"/>
              </a:rPr>
              <a:t>2012 год </a:t>
            </a:r>
            <a:r>
              <a:rPr lang="ru-RU" dirty="0">
                <a:cs typeface="Arial" pitchFamily="34" charset="0"/>
              </a:rPr>
              <a:t>– старт в г. Коломна, Московская область.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solidFill>
                  <a:srgbClr val="6237B7"/>
                </a:solidFill>
                <a:cs typeface="Arial" pitchFamily="34" charset="0"/>
              </a:rPr>
              <a:t>850+ </a:t>
            </a:r>
            <a:r>
              <a:rPr lang="ru-RU" dirty="0">
                <a:cs typeface="Arial" pitchFamily="34" charset="0"/>
              </a:rPr>
              <a:t>населенных пунктов по всей России.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solidFill>
                  <a:srgbClr val="6237B7"/>
                </a:solidFill>
                <a:cs typeface="Arial" pitchFamily="34" charset="0"/>
              </a:rPr>
              <a:t>60 000+ </a:t>
            </a:r>
            <a:r>
              <a:rPr lang="ru-RU" dirty="0">
                <a:cs typeface="Arial" pitchFamily="34" charset="0"/>
              </a:rPr>
              <a:t>зарегистрированных пользователей.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solidFill>
                  <a:srgbClr val="6237B7"/>
                </a:solidFill>
                <a:cs typeface="Arial" pitchFamily="34" charset="0"/>
              </a:rPr>
              <a:t>35 000+ </a:t>
            </a:r>
            <a:r>
              <a:rPr lang="ru-RU" dirty="0">
                <a:cs typeface="Arial" pitchFamily="34" charset="0"/>
              </a:rPr>
              <a:t>размещенных проблем.</a:t>
            </a:r>
          </a:p>
          <a:p>
            <a:pPr>
              <a:buClr>
                <a:srgbClr val="00B050"/>
              </a:buClr>
              <a:buSzPct val="140000"/>
            </a:pPr>
            <a:endParaRPr lang="ru-RU" dirty="0">
              <a:cs typeface="Arial" pitchFamily="34" charset="0"/>
            </a:endParaRPr>
          </a:p>
          <a:p>
            <a:pPr>
              <a:buClr>
                <a:srgbClr val="00B050"/>
              </a:buClr>
              <a:buSzPct val="140000"/>
            </a:pPr>
            <a:r>
              <a:rPr lang="ru-RU" dirty="0">
                <a:solidFill>
                  <a:srgbClr val="6237B7"/>
                </a:solidFill>
                <a:cs typeface="Arial" pitchFamily="34" charset="0"/>
              </a:rPr>
              <a:t>70% </a:t>
            </a:r>
            <a:r>
              <a:rPr lang="ru-RU" dirty="0">
                <a:cs typeface="Arial" pitchFamily="34" charset="0"/>
              </a:rPr>
              <a:t>– конверсия размещенных проблем в решенные.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34512" y="5763998"/>
            <a:ext cx="1154454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ru-RU" sz="1600" dirty="0">
                <a:solidFill>
                  <a:srgbClr val="898989"/>
                </a:solidFill>
                <a:cs typeface="Arial" pitchFamily="34" charset="0"/>
              </a:rPr>
              <a:t>Премия Общественной палаты РФ «Я - гражданин», номинация «Общественный контроль», 2015 г.</a:t>
            </a:r>
          </a:p>
          <a:p>
            <a:pPr lvl="1">
              <a:spcAft>
                <a:spcPts val="600"/>
              </a:spcAft>
            </a:pPr>
            <a:r>
              <a:rPr lang="ru-RU" sz="1600" dirty="0">
                <a:solidFill>
                  <a:srgbClr val="898989"/>
                </a:solidFill>
                <a:cs typeface="Arial" pitchFamily="34" charset="0"/>
              </a:rPr>
              <a:t>Премии губернатора Московской области «Наше Подмосковье», номинация «Гражданская инициатива», 2016, 2017, 2018 гг.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0B771-AAB8-4192-A602-F87E7636B49A}"/>
              </a:ext>
            </a:extLst>
          </p:cNvPr>
          <p:cNvSpPr txBox="1"/>
          <p:nvPr/>
        </p:nvSpPr>
        <p:spPr>
          <a:xfrm>
            <a:off x="605790" y="239921"/>
            <a:ext cx="852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Платформа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iGrajdanin.ru</a:t>
            </a: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DC3AA-28C7-4780-88F5-7CD7DB28A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7" y="228168"/>
            <a:ext cx="2682393" cy="722530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0AF3594-07B7-446A-917F-68703468581A}"/>
              </a:ext>
            </a:extLst>
          </p:cNvPr>
          <p:cNvGrpSpPr>
            <a:grpSpLocks noChangeAspect="1"/>
          </p:cNvGrpSpPr>
          <p:nvPr/>
        </p:nvGrpSpPr>
        <p:grpSpPr>
          <a:xfrm>
            <a:off x="605790" y="2314574"/>
            <a:ext cx="3740321" cy="2520000"/>
            <a:chOff x="232432" y="3909058"/>
            <a:chExt cx="4240452" cy="2856958"/>
          </a:xfrm>
        </p:grpSpPr>
        <p:pic>
          <p:nvPicPr>
            <p:cNvPr id="34" name="Picture 3" descr="D:\Irina P\__Загрузки\iGrajdanin_ru.png">
              <a:extLst>
                <a:ext uri="{FF2B5EF4-FFF2-40B4-BE49-F238E27FC236}">
                  <a16:creationId xmlns:a16="http://schemas.microsoft.com/office/drawing/2014/main" id="{61742128-6796-41CF-B5B3-FD08188B7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97"/>
            <a:stretch>
              <a:fillRect/>
            </a:stretch>
          </p:blipFill>
          <p:spPr bwMode="auto">
            <a:xfrm>
              <a:off x="1412974" y="3909058"/>
              <a:ext cx="2839132" cy="2299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CC76415-D1A0-4144-9F3D-FAB8AFE0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432" y="4809743"/>
              <a:ext cx="4240452" cy="1956273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495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54A37-7AEC-4A06-8080-751664135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" y="2492497"/>
            <a:ext cx="4648579" cy="311304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flipV="1">
            <a:off x="0" y="-2"/>
            <a:ext cx="9131968" cy="1047170"/>
          </a:xfrm>
          <a:prstGeom prst="rect">
            <a:avLst/>
          </a:prstGeom>
          <a:gradFill flip="none" rotWithShape="1">
            <a:gsLst>
              <a:gs pos="29000">
                <a:srgbClr val="6237B7"/>
              </a:gs>
              <a:gs pos="100000">
                <a:srgbClr val="64D24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580888" y="1912226"/>
            <a:ext cx="6144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solidFill>
                  <a:srgbClr val="6237B7"/>
                </a:solidFill>
              </a:rPr>
              <a:t>Варианты интеграции сервиса с работой органов власти</a:t>
            </a:r>
          </a:p>
          <a:p>
            <a:endParaRPr lang="ru-RU" dirty="0">
              <a:solidFill>
                <a:srgbClr val="6237B7"/>
              </a:solidFill>
            </a:endParaRPr>
          </a:p>
          <a:p>
            <a:endParaRPr lang="ru-RU" dirty="0"/>
          </a:p>
          <a:p>
            <a:pPr lvl="1"/>
            <a:r>
              <a:rPr lang="ru-RU" dirty="0"/>
              <a:t>Работа через отправку обращений граждан и получение ответов служб посредством электронной почты; 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Работа через систему личных кабинетов чиновников и электронный документооборот;</a:t>
            </a:r>
          </a:p>
          <a:p>
            <a:pPr lvl="1"/>
            <a:endParaRPr lang="ru-RU" dirty="0"/>
          </a:p>
          <a:p>
            <a:pPr lvl="1"/>
            <a:r>
              <a:rPr lang="ru-RU" dirty="0" err="1"/>
              <a:t>Виджет</a:t>
            </a:r>
            <a:r>
              <a:rPr lang="ru-RU" dirty="0"/>
              <a:t> для размещения на сайтах госорганов и интеграция с помощью </a:t>
            </a:r>
            <a:r>
              <a:rPr lang="en-US" dirty="0"/>
              <a:t>API</a:t>
            </a:r>
            <a:r>
              <a:rPr lang="ru-RU" dirty="0"/>
              <a:t>.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602" y="4173329"/>
            <a:ext cx="287575" cy="26718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486" y="5020985"/>
            <a:ext cx="268260" cy="23392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301" y="3059425"/>
            <a:ext cx="287575" cy="267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7F5BC-ED83-491A-8615-54CAF1D64ABE}"/>
              </a:ext>
            </a:extLst>
          </p:cNvPr>
          <p:cNvSpPr txBox="1"/>
          <p:nvPr/>
        </p:nvSpPr>
        <p:spPr>
          <a:xfrm>
            <a:off x="605790" y="239921"/>
            <a:ext cx="852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Платформа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iGrajdanin.ru</a:t>
            </a: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C5ABE2-AC67-4C44-81F6-7B276CE141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7" y="228168"/>
            <a:ext cx="2682393" cy="7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9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10" y="1378157"/>
            <a:ext cx="4661486" cy="236958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flipV="1">
            <a:off x="0" y="-2"/>
            <a:ext cx="9131968" cy="1047170"/>
          </a:xfrm>
          <a:prstGeom prst="rect">
            <a:avLst/>
          </a:prstGeom>
          <a:gradFill flip="none" rotWithShape="1">
            <a:gsLst>
              <a:gs pos="29000">
                <a:srgbClr val="6237B7"/>
              </a:gs>
              <a:gs pos="100000">
                <a:srgbClr val="64D24A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1378157"/>
            <a:ext cx="4661486" cy="2369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77" y="3908749"/>
            <a:ext cx="4659935" cy="2368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53" y="3908749"/>
            <a:ext cx="4623243" cy="2350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54866-B3F8-42B2-A18D-9E5408B2EBA3}"/>
              </a:ext>
            </a:extLst>
          </p:cNvPr>
          <p:cNvSpPr txBox="1"/>
          <p:nvPr/>
        </p:nvSpPr>
        <p:spPr>
          <a:xfrm>
            <a:off x="605790" y="239921"/>
            <a:ext cx="852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Платформа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iGrajdanin.ru</a:t>
            </a: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5F187-1A50-40C6-BB44-53E1EBB66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67" y="228168"/>
            <a:ext cx="2682393" cy="7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7BF75"/>
              </a:gs>
              <a:gs pos="71000">
                <a:srgbClr val="6237B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3560758" y="2996553"/>
            <a:ext cx="531197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cs typeface="Arial" panose="020B0604020202020204" pitchFamily="34" charset="0"/>
              </a:rPr>
              <a:t>Контакты</a:t>
            </a:r>
          </a:p>
          <a:p>
            <a:pPr algn="ctr"/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mail@igrajdanin.ru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support@igrajdanin.ru</a:t>
            </a:r>
          </a:p>
          <a:p>
            <a:pPr algn="ctr"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+7 (496) 613 1522</a:t>
            </a:r>
          </a:p>
          <a:p>
            <a:pPr algn="ctr"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www.iGrajdanin.ru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11A607C-B9D1-44E6-B277-C2FDE811B782}"/>
              </a:ext>
            </a:extLst>
          </p:cNvPr>
          <p:cNvGrpSpPr>
            <a:grpSpLocks noChangeAspect="1"/>
          </p:cNvGrpSpPr>
          <p:nvPr/>
        </p:nvGrpSpPr>
        <p:grpSpPr>
          <a:xfrm>
            <a:off x="3651396" y="840535"/>
            <a:ext cx="4889207" cy="1318162"/>
            <a:chOff x="1636147" y="336515"/>
            <a:chExt cx="8163182" cy="22008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1F77E6A-5BE1-4FC7-9E76-C1864176F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51"/>
            <a:stretch/>
          </p:blipFill>
          <p:spPr>
            <a:xfrm>
              <a:off x="1636147" y="336515"/>
              <a:ext cx="2442077" cy="2196374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D573547-042C-4031-87CC-88B38301B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31317"/>
            <a:stretch/>
          </p:blipFill>
          <p:spPr>
            <a:xfrm>
              <a:off x="4196752" y="336515"/>
              <a:ext cx="5602577" cy="2200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982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2616</TotalTime>
  <Words>363</Words>
  <Application>Microsoft Office PowerPoint</Application>
  <PresentationFormat>Широкоэкранный</PresentationFormat>
  <Paragraphs>63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Penkova Irina</dc:creator>
  <cp:lastModifiedBy>Ирина Пенькова</cp:lastModifiedBy>
  <cp:revision>369</cp:revision>
  <dcterms:created xsi:type="dcterms:W3CDTF">2019-04-03T11:37:14Z</dcterms:created>
  <dcterms:modified xsi:type="dcterms:W3CDTF">2021-07-23T08:53:03Z</dcterms:modified>
</cp:coreProperties>
</file>