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6" r:id="rId9"/>
    <p:sldId id="263" r:id="rId10"/>
    <p:sldId id="264" r:id="rId11"/>
    <p:sldId id="268" r:id="rId12"/>
    <p:sldId id="269" r:id="rId13"/>
    <p:sldId id="274" r:id="rId14"/>
    <p:sldId id="267" r:id="rId15"/>
    <p:sldId id="270" r:id="rId16"/>
    <p:sldId id="271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08390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Ресурсный центр</a:t>
            </a:r>
          </a:p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 поддержке </a:t>
            </a:r>
          </a:p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добровольчества</a:t>
            </a:r>
          </a:p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Александровском районе</a:t>
            </a:r>
          </a:p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«Добро среди нас»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_qz1Ymx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1880550" cy="407707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6" name="Рисунок 5" descr="Wr7FF-Ltkd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88640"/>
            <a:ext cx="2232248" cy="397042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7" name="Рисунок 6" descr="XSgfbqMkrD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0"/>
            <a:ext cx="1852856" cy="4017032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3" name="Рисунок 2" descr="Screenshot 2022-10-28 at 10-15-16 Remeeva_Evelina_Nailevna.pdf.png"/>
          <p:cNvPicPr>
            <a:picLocks noChangeAspect="1"/>
          </p:cNvPicPr>
          <p:nvPr/>
        </p:nvPicPr>
        <p:blipFill>
          <a:blip r:embed="rId5" cstate="print"/>
          <a:srcRect l="19687" t="4846" r="20464" b="24078"/>
          <a:stretch>
            <a:fillRect/>
          </a:stretch>
        </p:blipFill>
        <p:spPr>
          <a:xfrm>
            <a:off x="107504" y="3645024"/>
            <a:ext cx="3347864" cy="1938237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4" name="Рисунок 3" descr="Screenshot 2022-10-28 at 10-15-41 Anosova_Darya_Alexandrovna.pdf.png"/>
          <p:cNvPicPr>
            <a:picLocks noChangeAspect="1"/>
          </p:cNvPicPr>
          <p:nvPr/>
        </p:nvPicPr>
        <p:blipFill>
          <a:blip r:embed="rId6" cstate="print"/>
          <a:srcRect l="19945" t="4501" r="20206" b="24423"/>
          <a:stretch>
            <a:fillRect/>
          </a:stretch>
        </p:blipFill>
        <p:spPr>
          <a:xfrm>
            <a:off x="5724128" y="3609314"/>
            <a:ext cx="3419872" cy="197992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2" name="Рисунок 1" descr="Screenshot 2022-10-28 at 10-14-46 Makeeva_Yulia_Viktorovna.pdf.png"/>
          <p:cNvPicPr>
            <a:picLocks noChangeAspect="1"/>
          </p:cNvPicPr>
          <p:nvPr/>
        </p:nvPicPr>
        <p:blipFill>
          <a:blip r:embed="rId7" cstate="print"/>
          <a:srcRect l="20076" t="4846" r="20075" b="24078"/>
          <a:stretch>
            <a:fillRect/>
          </a:stretch>
        </p:blipFill>
        <p:spPr>
          <a:xfrm>
            <a:off x="2987824" y="4797152"/>
            <a:ext cx="3559647" cy="206084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0"/>
            <a:ext cx="8136904" cy="954107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Областная акция по профилактике туберкулеза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среди подростков и молодежи. </a:t>
            </a:r>
            <a:endParaRPr lang="ru-RU" sz="28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GdpOu7VvDy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356992"/>
            <a:ext cx="2334006" cy="350100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mo1JHOplBC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908720"/>
            <a:ext cx="1965919" cy="294888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MWd4COXxMg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6005" y="3501008"/>
            <a:ext cx="2237995" cy="335699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eqBKZDcQnz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908720"/>
            <a:ext cx="2241983" cy="336297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WMnze591sE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56385"/>
            <a:ext cx="2267743" cy="340161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023180" y="6519446"/>
            <a:ext cx="1120820" cy="338554"/>
          </a:xfrm>
          <a:prstGeom prst="rect">
            <a:avLst/>
          </a:prstGeom>
          <a:noFill/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24.03.2021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_sZyubTcT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3356992"/>
            <a:ext cx="2334005" cy="350100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EHyyAEd3fA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908720"/>
            <a:ext cx="1949963" cy="292494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_0lpU346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4848064" cy="363604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Областная акция по профилактике туберкулеза</a:t>
            </a:r>
          </a:p>
          <a:p>
            <a:pPr algn="r"/>
            <a:r>
              <a:rPr lang="ru-RU" sz="28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среди подростков и молодежи. </a:t>
            </a:r>
            <a:endParaRPr lang="ru-RU" sz="280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 descr="8ZcIRa6j34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492896"/>
            <a:ext cx="4788024" cy="359101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Рисунок 7" descr="шо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221088"/>
            <a:ext cx="3275723" cy="245679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Рисунок 6" descr="k9fEFbSG3K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5271288"/>
            <a:ext cx="2115616" cy="158671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3" name="Рисунок 2" descr="F8d8_-b_M9E.jpg"/>
          <p:cNvPicPr>
            <a:picLocks noChangeAspect="1"/>
          </p:cNvPicPr>
          <p:nvPr/>
        </p:nvPicPr>
        <p:blipFill>
          <a:blip r:embed="rId6" cstate="print"/>
          <a:srcRect l="9931" t="5586" r="3171" b="1309"/>
          <a:stretch>
            <a:fillRect/>
          </a:stretch>
        </p:blipFill>
        <p:spPr>
          <a:xfrm>
            <a:off x="6372200" y="1124744"/>
            <a:ext cx="2555776" cy="365110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8036003" y="6519446"/>
            <a:ext cx="110799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24.03.2021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0"/>
            <a:ext cx="41193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Профилактические акции</a:t>
            </a:r>
            <a:endParaRPr lang="ru-RU" sz="28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76672"/>
            <a:ext cx="34412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«День трезвости»</a:t>
            </a:r>
            <a:endParaRPr lang="ru-RU" sz="24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G0YYLRVygX0.jpg"/>
          <p:cNvPicPr>
            <a:picLocks noChangeAspect="1"/>
          </p:cNvPicPr>
          <p:nvPr/>
        </p:nvPicPr>
        <p:blipFill>
          <a:blip r:embed="rId2" cstate="print"/>
          <a:srcRect l="11413" t="19294" r="9051"/>
          <a:stretch>
            <a:fillRect/>
          </a:stretch>
        </p:blipFill>
        <p:spPr>
          <a:xfrm>
            <a:off x="251520" y="1124744"/>
            <a:ext cx="3015777" cy="2040483"/>
          </a:xfrm>
          <a:prstGeom prst="rect">
            <a:avLst/>
          </a:prstGeom>
        </p:spPr>
      </p:pic>
      <p:pic>
        <p:nvPicPr>
          <p:cNvPr id="5" name="Рисунок 4" descr="oBKPrfHAj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40968"/>
            <a:ext cx="3035829" cy="1707654"/>
          </a:xfrm>
          <a:prstGeom prst="rect">
            <a:avLst/>
          </a:prstGeom>
        </p:spPr>
      </p:pic>
      <p:pic>
        <p:nvPicPr>
          <p:cNvPr id="7" name="Рисунок 6" descr="927xCALx_Ak.jpg"/>
          <p:cNvPicPr>
            <a:picLocks noChangeAspect="1"/>
          </p:cNvPicPr>
          <p:nvPr/>
        </p:nvPicPr>
        <p:blipFill>
          <a:blip r:embed="rId4" cstate="print"/>
          <a:srcRect t="29000" b="31899"/>
          <a:stretch>
            <a:fillRect/>
          </a:stretch>
        </p:blipFill>
        <p:spPr>
          <a:xfrm>
            <a:off x="251520" y="4755706"/>
            <a:ext cx="3024336" cy="21022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35896" y="476672"/>
            <a:ext cx="25394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«День памяти </a:t>
            </a:r>
          </a:p>
          <a:p>
            <a:pPr algn="ctr"/>
            <a:r>
              <a:rPr lang="ru-RU" sz="20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умерших от </a:t>
            </a:r>
            <a:r>
              <a:rPr lang="ru-RU" sz="2000" b="0" cap="none" spc="0" dirty="0" err="1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СПИДа</a:t>
            </a:r>
            <a:r>
              <a:rPr lang="ru-RU" sz="20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6vmwLq2SV-k.jpg"/>
          <p:cNvPicPr>
            <a:picLocks noChangeAspect="1"/>
          </p:cNvPicPr>
          <p:nvPr/>
        </p:nvPicPr>
        <p:blipFill>
          <a:blip r:embed="rId5" cstate="print"/>
          <a:srcRect t="37924"/>
          <a:stretch>
            <a:fillRect/>
          </a:stretch>
        </p:blipFill>
        <p:spPr>
          <a:xfrm>
            <a:off x="3347864" y="1124744"/>
            <a:ext cx="3071655" cy="12703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01119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2564904"/>
            <a:ext cx="3092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борьбы со СПИДОМ</a:t>
            </a:r>
            <a:endParaRPr lang="ru-RU" sz="200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pgp3xGIk9q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996952"/>
            <a:ext cx="1695686" cy="2260915"/>
          </a:xfrm>
          <a:prstGeom prst="rect">
            <a:avLst/>
          </a:prstGeom>
        </p:spPr>
      </p:pic>
      <p:pic>
        <p:nvPicPr>
          <p:cNvPr id="16" name="Рисунок 15" descr="nnqypMc69VM.jpg"/>
          <p:cNvPicPr>
            <a:picLocks noChangeAspect="1"/>
          </p:cNvPicPr>
          <p:nvPr/>
        </p:nvPicPr>
        <p:blipFill>
          <a:blip r:embed="rId7" cstate="print"/>
          <a:srcRect t="22700"/>
          <a:stretch>
            <a:fillRect/>
          </a:stretch>
        </p:blipFill>
        <p:spPr>
          <a:xfrm>
            <a:off x="3275856" y="4801123"/>
            <a:ext cx="1995686" cy="2056877"/>
          </a:xfrm>
          <a:prstGeom prst="rect">
            <a:avLst/>
          </a:prstGeom>
        </p:spPr>
      </p:pic>
      <p:pic>
        <p:nvPicPr>
          <p:cNvPr id="13" name="Рисунок 12" descr="1NPsgOZ6lp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2996952"/>
            <a:ext cx="1674186" cy="2232248"/>
          </a:xfrm>
          <a:prstGeom prst="rect">
            <a:avLst/>
          </a:prstGeom>
        </p:spPr>
      </p:pic>
      <p:pic>
        <p:nvPicPr>
          <p:cNvPr id="14" name="Рисунок 13" descr="051Cs6I3zTM.jpg"/>
          <p:cNvPicPr>
            <a:picLocks noChangeAspect="1"/>
          </p:cNvPicPr>
          <p:nvPr/>
        </p:nvPicPr>
        <p:blipFill>
          <a:blip r:embed="rId9" cstate="print"/>
          <a:srcRect t="18737" b="20189"/>
          <a:stretch>
            <a:fillRect/>
          </a:stretch>
        </p:blipFill>
        <p:spPr>
          <a:xfrm>
            <a:off x="5004048" y="4941168"/>
            <a:ext cx="1870913" cy="19168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16216" y="476672"/>
            <a:ext cx="2379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«День отказа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курения</a:t>
            </a:r>
            <a:r>
              <a:rPr lang="ru-RU" sz="20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STW_pEOsQ38.jpg"/>
          <p:cNvPicPr>
            <a:picLocks noChangeAspect="1"/>
          </p:cNvPicPr>
          <p:nvPr/>
        </p:nvPicPr>
        <p:blipFill>
          <a:blip r:embed="rId10" cstate="print"/>
          <a:srcRect t="31100" b="31100"/>
          <a:stretch>
            <a:fillRect/>
          </a:stretch>
        </p:blipFill>
        <p:spPr>
          <a:xfrm>
            <a:off x="6732240" y="3212976"/>
            <a:ext cx="2304256" cy="1548438"/>
          </a:xfrm>
          <a:prstGeom prst="rect">
            <a:avLst/>
          </a:prstGeom>
        </p:spPr>
      </p:pic>
      <p:pic>
        <p:nvPicPr>
          <p:cNvPr id="19" name="Рисунок 18" descr="WCSJp1lixEw.jpg"/>
          <p:cNvPicPr>
            <a:picLocks noChangeAspect="1"/>
          </p:cNvPicPr>
          <p:nvPr/>
        </p:nvPicPr>
        <p:blipFill>
          <a:blip r:embed="rId11" cstate="print"/>
          <a:srcRect t="7913" b="8088"/>
          <a:stretch>
            <a:fillRect/>
          </a:stretch>
        </p:blipFill>
        <p:spPr>
          <a:xfrm>
            <a:off x="7524328" y="4509120"/>
            <a:ext cx="1490781" cy="2226202"/>
          </a:xfrm>
          <a:prstGeom prst="rect">
            <a:avLst/>
          </a:prstGeom>
        </p:spPr>
      </p:pic>
      <p:pic>
        <p:nvPicPr>
          <p:cNvPr id="20" name="Рисунок 19" descr="zQn5tSzFC_g.jpg"/>
          <p:cNvPicPr>
            <a:picLocks noChangeAspect="1"/>
          </p:cNvPicPr>
          <p:nvPr/>
        </p:nvPicPr>
        <p:blipFill>
          <a:blip r:embed="rId12" cstate="print"/>
          <a:srcRect t="7826" b="7125"/>
          <a:stretch>
            <a:fillRect/>
          </a:stretch>
        </p:blipFill>
        <p:spPr>
          <a:xfrm>
            <a:off x="6588224" y="1124744"/>
            <a:ext cx="1484797" cy="22449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2267" y="0"/>
            <a:ext cx="39759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Областная акция</a:t>
            </a:r>
          </a:p>
          <a:p>
            <a:pPr algn="ctr"/>
            <a:r>
              <a:rPr lang="ru-RU" sz="32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«Зарядка для жизни»</a:t>
            </a:r>
            <a:endParaRPr lang="ru-RU" sz="32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4sJJ6WhI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3162134" cy="210850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 descr="VmnTRHvfx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0"/>
            <a:ext cx="1350150" cy="18002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Рисунок 2" descr="2JyBB8EWWBI.jpg"/>
          <p:cNvPicPr>
            <a:picLocks noChangeAspect="1"/>
          </p:cNvPicPr>
          <p:nvPr/>
        </p:nvPicPr>
        <p:blipFill>
          <a:blip r:embed="rId4" cstate="print"/>
          <a:srcRect t="12200" r="1468" b="12201"/>
          <a:stretch>
            <a:fillRect/>
          </a:stretch>
        </p:blipFill>
        <p:spPr>
          <a:xfrm>
            <a:off x="5342979" y="1673424"/>
            <a:ext cx="3801021" cy="518457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Рисунок 4" descr="kogACi8hd2g.jpg"/>
          <p:cNvPicPr>
            <a:picLocks noChangeAspect="1"/>
          </p:cNvPicPr>
          <p:nvPr/>
        </p:nvPicPr>
        <p:blipFill>
          <a:blip r:embed="rId5" cstate="print"/>
          <a:srcRect l="25457" t="4889" r="17844"/>
          <a:stretch>
            <a:fillRect/>
          </a:stretch>
        </p:blipFill>
        <p:spPr>
          <a:xfrm>
            <a:off x="3419872" y="1196752"/>
            <a:ext cx="2091937" cy="233798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 descr="Zu6YppOLW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4365104"/>
            <a:ext cx="3528392" cy="235079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 descr="vaDR2YvUSC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17032"/>
            <a:ext cx="4536504" cy="302492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 descr="I-h7vA28V4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0"/>
            <a:ext cx="2304190" cy="153642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8036004" y="6273225"/>
            <a:ext cx="11079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07.04.2021</a:t>
            </a:r>
          </a:p>
          <a:p>
            <a:pPr algn="ctr"/>
            <a:r>
              <a:rPr lang="ru-RU" sz="16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07.04.2022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0"/>
            <a:ext cx="45763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«Улыбка Гагарина»</a:t>
            </a:r>
            <a:endParaRPr lang="ru-RU" sz="2800" b="1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bgEsWjE6XFk.jpg"/>
          <p:cNvPicPr>
            <a:picLocks noChangeAspect="1"/>
          </p:cNvPicPr>
          <p:nvPr/>
        </p:nvPicPr>
        <p:blipFill>
          <a:blip r:embed="rId2" cstate="print"/>
          <a:srcRect l="23225" t="3941" r="24013"/>
          <a:stretch>
            <a:fillRect/>
          </a:stretch>
        </p:blipFill>
        <p:spPr>
          <a:xfrm>
            <a:off x="0" y="3645024"/>
            <a:ext cx="2511735" cy="304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oU8u6u8bs8.jpg"/>
          <p:cNvPicPr>
            <a:picLocks noChangeAspect="1"/>
          </p:cNvPicPr>
          <p:nvPr/>
        </p:nvPicPr>
        <p:blipFill>
          <a:blip r:embed="rId3" cstate="print"/>
          <a:srcRect l="14498" t="300" r="22503"/>
          <a:stretch>
            <a:fillRect/>
          </a:stretch>
        </p:blipFill>
        <p:spPr>
          <a:xfrm>
            <a:off x="0" y="620688"/>
            <a:ext cx="2416985" cy="255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5IgA_fItE8.jpg"/>
          <p:cNvPicPr>
            <a:picLocks noChangeAspect="1"/>
          </p:cNvPicPr>
          <p:nvPr/>
        </p:nvPicPr>
        <p:blipFill>
          <a:blip r:embed="rId4" cstate="print"/>
          <a:srcRect l="7410" t="-552" r="5394"/>
          <a:stretch>
            <a:fillRect/>
          </a:stretch>
        </p:blipFill>
        <p:spPr>
          <a:xfrm>
            <a:off x="2699792" y="3861048"/>
            <a:ext cx="3332542" cy="256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Hg_cdueMF8.jpg"/>
          <p:cNvPicPr>
            <a:picLocks noChangeAspect="1"/>
          </p:cNvPicPr>
          <p:nvPr/>
        </p:nvPicPr>
        <p:blipFill>
          <a:blip r:embed="rId5" cstate="print"/>
          <a:srcRect l="8795" t="-310" r="13441"/>
          <a:stretch>
            <a:fillRect/>
          </a:stretch>
        </p:blipFill>
        <p:spPr>
          <a:xfrm>
            <a:off x="5990361" y="548680"/>
            <a:ext cx="3153639" cy="271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uPxrHG6JacU.jpg"/>
          <p:cNvPicPr>
            <a:picLocks noChangeAspect="1"/>
          </p:cNvPicPr>
          <p:nvPr/>
        </p:nvPicPr>
        <p:blipFill>
          <a:blip r:embed="rId6" cstate="print"/>
          <a:srcRect l="17190" t="5335" r="23636"/>
          <a:stretch>
            <a:fillRect/>
          </a:stretch>
        </p:blipFill>
        <p:spPr>
          <a:xfrm>
            <a:off x="6156176" y="3573016"/>
            <a:ext cx="2818450" cy="300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TUTs7BdfD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1052736"/>
            <a:ext cx="3312492" cy="220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4576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«Улыбка Гагарина»</a:t>
            </a:r>
            <a:endParaRPr lang="ru-RU" sz="2800" b="1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8TInMapf5W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692696"/>
            <a:ext cx="1728192" cy="259390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Рисунок 3" descr="CN-9s8bHh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501008"/>
            <a:ext cx="2088233" cy="313430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Рисунок 4" descr="cZmY6ckkbx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1716841" cy="257687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6" name="Рисунок 5" descr="fgTLZSDJm2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1008"/>
            <a:ext cx="2088232" cy="313430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Рисунок 6" descr="hhVNXn_99m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692696"/>
            <a:ext cx="1728192" cy="259390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Рисунок 7" descr="vZhp7eRsQA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35696" y="692696"/>
            <a:ext cx="1728192" cy="259390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Рисунок 8" descr="YHDqYmHIJO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619" y="3501008"/>
            <a:ext cx="2062939" cy="309634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0" name="Рисунок 9" descr="mkAvUYF6nK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4248" y="3501008"/>
            <a:ext cx="2088232" cy="3134307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Рисунок 10" descr="evflu3kPV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16888" y="692696"/>
            <a:ext cx="1727112" cy="259228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2aC8yXKZTpA.jpg"/>
          <p:cNvPicPr>
            <a:picLocks noChangeAspect="1"/>
          </p:cNvPicPr>
          <p:nvPr/>
        </p:nvPicPr>
        <p:blipFill>
          <a:blip r:embed="rId2" cstate="print"/>
          <a:srcRect b="12716"/>
          <a:stretch>
            <a:fillRect/>
          </a:stretch>
        </p:blipFill>
        <p:spPr>
          <a:xfrm>
            <a:off x="4269554" y="4149080"/>
            <a:ext cx="1670598" cy="259228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3408" y="0"/>
            <a:ext cx="34658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«Георгиевская ленточка»</a:t>
            </a:r>
            <a:endParaRPr lang="ru-RU" sz="24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m3qTAU3zX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836712"/>
            <a:ext cx="2448272" cy="163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tKD5S2NL9R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132856"/>
            <a:ext cx="2448272" cy="163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zviYGgcycl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501008"/>
            <a:ext cx="2453774" cy="163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_surNd6UB2E.jpg"/>
          <p:cNvPicPr>
            <a:picLocks noChangeAspect="1"/>
          </p:cNvPicPr>
          <p:nvPr/>
        </p:nvPicPr>
        <p:blipFill>
          <a:blip r:embed="rId6" cstate="print"/>
          <a:srcRect l="15451" t="3092"/>
          <a:stretch>
            <a:fillRect/>
          </a:stretch>
        </p:blipFill>
        <p:spPr>
          <a:xfrm>
            <a:off x="755576" y="5013176"/>
            <a:ext cx="2448272" cy="170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10568" y="0"/>
            <a:ext cx="29334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«Бессмертный полк»</a:t>
            </a:r>
            <a:endParaRPr lang="ru-RU" sz="24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13" name="Рисунок 12" descr="1_U37dC9Q-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5229200"/>
            <a:ext cx="2267608" cy="151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8hCJIVlSY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3789040"/>
            <a:ext cx="2269671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F96WWbryC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60232" y="2348880"/>
            <a:ext cx="2269671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kbXjF5nQ3R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60232" y="836712"/>
            <a:ext cx="2267744" cy="1510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419872" y="0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«Свеча памяти»</a:t>
            </a:r>
            <a:endParaRPr lang="ru-RU" sz="240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pic>
        <p:nvPicPr>
          <p:cNvPr id="21" name="Рисунок 20" descr="OaH0tAOIjVM.jpg"/>
          <p:cNvPicPr>
            <a:picLocks noChangeAspect="1"/>
          </p:cNvPicPr>
          <p:nvPr/>
        </p:nvPicPr>
        <p:blipFill>
          <a:blip r:embed="rId11" cstate="print"/>
          <a:srcRect b="17399"/>
          <a:stretch>
            <a:fillRect/>
          </a:stretch>
        </p:blipFill>
        <p:spPr>
          <a:xfrm>
            <a:off x="4211960" y="836712"/>
            <a:ext cx="1656184" cy="2432048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softEdge rad="112500"/>
          </a:effectLst>
        </p:spPr>
      </p:pic>
      <p:pic>
        <p:nvPicPr>
          <p:cNvPr id="19" name="Рисунок 18" descr="Dn50eCy3OQQ.jpg"/>
          <p:cNvPicPr>
            <a:picLocks noChangeAspect="1"/>
          </p:cNvPicPr>
          <p:nvPr/>
        </p:nvPicPr>
        <p:blipFill>
          <a:blip r:embed="rId12" cstate="print"/>
          <a:srcRect r="13557"/>
          <a:stretch>
            <a:fillRect/>
          </a:stretch>
        </p:blipFill>
        <p:spPr>
          <a:xfrm>
            <a:off x="3707904" y="2996952"/>
            <a:ext cx="2655826" cy="1728192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55576" y="6519446"/>
            <a:ext cx="234250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Апре</a:t>
            </a:r>
            <a:r>
              <a:rPr lang="ru-RU" sz="16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ль – май 2021, 2022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96433" y="6519446"/>
            <a:ext cx="137249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22 июня 2022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6519446"/>
            <a:ext cx="103105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Май 2022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uXPviHPPbok.jpg"/>
          <p:cNvPicPr>
            <a:picLocks noChangeAspect="1"/>
          </p:cNvPicPr>
          <p:nvPr/>
        </p:nvPicPr>
        <p:blipFill>
          <a:blip r:embed="rId2" cstate="print"/>
          <a:srcRect t="33140"/>
          <a:stretch>
            <a:fillRect/>
          </a:stretch>
        </p:blipFill>
        <p:spPr>
          <a:xfrm>
            <a:off x="5508104" y="836712"/>
            <a:ext cx="3096344" cy="2760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LmiTr1BJW7E.jpg"/>
          <p:cNvPicPr>
            <a:picLocks noChangeAspect="1"/>
          </p:cNvPicPr>
          <p:nvPr/>
        </p:nvPicPr>
        <p:blipFill>
          <a:blip r:embed="rId3" cstate="print"/>
          <a:srcRect l="23625" t="3915" r="18889"/>
          <a:stretch>
            <a:fillRect/>
          </a:stretch>
        </p:blipFill>
        <p:spPr>
          <a:xfrm>
            <a:off x="0" y="188640"/>
            <a:ext cx="5256584" cy="585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6RQg0PHMzo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557084"/>
            <a:ext cx="4932040" cy="330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148064" y="0"/>
            <a:ext cx="37735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Областной конкурс</a:t>
            </a:r>
          </a:p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«Доброволец Оренбуржья»</a:t>
            </a:r>
            <a:endParaRPr lang="ru-RU" sz="24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6971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Областные профильные смены</a:t>
            </a:r>
            <a:endParaRPr lang="ru-RU" sz="40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XCm9LArqJ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548680"/>
            <a:ext cx="2843808" cy="188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zPlYwc3IQ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325051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u2oRtiW0s4.jpg"/>
          <p:cNvPicPr>
            <a:picLocks noChangeAspect="1"/>
          </p:cNvPicPr>
          <p:nvPr/>
        </p:nvPicPr>
        <p:blipFill>
          <a:blip r:embed="rId4" cstate="print"/>
          <a:srcRect t="15190" b="8862"/>
          <a:stretch>
            <a:fillRect/>
          </a:stretch>
        </p:blipFill>
        <p:spPr>
          <a:xfrm>
            <a:off x="0" y="2348880"/>
            <a:ext cx="1738130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rYb1KxJK3Q.jpg"/>
          <p:cNvPicPr>
            <a:picLocks noChangeAspect="1"/>
          </p:cNvPicPr>
          <p:nvPr/>
        </p:nvPicPr>
        <p:blipFill>
          <a:blip r:embed="rId5" cstate="print"/>
          <a:srcRect t="26582"/>
          <a:stretch>
            <a:fillRect/>
          </a:stretch>
        </p:blipFill>
        <p:spPr>
          <a:xfrm>
            <a:off x="0" y="3284984"/>
            <a:ext cx="2843808" cy="139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jPNJVYY2mO4.jpg"/>
          <p:cNvPicPr>
            <a:picLocks noChangeAspect="1"/>
          </p:cNvPicPr>
          <p:nvPr/>
        </p:nvPicPr>
        <p:blipFill>
          <a:blip r:embed="rId6" cstate="print"/>
          <a:srcRect t="30385"/>
          <a:stretch>
            <a:fillRect/>
          </a:stretch>
        </p:blipFill>
        <p:spPr>
          <a:xfrm>
            <a:off x="1043608" y="4077072"/>
            <a:ext cx="1887674" cy="175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OFupvYy0R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25144"/>
            <a:ext cx="1601864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Tf8HqzOJFoM.jpg"/>
          <p:cNvPicPr>
            <a:picLocks noChangeAspect="1"/>
          </p:cNvPicPr>
          <p:nvPr/>
        </p:nvPicPr>
        <p:blipFill>
          <a:blip r:embed="rId8" cstate="print"/>
          <a:srcRect t="14087"/>
          <a:stretch>
            <a:fillRect/>
          </a:stretch>
        </p:blipFill>
        <p:spPr>
          <a:xfrm>
            <a:off x="1619672" y="5229200"/>
            <a:ext cx="2843808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VXwI8fzs0H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3" y="4581129"/>
            <a:ext cx="341464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ZObUIl4vJaQ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04136" y="620688"/>
            <a:ext cx="2839864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п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0152" y="2420888"/>
            <a:ext cx="3203848" cy="213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35DySukqUs.jpg"/>
          <p:cNvPicPr>
            <a:picLocks noChangeAspect="1"/>
          </p:cNvPicPr>
          <p:nvPr/>
        </p:nvPicPr>
        <p:blipFill>
          <a:blip r:embed="rId12" cstate="print"/>
          <a:srcRect t="22784" r="34165" b="12660"/>
          <a:stretch>
            <a:fillRect/>
          </a:stretch>
        </p:blipFill>
        <p:spPr>
          <a:xfrm>
            <a:off x="1331640" y="2348880"/>
            <a:ext cx="187220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4fr-QwvB2zI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131840" y="2204864"/>
            <a:ext cx="2843808" cy="189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просвет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915816" y="3501008"/>
            <a:ext cx="2843808" cy="189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BJZjL7DP48.jpg"/>
          <p:cNvPicPr>
            <a:picLocks noChangeAspect="1"/>
          </p:cNvPicPr>
          <p:nvPr/>
        </p:nvPicPr>
        <p:blipFill>
          <a:blip r:embed="rId15" cstate="print"/>
          <a:srcRect l="5064" t="22784" r="8844" b="27849"/>
          <a:stretch>
            <a:fillRect/>
          </a:stretch>
        </p:blipFill>
        <p:spPr>
          <a:xfrm>
            <a:off x="5724127" y="4094015"/>
            <a:ext cx="3419873" cy="130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JY7sZeK2zik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236296" y="5445224"/>
            <a:ext cx="1907704" cy="1272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7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649408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ресурсный центр поддержки добровольчества (</a:t>
            </a:r>
            <a:r>
              <a:rPr lang="ru-RU" sz="2600" b="1" dirty="0" err="1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волонтерства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находится на территории Александровского района Оренбургской области.</a:t>
            </a:r>
            <a:b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Ресурсный центр добровольчества 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это профессиональная организация, осуществляющая комплекс организационных, консультационных, методических услуг организациям и гражданам в сфере добровольческой деятельности.</a:t>
            </a:r>
          </a:p>
          <a:p>
            <a:endParaRPr lang="ru-RU" sz="2600" b="1" dirty="0" smtClean="0">
              <a:ln w="18415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работаем для повышения эффективности деятельности 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волонтерского движения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увлечения количества добровольцев и социальных проектов.</a:t>
            </a:r>
            <a:b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цель </a:t>
            </a:r>
            <a:r>
              <a:rPr lang="ru-RU" sz="26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создание инфраструктуры поддержки добровольчества в Александровском районе.</a:t>
            </a:r>
            <a:endParaRPr lang="ru-RU" sz="2600" b="1" dirty="0">
              <a:ln w="18415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ypoZiefT6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836712"/>
            <a:ext cx="4839729" cy="50131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1772816"/>
            <a:ext cx="364740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5715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Логотип </a:t>
            </a:r>
          </a:p>
          <a:p>
            <a:pPr algn="ctr"/>
            <a:r>
              <a:rPr lang="ru-RU" sz="5400" b="0" cap="none" spc="0" dirty="0" smtClean="0">
                <a:ln w="5715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ресурсного </a:t>
            </a:r>
          </a:p>
          <a:p>
            <a:pPr algn="ctr"/>
            <a:r>
              <a:rPr lang="ru-RU" sz="5400" b="0" cap="none" spc="0" dirty="0" smtClean="0">
                <a:ln w="5715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центра</a:t>
            </a:r>
            <a:endParaRPr lang="ru-RU" sz="5400" b="0" cap="none" spc="0" dirty="0">
              <a:ln w="5715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lorful-handprint-lightbulb-shape-symbol-1362497.jpg"/>
          <p:cNvPicPr>
            <a:picLocks noChangeAspect="1"/>
          </p:cNvPicPr>
          <p:nvPr/>
        </p:nvPicPr>
        <p:blipFill>
          <a:blip r:embed="rId2" cstate="print"/>
          <a:srcRect l="24800" t="8348" r="23225" b="6683"/>
          <a:stretch>
            <a:fillRect/>
          </a:stretch>
        </p:blipFill>
        <p:spPr>
          <a:xfrm>
            <a:off x="5615608" y="692696"/>
            <a:ext cx="3528392" cy="5452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5583" y="0"/>
            <a:ext cx="59700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Эмблема</a:t>
            </a:r>
          </a:p>
          <a:p>
            <a:pPr algn="ctr"/>
            <a:r>
              <a:rPr lang="ru-RU" sz="5400" b="1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ресурсного центра</a:t>
            </a:r>
            <a:endParaRPr lang="ru-RU" sz="5400" b="1" cap="none" spc="0" dirty="0" smtClean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70892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одной стороны лампочка – это творческая идея, несущая озарение, с другой – яркий символ науки и прогресса. Говоря о многогранности символа, мы имеем в виду как раз это слияние.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88840"/>
            <a:ext cx="562641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Лампочка - символ генерирования идей!</a:t>
            </a:r>
            <a:endParaRPr lang="ru-RU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93096"/>
            <a:ext cx="914400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Открытые ладони – это добровольцы </a:t>
            </a:r>
          </a:p>
          <a:p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ресурсного центра.</a:t>
            </a:r>
          </a:p>
          <a:p>
            <a:endParaRPr lang="ru-RU" sz="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Разные цвета и размеры ладоней означают, что добровольцы разные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цвету кожи, по нации, по росту, у них разные увлечения,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взгляды на жизнь, но их всех объединяет желание открыться для помощи миру.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XCAAlbkR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914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401119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572000" y="100027"/>
            <a:ext cx="45720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Языкова </a:t>
            </a:r>
            <a:r>
              <a:rPr kumimoji="0" lang="ru-RU" sz="1300" b="1" i="0" u="none" strike="noStrike" normalizeH="0" baseline="0" dirty="0" err="1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Нурслу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Маратовна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руководитель ресурсного центра по поддержке добровольчества в Александровском районе.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Общий стаж работы в молодежной политике 11 лет.</a:t>
            </a:r>
            <a:endParaRPr kumimoji="0" lang="ru-RU" sz="6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Участница районных и областных молодежных образовательных форумов, слетов, круглых столов, научно 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практических конференций, краткосрочных курсов.</a:t>
            </a:r>
            <a:endParaRPr kumimoji="0" lang="ru-RU" sz="6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normalizeH="0" baseline="0" dirty="0" err="1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PROкачаем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Оренбуржье: Доброе село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2.Образовательная программа регионального молодежного </a:t>
            </a:r>
            <a:r>
              <a:rPr kumimoji="0" lang="ru-RU" sz="1300" b="1" i="0" u="none" strike="noStrike" normalizeH="0" baseline="0" dirty="0" err="1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медиафорума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normalizeH="0" baseline="0" dirty="0" err="1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Инфасотка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6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3.Оренбургский областной молодежный образовательный форум 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Рифей - 2020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6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Молодежный форум "</a:t>
            </a:r>
            <a:r>
              <a:rPr kumimoji="0" lang="en-US" sz="1300" b="1" i="0" u="none" strike="noStrike" normalizeH="0" baseline="0" dirty="0" err="1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300" b="1" i="0" u="none" strike="noStrike" normalizeH="0" baseline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Волга« 2022г.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normalizeH="0" baseline="0" dirty="0" smtClean="0">
              <a:ln w="18415" cmpd="sng">
                <a:noFill/>
                <a:prstDash val="solid"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0" y="2996952"/>
            <a:ext cx="4572000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Награждена грамотами</a:t>
            </a:r>
            <a:r>
              <a:rPr kumimoji="0" lang="ru-RU" sz="13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добросовестный труд, ответственное отношение к делу и активную жизненную позицию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3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Награждена благодарственным письмом Правительства Оренбургской области за активное участие в проекте "Формирование комфортной городской среды" национального проекта «Жилье и городская среда».</a:t>
            </a:r>
            <a:endParaRPr lang="ru-RU" sz="1300" b="1" dirty="0" smtClean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Отмечена благодарственным письмом депутата государственной думы федерального собрания Российской Федерации И.Н. Сухаревым за чуткое и неравнодушное отношение к окружающим людям и за участие в работе районного волонтерского штаба Всероссийской акции взаимопомощи 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вместе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отмечена благодарностью главы района за оказанную помощь в проведении Общероссийской акции взаимопомощи "#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МыВместе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", благодарностью за участие во Всероссийской акции "Мое детство-война" при поддержке членов Общественной палаты Российской Федерации, обладательница золотого значка ГТО.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7020272" cy="34932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Удостоверения повышения квалификации: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Профилактика </a:t>
            </a:r>
            <a:r>
              <a:rPr kumimoji="0" lang="ru-RU" sz="1300" b="1" i="0" u="none" strike="noStrike" cap="none" normalizeH="0" baseline="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антинаркотической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антитеррористической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(март, 2020, март 2021г, март 2022г.);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добровольчества (</a:t>
            </a:r>
            <a:r>
              <a:rPr kumimoji="0" lang="ru-RU" sz="1300" b="1" i="0" u="none" strike="noStrike" cap="none" normalizeH="0" baseline="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волонтерства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в Оренбургской области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(октябрь 2020 г).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Сертификаты </a:t>
            </a:r>
            <a:r>
              <a:rPr kumimoji="0" lang="ru-RU" sz="1300" b="1" i="0" u="none" strike="noStrike" cap="none" normalizeH="0" baseline="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онлайн-курсов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Эффективные коммуникации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(ноябрь, 2020г);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Продвижение социальных инициатив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(август, 2020г);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Социальное проектирование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(август, 2020г);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Волонтеры Конституции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(май, 2020г);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Основы </a:t>
            </a:r>
            <a:r>
              <a:rPr kumimoji="0" lang="ru-RU" sz="1300" b="1" i="0" u="none" strike="noStrike" cap="none" normalizeH="0" baseline="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волонтерства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начинающих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(декабрь, 2019г).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</a:t>
            </a:r>
            <a:r>
              <a:rPr kumimoji="0" lang="ru-RU" sz="1300" b="1" i="0" u="none" strike="noStrike" cap="none" normalizeH="0" baseline="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Онлайн-курс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</a:t>
            </a:r>
            <a:r>
              <a:rPr kumimoji="0" lang="ru-RU" sz="1300" b="1" i="0" u="none" strike="noStrike" cap="none" normalizeH="0" baseline="0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медиа-подготовке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сотрудников волонтерских организаций (2022 г).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Организатор и участница проведения культурно-массовых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мероприятий, в том числе акций, конкурсов, тренингов по профилактике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ЗОЖ в молодежной среде, спортивных праздников, профильного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палаточного лагеря 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Веселый ветер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6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Волонтер акции #Мы вместе. Волонтер Конституции, волонтер Переписи.</a:t>
            </a:r>
            <a:endParaRPr kumimoji="0" lang="ru-RU" sz="1800" b="1" i="0" u="none" strike="noStrike" cap="none" normalizeH="0" baseline="0" dirty="0" smtClean="0"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18rnBbno1_Q.jpg"/>
          <p:cNvPicPr>
            <a:picLocks noChangeAspect="1"/>
          </p:cNvPicPr>
          <p:nvPr/>
        </p:nvPicPr>
        <p:blipFill>
          <a:blip r:embed="rId2" cstate="print"/>
          <a:srcRect l="38188" t="6303" r="20863"/>
          <a:stretch>
            <a:fillRect/>
          </a:stretch>
        </p:blipFill>
        <p:spPr>
          <a:xfrm>
            <a:off x="1979712" y="3429000"/>
            <a:ext cx="1950953" cy="297658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8" name="Рисунок 7" descr="gWtYdE_Q81Y.jpg"/>
          <p:cNvPicPr>
            <a:picLocks noChangeAspect="1"/>
          </p:cNvPicPr>
          <p:nvPr/>
        </p:nvPicPr>
        <p:blipFill>
          <a:blip r:embed="rId3" cstate="print"/>
          <a:srcRect l="12135" t="3816" r="5179"/>
          <a:stretch>
            <a:fillRect/>
          </a:stretch>
        </p:blipFill>
        <p:spPr>
          <a:xfrm>
            <a:off x="0" y="3429000"/>
            <a:ext cx="1894520" cy="1468617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9" name="Рисунок 8" descr="HECLXPnK5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5167375"/>
            <a:ext cx="2536928" cy="1690625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0" name="Рисунок 9" descr="-oQYhS5wdp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85184"/>
            <a:ext cx="2331113" cy="1554379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11" name="Рисунок 10" descr="w8KTyjwWcMc.jpg"/>
          <p:cNvPicPr>
            <a:picLocks noChangeAspect="1"/>
          </p:cNvPicPr>
          <p:nvPr/>
        </p:nvPicPr>
        <p:blipFill>
          <a:blip r:embed="rId6" cstate="print"/>
          <a:srcRect l="23225" t="10801" r="42125" b="3801"/>
          <a:stretch>
            <a:fillRect/>
          </a:stretch>
        </p:blipFill>
        <p:spPr>
          <a:xfrm>
            <a:off x="7559824" y="0"/>
            <a:ext cx="1584176" cy="219624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2" name="Рисунок 11" descr="dzfXUXeNf342vh5J2VB5L9uZdH_U-a8S6lhD9xSlF2zwVY90RuR9bklHGHzXMq_r_qEDoPW-9s8NOv4LZIyskY5y.jpg"/>
          <p:cNvPicPr>
            <a:picLocks noChangeAspect="1"/>
          </p:cNvPicPr>
          <p:nvPr/>
        </p:nvPicPr>
        <p:blipFill>
          <a:blip r:embed="rId7" cstate="print"/>
          <a:srcRect t="2186" b="3816"/>
          <a:stretch>
            <a:fillRect/>
          </a:stretch>
        </p:blipFill>
        <p:spPr>
          <a:xfrm>
            <a:off x="5857432" y="0"/>
            <a:ext cx="1563770" cy="220486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Рисунок 12" descr="TbmBysvKNFVxQuGdjc66uhvHEcv2Ui5FqmFC_29EAIeWJcNkjtICA19dt27LA6pwgm0Oh4QWuQqdZdZK1LtDrZ4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43865" y="2348880"/>
            <a:ext cx="1600135" cy="227687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4" name="Рисунок 13" descr="5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6136" y="2636912"/>
            <a:ext cx="1602738" cy="220486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5" name="Рисунок 14" descr="qgPQkphxkKjA16yv7laLjTqE032zOHCNpjzK6Q4jOLgouOAonfb7aZeKtYAAZnTj66-nmVJPnTAvtqft9Z-VrLlq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94169" y="4725144"/>
            <a:ext cx="2749831" cy="194421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6" name="Рисунок 15" descr="ГТО 2021.jpg"/>
          <p:cNvPicPr>
            <a:picLocks noChangeAspect="1"/>
          </p:cNvPicPr>
          <p:nvPr/>
        </p:nvPicPr>
        <p:blipFill>
          <a:blip r:embed="rId11" cstate="print"/>
          <a:srcRect l="18568" t="12465" r="16394" b="54985"/>
          <a:stretch>
            <a:fillRect/>
          </a:stretch>
        </p:blipFill>
        <p:spPr>
          <a:xfrm>
            <a:off x="3707904" y="3573016"/>
            <a:ext cx="2076618" cy="143055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xjutziERQ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2390932" cy="396044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 descr="xBptAyOoJ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908720"/>
            <a:ext cx="2321858" cy="345638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8" name="Рисунок 7" descr="дл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052736"/>
            <a:ext cx="3600400" cy="240073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116632"/>
            <a:ext cx="8964488" cy="830997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Районный турнир по русским шашкам, посвящённый Дню вывода советских войск из Афганистана. </a:t>
            </a:r>
            <a:endParaRPr lang="ru-RU" sz="2400" b="1" dirty="0">
              <a:ln w="18415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Q7teMgoKlI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429000"/>
            <a:ext cx="6286234" cy="288282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 descr="W1crnR5r91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5225501"/>
            <a:ext cx="2448272" cy="16325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7756889" y="6519446"/>
            <a:ext cx="138711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Февраль 2021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z4iSTH1F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404"/>
            <a:ext cx="9144000" cy="6097191"/>
          </a:xfrm>
          <a:prstGeom prst="rect">
            <a:avLst/>
          </a:prstGeom>
        </p:spPr>
      </p:pic>
      <p:pic>
        <p:nvPicPr>
          <p:cNvPr id="3" name="Рисунок 2" descr="uD1EeBuXzsQ.jpg"/>
          <p:cNvPicPr>
            <a:picLocks noChangeAspect="1"/>
          </p:cNvPicPr>
          <p:nvPr/>
        </p:nvPicPr>
        <p:blipFill>
          <a:blip r:embed="rId3" cstate="print"/>
          <a:srcRect t="31013" r="2935" b="31587"/>
          <a:stretch>
            <a:fillRect/>
          </a:stretch>
        </p:blipFill>
        <p:spPr>
          <a:xfrm>
            <a:off x="5580112" y="332656"/>
            <a:ext cx="3563888" cy="244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701748" y="6093296"/>
            <a:ext cx="149739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течении года</a:t>
            </a:r>
            <a:endParaRPr lang="ru-RU" sz="16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AXtG9OKVnH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4437112"/>
            <a:ext cx="2483768" cy="165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1BSHRTb0M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0255" y="2564905"/>
            <a:ext cx="3023744" cy="201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56176" y="260648"/>
            <a:ext cx="26690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«Пост </a:t>
            </a:r>
            <a:r>
              <a:rPr lang="ru-RU" sz="240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1</a:t>
            </a:r>
            <a:r>
              <a:rPr lang="ru-RU" sz="2400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Программа повышения уровня </a:t>
            </a:r>
          </a:p>
          <a:p>
            <a:pPr algn="ctr"/>
            <a:r>
              <a:rPr lang="ru-RU" sz="2800" b="1" cap="none" spc="0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компьютерной грамотности </a:t>
            </a:r>
          </a:p>
          <a:p>
            <a:pPr algn="ctr"/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пожилых людей</a:t>
            </a:r>
          </a:p>
          <a:p>
            <a:pPr algn="ctr"/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«Бабушка и дедушка </a:t>
            </a:r>
            <a:r>
              <a:rPr lang="ru-RU" sz="2800" b="1" dirty="0" err="1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b="1" cap="none" spc="0" dirty="0">
              <a:ln w="18415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8ypFvZjgsU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068960"/>
            <a:ext cx="3744416" cy="2808312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Рисунок 3" descr="DMsLJI44Ciw.jpg"/>
          <p:cNvPicPr>
            <a:picLocks noChangeAspect="1"/>
          </p:cNvPicPr>
          <p:nvPr/>
        </p:nvPicPr>
        <p:blipFill>
          <a:blip r:embed="rId3" cstate="print"/>
          <a:srcRect t="1795" r="35371"/>
          <a:stretch>
            <a:fillRect/>
          </a:stretch>
        </p:blipFill>
        <p:spPr>
          <a:xfrm>
            <a:off x="251520" y="2204864"/>
            <a:ext cx="2571797" cy="2930928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Рисунок 4" descr="Ita4YaRSSmo.jpg"/>
          <p:cNvPicPr>
            <a:picLocks noChangeAspect="1"/>
          </p:cNvPicPr>
          <p:nvPr/>
        </p:nvPicPr>
        <p:blipFill>
          <a:blip r:embed="rId4" cstate="print"/>
          <a:srcRect l="19261"/>
          <a:stretch>
            <a:fillRect/>
          </a:stretch>
        </p:blipFill>
        <p:spPr>
          <a:xfrm>
            <a:off x="6156176" y="2132856"/>
            <a:ext cx="2848747" cy="292494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347864" y="6381328"/>
            <a:ext cx="24611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1841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Март – май 2021, 2022.</a:t>
            </a:r>
            <a:endParaRPr lang="ru-RU" b="0" cap="none" spc="0" dirty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yipOn2ZjO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4389107"/>
            <a:ext cx="1851670" cy="246889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Рисунок 8" descr="AyHrnUPOWr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0000" y="5085184"/>
            <a:ext cx="2440048" cy="172384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628</Words>
  <Application>Microsoft Office PowerPoint</Application>
  <PresentationFormat>Экран (4:3)</PresentationFormat>
  <Paragraphs>95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210</cp:revision>
  <dcterms:created xsi:type="dcterms:W3CDTF">2022-10-26T06:29:33Z</dcterms:created>
  <dcterms:modified xsi:type="dcterms:W3CDTF">2022-10-31T05:03:18Z</dcterms:modified>
</cp:coreProperties>
</file>