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94660"/>
  </p:normalViewPr>
  <p:slideViewPr>
    <p:cSldViewPr>
      <p:cViewPr>
        <p:scale>
          <a:sx n="80" d="100"/>
          <a:sy n="80" d="100"/>
        </p:scale>
        <p:origin x="-170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8062912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МБУ ДО «Детско – юношеский Центр» </a:t>
            </a:r>
            <a:r>
              <a:rPr lang="ru-RU" dirty="0" err="1" smtClean="0"/>
              <a:t>Шадринского</a:t>
            </a:r>
            <a:r>
              <a:rPr lang="ru-RU" dirty="0" smtClean="0"/>
              <a:t> муниципального округа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933056"/>
            <a:ext cx="8062912" cy="1752600"/>
          </a:xfrm>
        </p:spPr>
        <p:txBody>
          <a:bodyPr/>
          <a:lstStyle/>
          <a:p>
            <a:r>
              <a:rPr lang="ru-RU" dirty="0" smtClean="0"/>
              <a:t>Штаб волонтёрского движения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65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Поздравь ветерана 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04056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4368"/>
            <a:ext cx="5567264" cy="278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76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229600" cy="1399032"/>
          </a:xfrm>
        </p:spPr>
        <p:txBody>
          <a:bodyPr/>
          <a:lstStyle/>
          <a:p>
            <a:r>
              <a:rPr lang="ru-RU" dirty="0" smtClean="0"/>
              <a:t>Георгиевская ленточка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80587"/>
            <a:ext cx="2016224" cy="25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3266965" cy="437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1" y="980728"/>
            <a:ext cx="6528048" cy="32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50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Но это далеко не все акции и мероприятия в которых участвовала наша организация.</a:t>
            </a:r>
          </a:p>
          <a:p>
            <a:r>
              <a:rPr lang="ru-RU" dirty="0" smtClean="0"/>
              <a:t>Так – же наши добровольцы участвуют в </a:t>
            </a:r>
            <a:r>
              <a:rPr lang="ru-RU" dirty="0" err="1" smtClean="0"/>
              <a:t>грантовых</a:t>
            </a:r>
            <a:r>
              <a:rPr lang="ru-RU" dirty="0" smtClean="0"/>
              <a:t> конкурсах, где становятся </a:t>
            </a:r>
            <a:r>
              <a:rPr lang="ru-RU" dirty="0" err="1" smtClean="0"/>
              <a:t>грантополучателями</a:t>
            </a:r>
            <a:r>
              <a:rPr lang="ru-RU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80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780928"/>
            <a:ext cx="806291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>Следующий слайд показывает статистику работы волонтёрского движения  </a:t>
            </a:r>
            <a:r>
              <a:rPr lang="ru-RU" sz="4000" dirty="0"/>
              <a:t>по </a:t>
            </a:r>
            <a:r>
              <a:rPr lang="ru-RU" sz="4000" dirty="0" err="1" smtClean="0"/>
              <a:t>Шадринскому</a:t>
            </a:r>
            <a:r>
              <a:rPr lang="ru-RU" sz="4000" dirty="0" smtClean="0"/>
              <a:t> </a:t>
            </a:r>
            <a:r>
              <a:rPr lang="ru-RU" sz="4000" dirty="0"/>
              <a:t>муниципальному округу.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18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8555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1192244"/>
            <a:ext cx="15913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27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345" dirty="0">
                <a:solidFill>
                  <a:srgbClr val="FFFFFF"/>
                </a:solidFill>
                <a:latin typeface="Tahoma"/>
                <a:cs typeface="Tahoma"/>
              </a:rPr>
              <a:t>цифрах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762" y="630317"/>
            <a:ext cx="9069705" cy="6232239"/>
            <a:chOff x="-4762" y="473321"/>
            <a:chExt cx="9069705" cy="4679950"/>
          </a:xfrm>
        </p:grpSpPr>
        <p:sp>
          <p:nvSpPr>
            <p:cNvPr id="5" name="object 5"/>
            <p:cNvSpPr/>
            <p:nvPr/>
          </p:nvSpPr>
          <p:spPr>
            <a:xfrm>
              <a:off x="366350" y="485411"/>
              <a:ext cx="278130" cy="251460"/>
            </a:xfrm>
            <a:custGeom>
              <a:avLst/>
              <a:gdLst/>
              <a:ahLst/>
              <a:cxnLst/>
              <a:rect l="l" t="t" r="r" b="b"/>
              <a:pathLst>
                <a:path w="278130" h="251459">
                  <a:moveTo>
                    <a:pt x="0" y="251117"/>
                  </a:moveTo>
                  <a:lnTo>
                    <a:pt x="129603" y="251117"/>
                  </a:lnTo>
                  <a:lnTo>
                    <a:pt x="150932" y="250164"/>
                  </a:lnTo>
                  <a:lnTo>
                    <a:pt x="189718" y="242539"/>
                  </a:lnTo>
                  <a:lnTo>
                    <a:pt x="237032" y="217347"/>
                  </a:lnTo>
                  <a:lnTo>
                    <a:pt x="267519" y="177485"/>
                  </a:lnTo>
                  <a:lnTo>
                    <a:pt x="277977" y="125552"/>
                  </a:lnTo>
                  <a:lnTo>
                    <a:pt x="276815" y="106993"/>
                  </a:lnTo>
                  <a:lnTo>
                    <a:pt x="259384" y="58826"/>
                  </a:lnTo>
                  <a:lnTo>
                    <a:pt x="223040" y="23686"/>
                  </a:lnTo>
                  <a:lnTo>
                    <a:pt x="170970" y="3810"/>
                  </a:lnTo>
                  <a:lnTo>
                    <a:pt x="129603" y="0"/>
                  </a:lnTo>
                  <a:lnTo>
                    <a:pt x="0" y="0"/>
                  </a:lnTo>
                  <a:lnTo>
                    <a:pt x="0" y="2511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659" y="545063"/>
              <a:ext cx="112623" cy="131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5506" y="479671"/>
              <a:ext cx="297180" cy="262890"/>
            </a:xfrm>
            <a:custGeom>
              <a:avLst/>
              <a:gdLst/>
              <a:ahLst/>
              <a:cxnLst/>
              <a:rect l="l" t="t" r="r" b="b"/>
              <a:pathLst>
                <a:path w="297180" h="262890">
                  <a:moveTo>
                    <a:pt x="148386" y="262597"/>
                  </a:moveTo>
                  <a:lnTo>
                    <a:pt x="188674" y="258379"/>
                  </a:lnTo>
                  <a:lnTo>
                    <a:pt x="224637" y="245732"/>
                  </a:lnTo>
                  <a:lnTo>
                    <a:pt x="267112" y="213081"/>
                  </a:lnTo>
                  <a:lnTo>
                    <a:pt x="291982" y="167039"/>
                  </a:lnTo>
                  <a:lnTo>
                    <a:pt x="296773" y="131292"/>
                  </a:lnTo>
                  <a:lnTo>
                    <a:pt x="295575" y="112942"/>
                  </a:lnTo>
                  <a:lnTo>
                    <a:pt x="277609" y="63677"/>
                  </a:lnTo>
                  <a:lnTo>
                    <a:pt x="240627" y="26108"/>
                  </a:lnTo>
                  <a:lnTo>
                    <a:pt x="188674" y="4211"/>
                  </a:lnTo>
                  <a:lnTo>
                    <a:pt x="148386" y="0"/>
                  </a:lnTo>
                  <a:lnTo>
                    <a:pt x="127698" y="1052"/>
                  </a:lnTo>
                  <a:lnTo>
                    <a:pt x="89568" y="9477"/>
                  </a:lnTo>
                  <a:lnTo>
                    <a:pt x="41981" y="36998"/>
                  </a:lnTo>
                  <a:lnTo>
                    <a:pt x="10779" y="79134"/>
                  </a:lnTo>
                  <a:lnTo>
                    <a:pt x="0" y="131292"/>
                  </a:lnTo>
                  <a:lnTo>
                    <a:pt x="1197" y="149649"/>
                  </a:lnTo>
                  <a:lnTo>
                    <a:pt x="19164" y="198920"/>
                  </a:lnTo>
                  <a:lnTo>
                    <a:pt x="56138" y="236485"/>
                  </a:lnTo>
                  <a:lnTo>
                    <a:pt x="108092" y="258379"/>
                  </a:lnTo>
                  <a:lnTo>
                    <a:pt x="148386" y="26259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564" y="541837"/>
              <a:ext cx="130657" cy="1382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3974" y="485411"/>
              <a:ext cx="552450" cy="251460"/>
            </a:xfrm>
            <a:custGeom>
              <a:avLst/>
              <a:gdLst/>
              <a:ahLst/>
              <a:cxnLst/>
              <a:rect l="l" t="t" r="r" b="b"/>
              <a:pathLst>
                <a:path w="552450" h="251459">
                  <a:moveTo>
                    <a:pt x="210362" y="119811"/>
                  </a:moveTo>
                  <a:lnTo>
                    <a:pt x="241618" y="89995"/>
                  </a:lnTo>
                  <a:lnTo>
                    <a:pt x="245120" y="51499"/>
                  </a:lnTo>
                  <a:lnTo>
                    <a:pt x="219938" y="17932"/>
                  </a:lnTo>
                  <a:lnTo>
                    <a:pt x="165176" y="1121"/>
                  </a:lnTo>
                  <a:lnTo>
                    <a:pt x="140487" y="0"/>
                  </a:lnTo>
                  <a:lnTo>
                    <a:pt x="0" y="0"/>
                  </a:lnTo>
                  <a:lnTo>
                    <a:pt x="0" y="251117"/>
                  </a:lnTo>
                  <a:lnTo>
                    <a:pt x="148005" y="251117"/>
                  </a:lnTo>
                  <a:lnTo>
                    <a:pt x="195707" y="246589"/>
                  </a:lnTo>
                  <a:lnTo>
                    <a:pt x="243136" y="223012"/>
                  </a:lnTo>
                  <a:lnTo>
                    <a:pt x="259194" y="181876"/>
                  </a:lnTo>
                  <a:lnTo>
                    <a:pt x="258396" y="171163"/>
                  </a:lnTo>
                  <a:lnTo>
                    <a:pt x="239377" y="136435"/>
                  </a:lnTo>
                  <a:lnTo>
                    <a:pt x="210362" y="119811"/>
                  </a:lnTo>
                  <a:close/>
                </a:path>
                <a:path w="552450" h="251459">
                  <a:moveTo>
                    <a:pt x="128473" y="59194"/>
                  </a:moveTo>
                  <a:lnTo>
                    <a:pt x="141124" y="60361"/>
                  </a:lnTo>
                  <a:lnTo>
                    <a:pt x="150161" y="63858"/>
                  </a:lnTo>
                  <a:lnTo>
                    <a:pt x="155583" y="69685"/>
                  </a:lnTo>
                  <a:lnTo>
                    <a:pt x="157391" y="77838"/>
                  </a:lnTo>
                  <a:lnTo>
                    <a:pt x="155583" y="86004"/>
                  </a:lnTo>
                  <a:lnTo>
                    <a:pt x="150161" y="91833"/>
                  </a:lnTo>
                  <a:lnTo>
                    <a:pt x="141124" y="95329"/>
                  </a:lnTo>
                  <a:lnTo>
                    <a:pt x="128473" y="96494"/>
                  </a:lnTo>
                  <a:lnTo>
                    <a:pt x="87147" y="96494"/>
                  </a:lnTo>
                  <a:lnTo>
                    <a:pt x="87147" y="59194"/>
                  </a:lnTo>
                  <a:lnTo>
                    <a:pt x="128473" y="59194"/>
                  </a:lnTo>
                  <a:close/>
                </a:path>
                <a:path w="552450" h="251459">
                  <a:moveTo>
                    <a:pt x="140487" y="191922"/>
                  </a:moveTo>
                  <a:lnTo>
                    <a:pt x="87147" y="191922"/>
                  </a:lnTo>
                  <a:lnTo>
                    <a:pt x="87147" y="152463"/>
                  </a:lnTo>
                  <a:lnTo>
                    <a:pt x="140487" y="152463"/>
                  </a:lnTo>
                  <a:lnTo>
                    <a:pt x="153305" y="153696"/>
                  </a:lnTo>
                  <a:lnTo>
                    <a:pt x="162461" y="157397"/>
                  </a:lnTo>
                  <a:lnTo>
                    <a:pt x="167955" y="163564"/>
                  </a:lnTo>
                  <a:lnTo>
                    <a:pt x="169786" y="172199"/>
                  </a:lnTo>
                  <a:lnTo>
                    <a:pt x="167955" y="180826"/>
                  </a:lnTo>
                  <a:lnTo>
                    <a:pt x="162461" y="186990"/>
                  </a:lnTo>
                  <a:lnTo>
                    <a:pt x="153305" y="190689"/>
                  </a:lnTo>
                  <a:lnTo>
                    <a:pt x="140487" y="191922"/>
                  </a:lnTo>
                  <a:close/>
                </a:path>
                <a:path w="552450" h="251459">
                  <a:moveTo>
                    <a:pt x="457161" y="251117"/>
                  </a:moveTo>
                  <a:lnTo>
                    <a:pt x="551827" y="251117"/>
                  </a:lnTo>
                  <a:lnTo>
                    <a:pt x="496608" y="173634"/>
                  </a:lnTo>
                  <a:lnTo>
                    <a:pt x="507923" y="167195"/>
                  </a:lnTo>
                  <a:lnTo>
                    <a:pt x="539009" y="131231"/>
                  </a:lnTo>
                  <a:lnTo>
                    <a:pt x="546188" y="94703"/>
                  </a:lnTo>
                  <a:lnTo>
                    <a:pt x="545274" y="80804"/>
                  </a:lnTo>
                  <a:lnTo>
                    <a:pt x="531545" y="44475"/>
                  </a:lnTo>
                  <a:lnTo>
                    <a:pt x="502590" y="17850"/>
                  </a:lnTo>
                  <a:lnTo>
                    <a:pt x="460449" y="2868"/>
                  </a:lnTo>
                  <a:lnTo>
                    <a:pt x="426364" y="0"/>
                  </a:lnTo>
                  <a:lnTo>
                    <a:pt x="299770" y="0"/>
                  </a:lnTo>
                  <a:lnTo>
                    <a:pt x="299770" y="251117"/>
                  </a:lnTo>
                  <a:lnTo>
                    <a:pt x="388416" y="251117"/>
                  </a:lnTo>
                  <a:lnTo>
                    <a:pt x="388416" y="187972"/>
                  </a:lnTo>
                  <a:lnTo>
                    <a:pt x="412457" y="187972"/>
                  </a:lnTo>
                  <a:lnTo>
                    <a:pt x="457161" y="2511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6041" y="544352"/>
              <a:ext cx="81076" cy="7152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92472" y="479671"/>
              <a:ext cx="297180" cy="262890"/>
            </a:xfrm>
            <a:custGeom>
              <a:avLst/>
              <a:gdLst/>
              <a:ahLst/>
              <a:cxnLst/>
              <a:rect l="l" t="t" r="r" b="b"/>
              <a:pathLst>
                <a:path w="297180" h="262890">
                  <a:moveTo>
                    <a:pt x="148386" y="262597"/>
                  </a:moveTo>
                  <a:lnTo>
                    <a:pt x="188674" y="258379"/>
                  </a:lnTo>
                  <a:lnTo>
                    <a:pt x="224637" y="245732"/>
                  </a:lnTo>
                  <a:lnTo>
                    <a:pt x="267112" y="213081"/>
                  </a:lnTo>
                  <a:lnTo>
                    <a:pt x="291976" y="167039"/>
                  </a:lnTo>
                  <a:lnTo>
                    <a:pt x="296760" y="131292"/>
                  </a:lnTo>
                  <a:lnTo>
                    <a:pt x="295565" y="112942"/>
                  </a:lnTo>
                  <a:lnTo>
                    <a:pt x="277609" y="63677"/>
                  </a:lnTo>
                  <a:lnTo>
                    <a:pt x="240627" y="26108"/>
                  </a:lnTo>
                  <a:lnTo>
                    <a:pt x="188674" y="4211"/>
                  </a:lnTo>
                  <a:lnTo>
                    <a:pt x="148386" y="0"/>
                  </a:lnTo>
                  <a:lnTo>
                    <a:pt x="127698" y="1052"/>
                  </a:lnTo>
                  <a:lnTo>
                    <a:pt x="89568" y="9477"/>
                  </a:lnTo>
                  <a:lnTo>
                    <a:pt x="41976" y="36998"/>
                  </a:lnTo>
                  <a:lnTo>
                    <a:pt x="10779" y="79134"/>
                  </a:lnTo>
                  <a:lnTo>
                    <a:pt x="0" y="131292"/>
                  </a:lnTo>
                  <a:lnTo>
                    <a:pt x="1197" y="149649"/>
                  </a:lnTo>
                  <a:lnTo>
                    <a:pt x="19164" y="198920"/>
                  </a:lnTo>
                  <a:lnTo>
                    <a:pt x="56133" y="236485"/>
                  </a:lnTo>
                  <a:lnTo>
                    <a:pt x="108092" y="258379"/>
                  </a:lnTo>
                  <a:lnTo>
                    <a:pt x="148386" y="26259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5530" y="541837"/>
              <a:ext cx="130657" cy="1382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3177" y="641215"/>
              <a:ext cx="111874" cy="1052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47005" y="485411"/>
              <a:ext cx="252095" cy="251460"/>
            </a:xfrm>
            <a:custGeom>
              <a:avLst/>
              <a:gdLst/>
              <a:ahLst/>
              <a:cxnLst/>
              <a:rect l="l" t="t" r="r" b="b"/>
              <a:pathLst>
                <a:path w="252094" h="251459">
                  <a:moveTo>
                    <a:pt x="157403" y="251117"/>
                  </a:moveTo>
                  <a:lnTo>
                    <a:pt x="252069" y="251117"/>
                  </a:lnTo>
                  <a:lnTo>
                    <a:pt x="196850" y="173634"/>
                  </a:lnTo>
                  <a:lnTo>
                    <a:pt x="208160" y="167195"/>
                  </a:lnTo>
                  <a:lnTo>
                    <a:pt x="239245" y="131231"/>
                  </a:lnTo>
                  <a:lnTo>
                    <a:pt x="246430" y="94703"/>
                  </a:lnTo>
                  <a:lnTo>
                    <a:pt x="245516" y="80804"/>
                  </a:lnTo>
                  <a:lnTo>
                    <a:pt x="231787" y="44475"/>
                  </a:lnTo>
                  <a:lnTo>
                    <a:pt x="202830" y="17850"/>
                  </a:lnTo>
                  <a:lnTo>
                    <a:pt x="160685" y="2868"/>
                  </a:lnTo>
                  <a:lnTo>
                    <a:pt x="126593" y="0"/>
                  </a:lnTo>
                  <a:lnTo>
                    <a:pt x="0" y="0"/>
                  </a:lnTo>
                  <a:lnTo>
                    <a:pt x="0" y="251117"/>
                  </a:lnTo>
                  <a:lnTo>
                    <a:pt x="88658" y="251117"/>
                  </a:lnTo>
                  <a:lnTo>
                    <a:pt x="88658" y="187972"/>
                  </a:lnTo>
                  <a:lnTo>
                    <a:pt x="112699" y="187972"/>
                  </a:lnTo>
                  <a:lnTo>
                    <a:pt x="157403" y="25111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9313" y="544352"/>
              <a:ext cx="81064" cy="7152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333999" y="485411"/>
              <a:ext cx="256540" cy="257175"/>
            </a:xfrm>
            <a:custGeom>
              <a:avLst/>
              <a:gdLst/>
              <a:ahLst/>
              <a:cxnLst/>
              <a:rect l="l" t="t" r="r" b="b"/>
              <a:pathLst>
                <a:path w="256539" h="257175">
                  <a:moveTo>
                    <a:pt x="128104" y="256857"/>
                  </a:moveTo>
                  <a:lnTo>
                    <a:pt x="181919" y="249054"/>
                  </a:lnTo>
                  <a:lnTo>
                    <a:pt x="222389" y="225640"/>
                  </a:lnTo>
                  <a:lnTo>
                    <a:pt x="247746" y="188158"/>
                  </a:lnTo>
                  <a:lnTo>
                    <a:pt x="256197" y="138112"/>
                  </a:lnTo>
                  <a:lnTo>
                    <a:pt x="256197" y="0"/>
                  </a:lnTo>
                  <a:lnTo>
                    <a:pt x="169049" y="0"/>
                  </a:lnTo>
                  <a:lnTo>
                    <a:pt x="169049" y="135597"/>
                  </a:lnTo>
                  <a:lnTo>
                    <a:pt x="168404" y="148473"/>
                  </a:lnTo>
                  <a:lnTo>
                    <a:pt x="146084" y="185199"/>
                  </a:lnTo>
                  <a:lnTo>
                    <a:pt x="128854" y="188341"/>
                  </a:lnTo>
                  <a:lnTo>
                    <a:pt x="119665" y="187555"/>
                  </a:lnTo>
                  <a:lnTo>
                    <a:pt x="91241" y="159461"/>
                  </a:lnTo>
                  <a:lnTo>
                    <a:pt x="88658" y="135597"/>
                  </a:lnTo>
                  <a:lnTo>
                    <a:pt x="88658" y="0"/>
                  </a:lnTo>
                  <a:lnTo>
                    <a:pt x="0" y="0"/>
                  </a:lnTo>
                  <a:lnTo>
                    <a:pt x="0" y="138112"/>
                  </a:lnTo>
                  <a:lnTo>
                    <a:pt x="2114" y="164706"/>
                  </a:lnTo>
                  <a:lnTo>
                    <a:pt x="19025" y="208469"/>
                  </a:lnTo>
                  <a:lnTo>
                    <a:pt x="52386" y="239299"/>
                  </a:lnTo>
                  <a:lnTo>
                    <a:pt x="99530" y="254907"/>
                  </a:lnTo>
                  <a:lnTo>
                    <a:pt x="128104" y="25685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4762" y="709566"/>
              <a:ext cx="9069564" cy="444319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422646" y="4845888"/>
            <a:ext cx="51371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5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50" dirty="0">
                <a:solidFill>
                  <a:srgbClr val="FFFFFF"/>
                </a:solidFill>
                <a:latin typeface="Tahoma"/>
                <a:cs typeface="Tahoma"/>
              </a:rPr>
              <a:t>271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76365" y="4302558"/>
            <a:ext cx="5524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5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45" dirty="0">
                <a:solidFill>
                  <a:srgbClr val="FFFFFF"/>
                </a:solidFill>
                <a:latin typeface="Tahoma"/>
                <a:cs typeface="Tahoma"/>
              </a:rPr>
              <a:t>372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0739" y="4198687"/>
            <a:ext cx="55308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6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38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6223" y="3244276"/>
            <a:ext cx="4775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8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20" dirty="0">
                <a:solidFill>
                  <a:srgbClr val="FFFFFF"/>
                </a:solidFill>
                <a:latin typeface="Tahoma"/>
                <a:cs typeface="Tahoma"/>
              </a:rPr>
              <a:t>179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33401" y="5700726"/>
            <a:ext cx="5327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8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989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14912" y="2049363"/>
            <a:ext cx="3314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5" dirty="0">
                <a:solidFill>
                  <a:srgbClr val="FFFFFF"/>
                </a:solidFill>
                <a:latin typeface="Tahoma"/>
                <a:cs typeface="Tahoma"/>
              </a:rPr>
              <a:t>231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71326" y="5482091"/>
            <a:ext cx="2533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65" dirty="0">
                <a:solidFill>
                  <a:srgbClr val="FFFFFF"/>
                </a:solidFill>
                <a:latin typeface="Tahoma"/>
                <a:cs typeface="Tahoma"/>
              </a:rPr>
              <a:t>33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77176" y="2900979"/>
            <a:ext cx="3917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8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500" b="1" spc="-35" dirty="0">
                <a:solidFill>
                  <a:srgbClr val="FFFFFF"/>
                </a:solidFill>
                <a:latin typeface="Tahoma"/>
                <a:cs typeface="Tahoma"/>
              </a:rPr>
              <a:t>93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3377" y="4653536"/>
            <a:ext cx="3822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-5" dirty="0">
                <a:solidFill>
                  <a:srgbClr val="FFFFFF"/>
                </a:solidFill>
                <a:latin typeface="Tahoma"/>
                <a:cs typeface="Tahoma"/>
              </a:rPr>
              <a:t>24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55436" y="5380639"/>
            <a:ext cx="3822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-5" dirty="0">
                <a:solidFill>
                  <a:srgbClr val="FFFFFF"/>
                </a:solidFill>
                <a:latin typeface="Tahoma"/>
                <a:cs typeface="Tahoma"/>
              </a:rPr>
              <a:t>24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85235" y="2793671"/>
            <a:ext cx="3429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5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500" b="1" spc="-15" dirty="0">
                <a:solidFill>
                  <a:srgbClr val="FFFFFF"/>
                </a:solidFill>
                <a:latin typeface="Tahoma"/>
                <a:cs typeface="Tahoma"/>
              </a:rPr>
              <a:t>78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54501" y="5845523"/>
            <a:ext cx="3492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FFFFFF"/>
                </a:solidFill>
                <a:latin typeface="Tahoma"/>
                <a:cs typeface="Tahoma"/>
              </a:rPr>
              <a:t>150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86576" y="5414056"/>
            <a:ext cx="3397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35" dirty="0">
                <a:solidFill>
                  <a:srgbClr val="FFFFFF"/>
                </a:solidFill>
                <a:latin typeface="Tahoma"/>
                <a:cs typeface="Tahoma"/>
              </a:rPr>
              <a:t>162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86442" y="6082643"/>
            <a:ext cx="36703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60" dirty="0">
                <a:solidFill>
                  <a:srgbClr val="FFFFFF"/>
                </a:solidFill>
                <a:latin typeface="Tahoma"/>
                <a:cs typeface="Tahoma"/>
              </a:rPr>
              <a:t>140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18952" y="3220410"/>
            <a:ext cx="3663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7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1500" b="1" spc="-60" dirty="0">
                <a:solidFill>
                  <a:srgbClr val="FFFFFF"/>
                </a:solidFill>
                <a:latin typeface="Tahoma"/>
                <a:cs typeface="Tahoma"/>
              </a:rPr>
              <a:t>74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38991" y="3928806"/>
            <a:ext cx="34544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20" dirty="0">
                <a:solidFill>
                  <a:srgbClr val="FFFFFF"/>
                </a:solidFill>
                <a:latin typeface="Tahoma"/>
                <a:cs typeface="Tahoma"/>
              </a:rPr>
              <a:t>581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53297" y="5920845"/>
            <a:ext cx="39687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5" dirty="0">
                <a:solidFill>
                  <a:srgbClr val="FFFFFF"/>
                </a:solidFill>
                <a:latin typeface="Tahoma"/>
                <a:cs typeface="Tahoma"/>
              </a:rPr>
              <a:t>462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4982" y="646417"/>
            <a:ext cx="5841000" cy="3570737"/>
            <a:chOff x="3666997" y="392671"/>
            <a:chExt cx="5194300" cy="3776978"/>
          </a:xfrm>
        </p:grpSpPr>
        <p:sp>
          <p:nvSpPr>
            <p:cNvPr id="37" name="object 37"/>
            <p:cNvSpPr/>
            <p:nvPr/>
          </p:nvSpPr>
          <p:spPr>
            <a:xfrm>
              <a:off x="3666997" y="392671"/>
              <a:ext cx="5194300" cy="3776978"/>
            </a:xfrm>
            <a:custGeom>
              <a:avLst/>
              <a:gdLst/>
              <a:ahLst/>
              <a:cxnLst/>
              <a:rect l="l" t="t" r="r" b="b"/>
              <a:pathLst>
                <a:path w="5194300" h="3776979">
                  <a:moveTo>
                    <a:pt x="5193792" y="0"/>
                  </a:moveTo>
                  <a:lnTo>
                    <a:pt x="0" y="0"/>
                  </a:lnTo>
                  <a:lnTo>
                    <a:pt x="0" y="3776472"/>
                  </a:lnTo>
                  <a:lnTo>
                    <a:pt x="5193792" y="3776472"/>
                  </a:lnTo>
                  <a:lnTo>
                    <a:pt x="5193792" y="0"/>
                  </a:lnTo>
                  <a:close/>
                </a:path>
              </a:pathLst>
            </a:custGeom>
            <a:solidFill>
              <a:srgbClr val="000000">
                <a:alpha val="6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44001" y="470695"/>
              <a:ext cx="5039995" cy="3621403"/>
            </a:xfrm>
            <a:custGeom>
              <a:avLst/>
              <a:gdLst/>
              <a:ahLst/>
              <a:cxnLst/>
              <a:rect l="l" t="t" r="r" b="b"/>
              <a:pathLst>
                <a:path w="5039995" h="3621404">
                  <a:moveTo>
                    <a:pt x="4643996" y="0"/>
                  </a:moveTo>
                  <a:lnTo>
                    <a:pt x="395998" y="0"/>
                  </a:lnTo>
                  <a:lnTo>
                    <a:pt x="167061" y="6187"/>
                  </a:lnTo>
                  <a:lnTo>
                    <a:pt x="49499" y="49499"/>
                  </a:lnTo>
                  <a:lnTo>
                    <a:pt x="6187" y="167061"/>
                  </a:lnTo>
                  <a:lnTo>
                    <a:pt x="0" y="395998"/>
                  </a:lnTo>
                  <a:lnTo>
                    <a:pt x="0" y="3225304"/>
                  </a:lnTo>
                  <a:lnTo>
                    <a:pt x="6187" y="3454241"/>
                  </a:lnTo>
                  <a:lnTo>
                    <a:pt x="49499" y="3571803"/>
                  </a:lnTo>
                  <a:lnTo>
                    <a:pt x="167061" y="3615115"/>
                  </a:lnTo>
                  <a:lnTo>
                    <a:pt x="395998" y="3621303"/>
                  </a:lnTo>
                  <a:lnTo>
                    <a:pt x="4643996" y="3621303"/>
                  </a:lnTo>
                  <a:lnTo>
                    <a:pt x="4872933" y="3615115"/>
                  </a:lnTo>
                  <a:lnTo>
                    <a:pt x="4990495" y="3571803"/>
                  </a:lnTo>
                  <a:lnTo>
                    <a:pt x="5033807" y="3454241"/>
                  </a:lnTo>
                  <a:lnTo>
                    <a:pt x="5039995" y="3225304"/>
                  </a:lnTo>
                  <a:lnTo>
                    <a:pt x="5039995" y="395998"/>
                  </a:lnTo>
                  <a:lnTo>
                    <a:pt x="5033807" y="167061"/>
                  </a:lnTo>
                  <a:lnTo>
                    <a:pt x="4990495" y="49499"/>
                  </a:lnTo>
                  <a:lnTo>
                    <a:pt x="4872933" y="6187"/>
                  </a:lnTo>
                  <a:lnTo>
                    <a:pt x="4643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448659" y="1208712"/>
            <a:ext cx="4585557" cy="104323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35"/>
              </a:spcBef>
            </a:pPr>
            <a:r>
              <a:rPr sz="4400" b="1" spc="-725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sz="4400" b="1" spc="-635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528</a:t>
            </a:r>
            <a:endParaRPr sz="44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240"/>
              </a:spcBef>
            </a:pPr>
            <a:r>
              <a:rPr lang="ru-RU" sz="1600" spc="150" dirty="0">
                <a:solidFill>
                  <a:schemeClr val="accent5"/>
                </a:solidFill>
                <a:effectLst/>
                <a:latin typeface="Arial" pitchFamily="34" charset="0"/>
                <a:cs typeface="Arial" pitchFamily="34" charset="0"/>
              </a:rPr>
              <a:t>В</a:t>
            </a:r>
            <a:r>
              <a:rPr sz="1600" spc="150" dirty="0" err="1" smtClean="0">
                <a:solidFill>
                  <a:schemeClr val="accent5"/>
                </a:solidFill>
                <a:effectLst/>
                <a:latin typeface="Arial" pitchFamily="34" charset="0"/>
                <a:cs typeface="Arial" pitchFamily="34" charset="0"/>
              </a:rPr>
              <a:t>олонтеров</a:t>
            </a:r>
            <a:r>
              <a:rPr lang="ru-RU" sz="1600" spc="150" dirty="0" smtClean="0">
                <a:solidFill>
                  <a:schemeClr val="accent5"/>
                </a:solidFill>
                <a:effectLst/>
                <a:latin typeface="Arial" pitchFamily="34" charset="0"/>
                <a:cs typeface="Arial" pitchFamily="34" charset="0"/>
              </a:rPr>
              <a:t> по реестру</a:t>
            </a:r>
            <a:endParaRPr sz="1600" dirty="0">
              <a:solidFill>
                <a:schemeClr val="accent5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8305" y="2494609"/>
            <a:ext cx="2088334" cy="1388201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ru-RU" sz="2600" b="1" spc="-210" dirty="0" smtClean="0">
                <a:solidFill>
                  <a:srgbClr val="224BC1"/>
                </a:solidFill>
                <a:latin typeface="Verdana"/>
                <a:cs typeface="Verdana"/>
              </a:rPr>
              <a:t>14 </a:t>
            </a:r>
            <a:r>
              <a:rPr lang="ru-RU" sz="1600" b="1" spc="-2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зарегистрированных организаций </a:t>
            </a:r>
            <a:endParaRPr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spc="130" dirty="0" smtClean="0">
                <a:latin typeface="Tahoma"/>
                <a:cs typeface="Tahoma"/>
              </a:rPr>
              <a:t>Зарегистрированных организаторов 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92182" y="2511223"/>
            <a:ext cx="2159635" cy="1245213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2600" b="1" spc="-535" dirty="0" smtClean="0">
                <a:solidFill>
                  <a:srgbClr val="224BC1"/>
                </a:solidFill>
                <a:latin typeface="Verdana"/>
                <a:cs typeface="Verdana"/>
              </a:rPr>
              <a:t>&gt;</a:t>
            </a:r>
            <a:r>
              <a:rPr lang="ru-RU" sz="2600" b="1" spc="-535" dirty="0" smtClean="0">
                <a:solidFill>
                  <a:srgbClr val="224BC1"/>
                </a:solidFill>
                <a:latin typeface="Verdana"/>
                <a:cs typeface="Verdana"/>
              </a:rPr>
              <a:t>2  455 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проставленных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часо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000" b="1" spc="165" dirty="0" err="1" smtClean="0">
                <a:latin typeface="Tahoma"/>
                <a:cs typeface="Tahoma"/>
              </a:rPr>
              <a:t>Проставленных</a:t>
            </a:r>
            <a:r>
              <a:rPr lang="ru-RU" sz="1000" b="1" spc="165" dirty="0" smtClean="0">
                <a:latin typeface="Tahoma"/>
                <a:cs typeface="Tahoma"/>
              </a:rPr>
              <a:t> часов 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145300" y="3284551"/>
            <a:ext cx="1935480" cy="291105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endParaRPr sz="1000" dirty="0">
              <a:latin typeface="Tahoma"/>
              <a:cs typeface="Tahom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34" y="2275279"/>
            <a:ext cx="6159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99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ru-RU" dirty="0" smtClean="0"/>
              <a:t>В нашем муниципальном округе систематически проходят различные добровольческие акции. Ребята по всему округу всегда готовы поучаствовать и помочь в проведении.</a:t>
            </a:r>
          </a:p>
          <a:p>
            <a:pPr marL="64008" indent="0">
              <a:buNone/>
            </a:pPr>
            <a:r>
              <a:rPr lang="ru-RU" dirty="0" smtClean="0"/>
              <a:t>На следующих слайдах видна наша работа. </a:t>
            </a:r>
          </a:p>
        </p:txBody>
      </p:sp>
    </p:spTree>
    <p:extLst>
      <p:ext uri="{BB962C8B-B14F-4D97-AF65-F5344CB8AC3E}">
        <p14:creationId xmlns:p14="http://schemas.microsoft.com/office/powerpoint/2010/main" val="266336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58264"/>
            <a:ext cx="8229600" cy="1399032"/>
          </a:xfrm>
        </p:spPr>
        <p:txBody>
          <a:bodyPr/>
          <a:lstStyle/>
          <a:p>
            <a:r>
              <a:rPr lang="ru-RU" dirty="0" smtClean="0"/>
              <a:t>Акции </a:t>
            </a:r>
            <a:r>
              <a:rPr lang="ru-RU" dirty="0"/>
              <a:t>«День здоровых дел»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24" y="1016736"/>
            <a:ext cx="3579575" cy="297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6736"/>
            <a:ext cx="3860678" cy="29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3" y="3753409"/>
            <a:ext cx="3636404" cy="313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51" y="3797866"/>
            <a:ext cx="3565037" cy="313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8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7760"/>
            <a:ext cx="8229600" cy="1399032"/>
          </a:xfrm>
        </p:spPr>
        <p:txBody>
          <a:bodyPr/>
          <a:lstStyle/>
          <a:p>
            <a:r>
              <a:rPr lang="ru-RU" dirty="0" smtClean="0"/>
              <a:t>Добровольческий форум «ПРИИСЕТЬЕ -2023»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8208"/>
            <a:ext cx="2376264" cy="26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3" y="1650927"/>
            <a:ext cx="4804045" cy="289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29" y="4194720"/>
            <a:ext cx="3551040" cy="266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24847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60" y="3443200"/>
            <a:ext cx="3124740" cy="41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0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#</a:t>
            </a:r>
            <a:r>
              <a:rPr lang="ru-RU" dirty="0" err="1" smtClean="0"/>
              <a:t>День_Героев_Отечества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18660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3312367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s://sun9-8.userapi.com/impg/cHpYyoQB-qpWpahpHU74pTSr6PVqlT3OON5Qhg/SI07TrHn_HE.jpg?size=1280x853&amp;quality=95&amp;sign=773c39247916490c89efc09ffed71c8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44887"/>
            <a:ext cx="5240628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95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99032"/>
          </a:xfrm>
        </p:spPr>
        <p:txBody>
          <a:bodyPr/>
          <a:lstStyle/>
          <a:p>
            <a:pPr algn="ctr"/>
            <a:r>
              <a:rPr lang="ru-RU" dirty="0" smtClean="0"/>
              <a:t>Трудовое лето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22401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12368" cy="329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71528"/>
            <a:ext cx="493535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93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#</a:t>
            </a:r>
            <a:r>
              <a:rPr lang="ru-RU" dirty="0" err="1"/>
              <a:t>День_Флага_РФ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0" y="1340768"/>
            <a:ext cx="4226388" cy="316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610794" cy="48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4" y="4581128"/>
            <a:ext cx="4104456" cy="210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698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68</TotalTime>
  <Words>147</Words>
  <Application>Microsoft Office PowerPoint</Application>
  <PresentationFormat>Экран (4:3)</PresentationFormat>
  <Paragraphs>37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Яркая</vt:lpstr>
      <vt:lpstr>МБУ ДО «Детско – юношеский Центр» Шадринского муниципального округа </vt:lpstr>
      <vt:lpstr>Следующий слайд показывает статистику работы волонтёрского движения  по Шадринскому муниципальному округу. </vt:lpstr>
      <vt:lpstr>&gt;528 Волонтеров по реестру</vt:lpstr>
      <vt:lpstr>Презентация PowerPoint</vt:lpstr>
      <vt:lpstr>Акции «День здоровых дел»</vt:lpstr>
      <vt:lpstr>Добровольческий форум «ПРИИСЕТЬЕ -2023» </vt:lpstr>
      <vt:lpstr>#День_Героев_Отечества</vt:lpstr>
      <vt:lpstr>Трудовое лето </vt:lpstr>
      <vt:lpstr>#День_Флага_РФ</vt:lpstr>
      <vt:lpstr>Поздравь ветерана </vt:lpstr>
      <vt:lpstr>Георгиевская ленточка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 ДО «Детско – юношеский Центр» Шадринского муниципального округа </dc:title>
  <dc:creator>Ольховский ДДЮ</dc:creator>
  <cp:lastModifiedBy>Ольховский ДДЮ</cp:lastModifiedBy>
  <cp:revision>9</cp:revision>
  <dcterms:created xsi:type="dcterms:W3CDTF">2023-07-14T11:22:12Z</dcterms:created>
  <dcterms:modified xsi:type="dcterms:W3CDTF">2023-07-14T13:12:07Z</dcterms:modified>
</cp:coreProperties>
</file>