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3" r:id="rId9"/>
    <p:sldId id="265" r:id="rId10"/>
    <p:sldId id="264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9900"/>
    <a:srgbClr val="993300"/>
    <a:srgbClr val="500000"/>
    <a:srgbClr val="740000"/>
    <a:srgbClr val="4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22200-7849-4A92-AEE8-BE72E5DD0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201FC7-F61D-4823-B7CD-0BD331C14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BDCE16-2C0E-4B19-BBBF-A4BFAFC48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7D4C-CF61-4D3B-97BD-82006790BE21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94533F-A28C-4EB7-A71A-05B90597F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B9C814-F07D-47DB-B316-0BB41646C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9800-1D9D-4ECE-BC69-3042AF298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65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9E887-0A0F-40E6-8EAA-1252E0C55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9F5406-A4C4-43FD-ABAC-3FB1E9949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264876-D43E-4CD9-B5E2-A092151B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7D4C-CF61-4D3B-97BD-82006790BE21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786E2-126C-48D9-BB44-BB1945A78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80270-2498-4578-B81E-6286A15CA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9800-1D9D-4ECE-BC69-3042AF298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82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24A84E-C971-4708-A631-90769588C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B00557-1C60-4D95-AA84-D55849248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32D7B5-EC0A-4A61-8163-2A1DDBC18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7D4C-CF61-4D3B-97BD-82006790BE21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5549CC-F421-468C-BDA9-237D2095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E63CCE-80E6-47CC-8385-2FD19D13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9800-1D9D-4ECE-BC69-3042AF298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2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9029F-4389-4D1B-866C-A42463E7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1C8675-EA92-4BB6-B748-AA2EEE7B0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61D6A7-CD3F-4FEA-8FA7-FA11ED2FF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7D4C-CF61-4D3B-97BD-82006790BE21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F45FC1-28F0-4E54-AAD4-A3EEE842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2D7615-BBA7-405A-A55F-53B425AF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9800-1D9D-4ECE-BC69-3042AF298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28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6F645-D591-465C-80E3-942F6324A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856C28-1023-4260-B000-08B6EE9A6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183840-F722-4603-BECC-B7F184BF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7D4C-CF61-4D3B-97BD-82006790BE21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C4CE8-58CE-467F-A3B7-3697B989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CFF8CC-06E8-41EA-82F4-0806A55B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9800-1D9D-4ECE-BC69-3042AF298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8DCE8-8D30-4478-A519-7EE1AC3A0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919557-24E7-4A7C-9CFD-944B0F9CC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A90B98-7DC4-4BAC-B473-72E3A33FB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3D73FE-2718-4BE5-8523-3BBA45EE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7D4C-CF61-4D3B-97BD-82006790BE21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22CB74-CF3F-473E-84AB-1EBA17BB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1DF881-E323-42A2-971F-778522C5F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9800-1D9D-4ECE-BC69-3042AF298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2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08C3F-C749-4F60-850F-7F940C2D3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F7CAE1-AD2D-4744-9438-326BDC4C8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EA615A-1EFC-4423-A710-F5DA7BA38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2EFE21-17BA-4098-949F-C639CBE41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5920CD-6C55-4223-9608-9AA9D5F8F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1B7826-CC32-45BE-9668-D22093603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7D4C-CF61-4D3B-97BD-82006790BE21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8CCAD1-5628-48DD-8752-F20598EB4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DDF722-FED1-4BB7-89B1-6857E7B3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9800-1D9D-4ECE-BC69-3042AF298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4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9B86F-536C-428F-B5B8-744149A61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9B3950-E801-4402-AA51-45B73EFC2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7D4C-CF61-4D3B-97BD-82006790BE21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B4790E-DB59-499B-BC1A-905362EA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4693A3-4339-4DE9-BBBA-6A91B73B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9800-1D9D-4ECE-BC69-3042AF298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0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B7803E-5505-4154-B076-2225A38C5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7D4C-CF61-4D3B-97BD-82006790BE21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0F73D6-9DBF-4765-B778-B58A524C7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5E5490-ED60-4F95-A90F-4A811E58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9800-1D9D-4ECE-BC69-3042AF298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1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DAB82-810D-4815-9F52-9AC32666C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DA0C03-CBC5-4820-B2AC-AFFD15A7B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D7F670-2C1C-4DA3-9B2A-4D67DB6EA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49E3CD-9B08-4FD3-8049-8DBFAC3A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7D4C-CF61-4D3B-97BD-82006790BE21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73E90A-3526-4E81-AD04-1AF971C3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836549-25EF-479B-AE4B-3603EB0AA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9800-1D9D-4ECE-BC69-3042AF298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7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DEDFA-DAF6-4F71-B4D5-955D6C8F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18E559-78DC-4E7A-8736-4F99598249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500DB9-C590-43C8-AD96-6FCFE874B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9F4C01-602F-44B4-8419-2D18CEF82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7D4C-CF61-4D3B-97BD-82006790BE21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02897A-E5F0-4546-A052-5DCE7C0C9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6D5E0C-4226-47E0-9E84-C37D982F6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9800-1D9D-4ECE-BC69-3042AF298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99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84D84-AB66-4C8C-B102-22E0F0D1D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CB5214-9233-4C0E-9855-B53CFCBC6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9CD20C-ACBF-4049-BA66-89741D7F5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C7D4C-CF61-4D3B-97BD-82006790BE21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3147DD-9908-4B3B-AA03-06E4819BC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EC45D9-9FC3-4009-8D9F-1631F19F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9800-1D9D-4ECE-BC69-3042AF298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26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20C7FB-94D9-4792-AF08-09966A936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0" y="6684"/>
            <a:ext cx="3219116" cy="6844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CD1A4D-D4EC-4D5A-9A86-235CF83C41F4}"/>
              </a:ext>
            </a:extLst>
          </p:cNvPr>
          <p:cNvSpPr txBox="1"/>
          <p:nvPr/>
        </p:nvSpPr>
        <p:spPr>
          <a:xfrm>
            <a:off x="5376244" y="2167128"/>
            <a:ext cx="295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6600"/>
                </a:solidFill>
              </a:rPr>
              <a:t>КВЕСТ-ИГРА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7F9ED5-A4DE-45B2-B5DF-800E41A21485}"/>
              </a:ext>
            </a:extLst>
          </p:cNvPr>
          <p:cNvSpPr txBox="1"/>
          <p:nvPr/>
        </p:nvSpPr>
        <p:spPr>
          <a:xfrm>
            <a:off x="3026236" y="2875014"/>
            <a:ext cx="8092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6600"/>
                </a:solidFill>
              </a:rPr>
              <a:t>«БЕЗОПАСНОСТЬ ПРЕЖДЕ ВСЕГО!»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FC0D78-64C4-4F57-918A-911826D729D4}"/>
              </a:ext>
            </a:extLst>
          </p:cNvPr>
          <p:cNvSpPr txBox="1"/>
          <p:nvPr/>
        </p:nvSpPr>
        <p:spPr>
          <a:xfrm>
            <a:off x="6729556" y="5235512"/>
            <a:ext cx="5308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FF6600"/>
                </a:solidFill>
              </a:rPr>
              <a:t>Автор-составитель: Султанова Н.А., </a:t>
            </a:r>
          </a:p>
          <a:p>
            <a:pPr algn="just"/>
            <a:r>
              <a:rPr lang="ru-RU" sz="2000" dirty="0">
                <a:solidFill>
                  <a:srgbClr val="FF6600"/>
                </a:solidFill>
              </a:rPr>
              <a:t>методист МАУ ДО «Дворец пионеров</a:t>
            </a:r>
          </a:p>
          <a:p>
            <a:pPr algn="just"/>
            <a:r>
              <a:rPr lang="ru-RU" sz="2000" dirty="0">
                <a:solidFill>
                  <a:srgbClr val="FF6600"/>
                </a:solidFill>
              </a:rPr>
              <a:t>и школьников им. А.П. Гайдара» </a:t>
            </a:r>
            <a:r>
              <a:rPr lang="ru-RU" sz="2000" dirty="0" err="1">
                <a:solidFill>
                  <a:srgbClr val="FF6600"/>
                </a:solidFill>
              </a:rPr>
              <a:t>г.Стерлитамак</a:t>
            </a:r>
            <a:endParaRPr lang="ru-RU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23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B6C58F4-365F-4852-A1D8-7D7467DD0ED0}"/>
              </a:ext>
            </a:extLst>
          </p:cNvPr>
          <p:cNvSpPr/>
          <p:nvPr/>
        </p:nvSpPr>
        <p:spPr>
          <a:xfrm>
            <a:off x="3270504" y="576072"/>
            <a:ext cx="5650992" cy="2075688"/>
          </a:xfrm>
          <a:prstGeom prst="round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6600"/>
                </a:solidFill>
                <a:latin typeface="Comic Sans MS" panose="030F0702030302020204" pitchFamily="66" charset="0"/>
              </a:rPr>
              <a:t>ПОЗДРАВЛЯЕМ,</a:t>
            </a:r>
          </a:p>
          <a:p>
            <a:pPr algn="ctr"/>
            <a:r>
              <a:rPr lang="ru-RU" sz="3600" b="1" dirty="0">
                <a:solidFill>
                  <a:srgbClr val="FF6600"/>
                </a:solidFill>
                <a:latin typeface="Comic Sans MS" panose="030F0702030302020204" pitchFamily="66" charset="0"/>
              </a:rPr>
              <a:t>ЮНЫХ ЗНАТОКОВ БЕЗОПАСНОСТИ!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E4E35C-0F0E-4A48-A1D3-29379CA16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228" y="2886456"/>
            <a:ext cx="3971544" cy="397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0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A061C8-DB31-4901-91DD-727BC08C1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00" t="29333" r="23275" b="37601"/>
          <a:stretch/>
        </p:blipFill>
        <p:spPr>
          <a:xfrm>
            <a:off x="3950207" y="2011680"/>
            <a:ext cx="8127947" cy="34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0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EC993C-D6D6-429D-A769-4B6BC1E11E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6" r="62889" b="18400"/>
          <a:stretch/>
        </p:blipFill>
        <p:spPr>
          <a:xfrm>
            <a:off x="8198674" y="0"/>
            <a:ext cx="3993326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03BAD92-43F8-4EBA-A9DD-A336CBD15B46}"/>
              </a:ext>
            </a:extLst>
          </p:cNvPr>
          <p:cNvSpPr/>
          <p:nvPr/>
        </p:nvSpPr>
        <p:spPr>
          <a:xfrm>
            <a:off x="244512" y="398526"/>
            <a:ext cx="2350008" cy="841248"/>
          </a:xfrm>
          <a:prstGeom prst="round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6600"/>
                </a:solidFill>
                <a:latin typeface="Comic Sans MS" panose="030F0702030302020204" pitchFamily="66" charset="0"/>
              </a:rPr>
              <a:t>СТАРТ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6F770E6-E208-4AA0-8FA4-AC824217A85B}"/>
              </a:ext>
            </a:extLst>
          </p:cNvPr>
          <p:cNvSpPr/>
          <p:nvPr/>
        </p:nvSpPr>
        <p:spPr>
          <a:xfrm>
            <a:off x="3087894" y="2227207"/>
            <a:ext cx="3651504" cy="1767840"/>
          </a:xfrm>
          <a:prstGeom prst="roundRect">
            <a:avLst/>
          </a:prstGeom>
          <a:solidFill>
            <a:srgbClr val="4FD1FF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Ты идёшь домой из школы и подходишь к дороге, как ты перейдёшь её?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96CDFB0-B939-4EF1-A207-FE5315DE6893}"/>
              </a:ext>
            </a:extLst>
          </p:cNvPr>
          <p:cNvSpPr/>
          <p:nvPr/>
        </p:nvSpPr>
        <p:spPr>
          <a:xfrm>
            <a:off x="244512" y="4823401"/>
            <a:ext cx="3651504" cy="1767840"/>
          </a:xfrm>
          <a:prstGeom prst="roundRect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Подождать и перейти на зелёный свет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38B3C8E-9A17-4D91-B3BA-C62B66CE2300}"/>
              </a:ext>
            </a:extLst>
          </p:cNvPr>
          <p:cNvSpPr/>
          <p:nvPr/>
        </p:nvSpPr>
        <p:spPr>
          <a:xfrm>
            <a:off x="5816565" y="4823401"/>
            <a:ext cx="3651504" cy="1767840"/>
          </a:xfrm>
          <a:prstGeom prst="roundRect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Перейти на красный свет, ведь на дороге нет машин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C0726E1-0B70-4CCC-ABC4-66A7F2651AAD}"/>
              </a:ext>
            </a:extLst>
          </p:cNvPr>
          <p:cNvCxnSpPr>
            <a:cxnSpLocks/>
          </p:cNvCxnSpPr>
          <p:nvPr/>
        </p:nvCxnSpPr>
        <p:spPr>
          <a:xfrm flipH="1">
            <a:off x="3054968" y="4072712"/>
            <a:ext cx="977983" cy="673024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0C39720-4CB7-4E6A-BBF1-9EC0A70279BD}"/>
              </a:ext>
            </a:extLst>
          </p:cNvPr>
          <p:cNvCxnSpPr>
            <a:cxnSpLocks/>
          </p:cNvCxnSpPr>
          <p:nvPr/>
        </p:nvCxnSpPr>
        <p:spPr>
          <a:xfrm>
            <a:off x="5737793" y="4072712"/>
            <a:ext cx="1156783" cy="673024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790863-8C79-4AA5-9AAA-0351D0075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9" y="2034599"/>
            <a:ext cx="2730555" cy="25054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A27E83-ADF0-49FD-9C8E-3F0B0ABC5B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7" r="24008"/>
          <a:stretch/>
        </p:blipFill>
        <p:spPr>
          <a:xfrm>
            <a:off x="4032951" y="4170036"/>
            <a:ext cx="1646679" cy="24822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BA360C-B067-46AF-8466-7EB5924A82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68" y="243137"/>
            <a:ext cx="2863664" cy="1906405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93D27C8E-B5D8-4741-A251-C2D78CCE0DFF}"/>
              </a:ext>
            </a:extLst>
          </p:cNvPr>
          <p:cNvSpPr/>
          <p:nvPr/>
        </p:nvSpPr>
        <p:spPr>
          <a:xfrm>
            <a:off x="5816565" y="4823400"/>
            <a:ext cx="3651504" cy="1767839"/>
          </a:xfrm>
          <a:prstGeom prst="roundRect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Это опасно!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Возвращайся и подожди зелёный свет</a:t>
            </a:r>
          </a:p>
        </p:txBody>
      </p:sp>
    </p:spTree>
    <p:extLst>
      <p:ext uri="{BB962C8B-B14F-4D97-AF65-F5344CB8AC3E}">
        <p14:creationId xmlns:p14="http://schemas.microsoft.com/office/powerpoint/2010/main" val="311320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EC993C-D6D6-429D-A769-4B6BC1E11E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6" r="62889" b="18400"/>
          <a:stretch/>
        </p:blipFill>
        <p:spPr>
          <a:xfrm>
            <a:off x="8198674" y="0"/>
            <a:ext cx="3993326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96CDFB0-B939-4EF1-A207-FE5315DE6893}"/>
              </a:ext>
            </a:extLst>
          </p:cNvPr>
          <p:cNvSpPr/>
          <p:nvPr/>
        </p:nvSpPr>
        <p:spPr>
          <a:xfrm>
            <a:off x="1634921" y="3377946"/>
            <a:ext cx="2850373" cy="1037844"/>
          </a:xfrm>
          <a:prstGeom prst="roundRect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Согласиться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38B3C8E-9A17-4D91-B3BA-C62B66CE2300}"/>
              </a:ext>
            </a:extLst>
          </p:cNvPr>
          <p:cNvSpPr/>
          <p:nvPr/>
        </p:nvSpPr>
        <p:spPr>
          <a:xfrm>
            <a:off x="4957692" y="3377946"/>
            <a:ext cx="3188208" cy="1037844"/>
          </a:xfrm>
          <a:prstGeom prst="roundRect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Отказаться и остаться на остановке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C0726E1-0B70-4CCC-ABC4-66A7F2651AAD}"/>
              </a:ext>
            </a:extLst>
          </p:cNvPr>
          <p:cNvCxnSpPr/>
          <p:nvPr/>
        </p:nvCxnSpPr>
        <p:spPr>
          <a:xfrm flipH="1">
            <a:off x="3719198" y="2747010"/>
            <a:ext cx="530352" cy="512064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0C39720-4CB7-4E6A-BBF1-9EC0A70279BD}"/>
              </a:ext>
            </a:extLst>
          </p:cNvPr>
          <p:cNvCxnSpPr>
            <a:cxnSpLocks/>
          </p:cNvCxnSpPr>
          <p:nvPr/>
        </p:nvCxnSpPr>
        <p:spPr>
          <a:xfrm>
            <a:off x="6088599" y="2707386"/>
            <a:ext cx="565404" cy="586740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DD4B4BF-0FE7-4156-BF23-35ECB9D5FEE8}"/>
              </a:ext>
            </a:extLst>
          </p:cNvPr>
          <p:cNvSpPr/>
          <p:nvPr/>
        </p:nvSpPr>
        <p:spPr>
          <a:xfrm>
            <a:off x="1600458" y="3367278"/>
            <a:ext cx="3001088" cy="1048512"/>
          </a:xfrm>
          <a:prstGeom prst="roundRect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Это рискованно!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Возвращайся назад и жди автобуса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F032BA-51F3-48EC-B8DF-3D8151D75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" y="234696"/>
            <a:ext cx="3203977" cy="2389632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6F770E6-E208-4AA0-8FA4-AC824217A85B}"/>
              </a:ext>
            </a:extLst>
          </p:cNvPr>
          <p:cNvSpPr/>
          <p:nvPr/>
        </p:nvSpPr>
        <p:spPr>
          <a:xfrm>
            <a:off x="3348403" y="856488"/>
            <a:ext cx="3651504" cy="1767840"/>
          </a:xfrm>
          <a:prstGeom prst="roundRect">
            <a:avLst/>
          </a:prstGeom>
          <a:solidFill>
            <a:srgbClr val="4FD1FF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Ты стоишь на остановке и ждёшь автобус.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Тебя предлагает подвести на машине незнакомец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6F633E-FAFA-4C4B-A871-58B8C34970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" t="9600" r="5829" b="6266"/>
          <a:stretch/>
        </p:blipFill>
        <p:spPr>
          <a:xfrm>
            <a:off x="2824363" y="4678013"/>
            <a:ext cx="3188207" cy="214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5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EC993C-D6D6-429D-A769-4B6BC1E11E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6" r="62889" b="18400"/>
          <a:stretch/>
        </p:blipFill>
        <p:spPr>
          <a:xfrm>
            <a:off x="8198674" y="0"/>
            <a:ext cx="3993326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6F770E6-E208-4AA0-8FA4-AC824217A85B}"/>
              </a:ext>
            </a:extLst>
          </p:cNvPr>
          <p:cNvSpPr/>
          <p:nvPr/>
        </p:nvSpPr>
        <p:spPr>
          <a:xfrm>
            <a:off x="3686828" y="246126"/>
            <a:ext cx="3651504" cy="1767840"/>
          </a:xfrm>
          <a:prstGeom prst="roundRect">
            <a:avLst/>
          </a:prstGeom>
          <a:solidFill>
            <a:srgbClr val="4FD1FF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Тебя добавляет в друзья незнакомец в соцсетях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96CDFB0-B939-4EF1-A207-FE5315DE6893}"/>
              </a:ext>
            </a:extLst>
          </p:cNvPr>
          <p:cNvSpPr/>
          <p:nvPr/>
        </p:nvSpPr>
        <p:spPr>
          <a:xfrm>
            <a:off x="1274046" y="2766060"/>
            <a:ext cx="2850373" cy="1037844"/>
          </a:xfrm>
          <a:prstGeom prst="roundRect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Принять запрос, чтобы узнать,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кто это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38B3C8E-9A17-4D91-B3BA-C62B66CE2300}"/>
              </a:ext>
            </a:extLst>
          </p:cNvPr>
          <p:cNvSpPr/>
          <p:nvPr/>
        </p:nvSpPr>
        <p:spPr>
          <a:xfrm>
            <a:off x="4846320" y="2766060"/>
            <a:ext cx="3188208" cy="1037844"/>
          </a:xfrm>
          <a:prstGeom prst="roundRect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Игнорировать запрос и заблокировать незнакомца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C0726E1-0B70-4CCC-ABC4-66A7F2651AAD}"/>
              </a:ext>
            </a:extLst>
          </p:cNvPr>
          <p:cNvCxnSpPr/>
          <p:nvPr/>
        </p:nvCxnSpPr>
        <p:spPr>
          <a:xfrm flipH="1">
            <a:off x="3583957" y="2165604"/>
            <a:ext cx="530352" cy="512064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0C39720-4CB7-4E6A-BBF1-9EC0A70279BD}"/>
              </a:ext>
            </a:extLst>
          </p:cNvPr>
          <p:cNvCxnSpPr>
            <a:cxnSpLocks/>
          </p:cNvCxnSpPr>
          <p:nvPr/>
        </p:nvCxnSpPr>
        <p:spPr>
          <a:xfrm>
            <a:off x="6440424" y="2090928"/>
            <a:ext cx="565404" cy="586740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DD4B4BF-0FE7-4156-BF23-35ECB9D5FEE8}"/>
              </a:ext>
            </a:extLst>
          </p:cNvPr>
          <p:cNvSpPr/>
          <p:nvPr/>
        </p:nvSpPr>
        <p:spPr>
          <a:xfrm>
            <a:off x="1071588" y="2771431"/>
            <a:ext cx="3255287" cy="1626108"/>
          </a:xfrm>
          <a:prstGeom prst="roundRect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Это небезопасно!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Убедись, что ты знаешь людей, которых добавляешь в друзья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3B9F45-0F87-4280-91CB-CD8D0FA8D0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3"/>
          <a:stretch/>
        </p:blipFill>
        <p:spPr>
          <a:xfrm>
            <a:off x="167530" y="315578"/>
            <a:ext cx="3416427" cy="17037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F57374-0A21-4F6F-84E3-4E758441E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9634" y="4080810"/>
            <a:ext cx="1881579" cy="242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9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9A000FF-5097-4179-A039-263AE6DE1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462" y="4143756"/>
            <a:ext cx="2603715" cy="25603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EC993C-D6D6-429D-A769-4B6BC1E11E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6" r="62889" b="18400"/>
          <a:stretch/>
        </p:blipFill>
        <p:spPr>
          <a:xfrm>
            <a:off x="8198674" y="0"/>
            <a:ext cx="3993326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6F770E6-E208-4AA0-8FA4-AC824217A85B}"/>
              </a:ext>
            </a:extLst>
          </p:cNvPr>
          <p:cNvSpPr/>
          <p:nvPr/>
        </p:nvSpPr>
        <p:spPr>
          <a:xfrm>
            <a:off x="3487449" y="272034"/>
            <a:ext cx="3651504" cy="1767840"/>
          </a:xfrm>
          <a:prstGeom prst="roundRect">
            <a:avLst/>
          </a:prstGeom>
          <a:solidFill>
            <a:srgbClr val="4FD1FF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Ты видишь, как другие дети катаются на коньках на замёрзшем пруду…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96CDFB0-B939-4EF1-A207-FE5315DE6893}"/>
              </a:ext>
            </a:extLst>
          </p:cNvPr>
          <p:cNvSpPr/>
          <p:nvPr/>
        </p:nvSpPr>
        <p:spPr>
          <a:xfrm>
            <a:off x="1263936" y="2840736"/>
            <a:ext cx="2850373" cy="1037844"/>
          </a:xfrm>
          <a:prstGeom prst="roundRect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Пойти на каток, где лёд проверен и безопасен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38B3C8E-9A17-4D91-B3BA-C62B66CE2300}"/>
              </a:ext>
            </a:extLst>
          </p:cNvPr>
          <p:cNvSpPr/>
          <p:nvPr/>
        </p:nvSpPr>
        <p:spPr>
          <a:xfrm>
            <a:off x="5148071" y="2840736"/>
            <a:ext cx="2994437" cy="1037844"/>
          </a:xfrm>
          <a:prstGeom prst="roundRect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Присоединиться к ребятам на пруду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C0726E1-0B70-4CCC-ABC4-66A7F2651AAD}"/>
              </a:ext>
            </a:extLst>
          </p:cNvPr>
          <p:cNvCxnSpPr/>
          <p:nvPr/>
        </p:nvCxnSpPr>
        <p:spPr>
          <a:xfrm flipH="1">
            <a:off x="3575643" y="2202942"/>
            <a:ext cx="530352" cy="512064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0C39720-4CB7-4E6A-BBF1-9EC0A70279BD}"/>
              </a:ext>
            </a:extLst>
          </p:cNvPr>
          <p:cNvCxnSpPr>
            <a:cxnSpLocks/>
          </p:cNvCxnSpPr>
          <p:nvPr/>
        </p:nvCxnSpPr>
        <p:spPr>
          <a:xfrm>
            <a:off x="6148177" y="2165604"/>
            <a:ext cx="565404" cy="586740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DD4B4BF-0FE7-4156-BF23-35ECB9D5FEE8}"/>
              </a:ext>
            </a:extLst>
          </p:cNvPr>
          <p:cNvSpPr/>
          <p:nvPr/>
        </p:nvSpPr>
        <p:spPr>
          <a:xfrm>
            <a:off x="1174272" y="2752344"/>
            <a:ext cx="3255287" cy="1626108"/>
          </a:xfrm>
          <a:prstGeom prst="roundRect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Это может быть очень опасно!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Лёд на пруду может быть тонким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800EA4-D520-4D59-BC26-6B095EAA28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4233" r="2707"/>
          <a:stretch/>
        </p:blipFill>
        <p:spPr>
          <a:xfrm>
            <a:off x="128016" y="272034"/>
            <a:ext cx="3269943" cy="22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3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CA99B6-EB72-47D0-B062-778E53F6FB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1" t="6718" r="33105"/>
          <a:stretch/>
        </p:blipFill>
        <p:spPr>
          <a:xfrm>
            <a:off x="234343" y="150876"/>
            <a:ext cx="2296493" cy="26151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EC993C-D6D6-429D-A769-4B6BC1E11E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6" r="62889" b="18400"/>
          <a:stretch/>
        </p:blipFill>
        <p:spPr>
          <a:xfrm>
            <a:off x="8198674" y="0"/>
            <a:ext cx="3993326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6F770E6-E208-4AA0-8FA4-AC824217A85B}"/>
              </a:ext>
            </a:extLst>
          </p:cNvPr>
          <p:cNvSpPr/>
          <p:nvPr/>
        </p:nvSpPr>
        <p:spPr>
          <a:xfrm>
            <a:off x="3128549" y="234696"/>
            <a:ext cx="3651504" cy="1767840"/>
          </a:xfrm>
          <a:prstGeom prst="roundRect">
            <a:avLst/>
          </a:prstGeom>
          <a:solidFill>
            <a:srgbClr val="4FD1FF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Тебе пишут незнакомцы в онлайн-игре и предлагают встретиться в реальной жизни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96CDFB0-B939-4EF1-A207-FE5315DE6893}"/>
              </a:ext>
            </a:extLst>
          </p:cNvPr>
          <p:cNvSpPr/>
          <p:nvPr/>
        </p:nvSpPr>
        <p:spPr>
          <a:xfrm>
            <a:off x="1703362" y="2766060"/>
            <a:ext cx="2850373" cy="1303020"/>
          </a:xfrm>
          <a:prstGeom prst="roundRect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Проигнорировать это сообщение и сказать об этом родителям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38B3C8E-9A17-4D91-B3BA-C62B66CE2300}"/>
              </a:ext>
            </a:extLst>
          </p:cNvPr>
          <p:cNvSpPr/>
          <p:nvPr/>
        </p:nvSpPr>
        <p:spPr>
          <a:xfrm>
            <a:off x="4846320" y="2766060"/>
            <a:ext cx="3188208" cy="1037844"/>
          </a:xfrm>
          <a:prstGeom prst="roundRect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Согласиться на встречу с ними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C0726E1-0B70-4CCC-ABC4-66A7F2651AAD}"/>
              </a:ext>
            </a:extLst>
          </p:cNvPr>
          <p:cNvCxnSpPr/>
          <p:nvPr/>
        </p:nvCxnSpPr>
        <p:spPr>
          <a:xfrm flipH="1">
            <a:off x="3583957" y="2165604"/>
            <a:ext cx="530352" cy="512064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0C39720-4CB7-4E6A-BBF1-9EC0A70279BD}"/>
              </a:ext>
            </a:extLst>
          </p:cNvPr>
          <p:cNvCxnSpPr>
            <a:cxnSpLocks/>
          </p:cNvCxnSpPr>
          <p:nvPr/>
        </p:nvCxnSpPr>
        <p:spPr>
          <a:xfrm>
            <a:off x="5810801" y="2128266"/>
            <a:ext cx="565404" cy="586740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DD4B4BF-0FE7-4156-BF23-35ECB9D5FEE8}"/>
              </a:ext>
            </a:extLst>
          </p:cNvPr>
          <p:cNvSpPr/>
          <p:nvPr/>
        </p:nvSpPr>
        <p:spPr>
          <a:xfrm>
            <a:off x="874988" y="2782062"/>
            <a:ext cx="3825040" cy="1626108"/>
          </a:xfrm>
          <a:prstGeom prst="roundRect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Очень опасно!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Никогда не соглашайся на встречи с незнакомцами из интернета.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Измени свой выбор!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B6C58F4-365F-4852-A1D8-7D7467DD0ED0}"/>
              </a:ext>
            </a:extLst>
          </p:cNvPr>
          <p:cNvSpPr/>
          <p:nvPr/>
        </p:nvSpPr>
        <p:spPr>
          <a:xfrm>
            <a:off x="4920994" y="5250711"/>
            <a:ext cx="2546625" cy="1037843"/>
          </a:xfrm>
          <a:prstGeom prst="round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6600"/>
                </a:solidFill>
                <a:latin typeface="Comic Sans MS" panose="030F0702030302020204" pitchFamily="66" charset="0"/>
              </a:rPr>
              <a:t>ФИНИШ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D9C936-3B9D-4D53-BD34-05C20791F6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70" y="4444610"/>
            <a:ext cx="2546626" cy="2262514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A8E8B34-B751-4BB0-AC8C-A2C4800EE46F}"/>
              </a:ext>
            </a:extLst>
          </p:cNvPr>
          <p:cNvCxnSpPr>
            <a:cxnSpLocks/>
          </p:cNvCxnSpPr>
          <p:nvPr/>
        </p:nvCxnSpPr>
        <p:spPr>
          <a:xfrm>
            <a:off x="4952684" y="4610101"/>
            <a:ext cx="640078" cy="490728"/>
          </a:xfrm>
          <a:prstGeom prst="straightConnector1">
            <a:avLst/>
          </a:prstGeom>
          <a:ln w="762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45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B6C58F4-365F-4852-A1D8-7D7467DD0ED0}"/>
              </a:ext>
            </a:extLst>
          </p:cNvPr>
          <p:cNvSpPr/>
          <p:nvPr/>
        </p:nvSpPr>
        <p:spPr>
          <a:xfrm>
            <a:off x="5776075" y="121515"/>
            <a:ext cx="5650992" cy="859536"/>
          </a:xfrm>
          <a:prstGeom prst="round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6600"/>
                </a:solidFill>
                <a:latin typeface="Comic Sans MS" panose="030F0702030302020204" pitchFamily="66" charset="0"/>
              </a:rPr>
              <a:t>ТЕЛЕФОН ДОВЕРИЯ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A61AB2-D709-4F0E-92C8-CB6F92217E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0"/>
          <a:stretch/>
        </p:blipFill>
        <p:spPr>
          <a:xfrm>
            <a:off x="700925" y="20052"/>
            <a:ext cx="4414956" cy="6837948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083DE07-4119-4F54-89ED-F9E38B2C3461}"/>
              </a:ext>
            </a:extLst>
          </p:cNvPr>
          <p:cNvSpPr/>
          <p:nvPr/>
        </p:nvSpPr>
        <p:spPr>
          <a:xfrm>
            <a:off x="5776075" y="1116745"/>
            <a:ext cx="5650992" cy="859536"/>
          </a:xfrm>
          <a:prstGeom prst="round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6600"/>
                </a:solidFill>
                <a:latin typeface="Comic Sans MS" panose="030F0702030302020204" pitchFamily="66" charset="0"/>
              </a:rPr>
              <a:t>8-800-2000-122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48BFE12-476D-4FA0-905D-76C4245FE48C}"/>
              </a:ext>
            </a:extLst>
          </p:cNvPr>
          <p:cNvSpPr/>
          <p:nvPr/>
        </p:nvSpPr>
        <p:spPr>
          <a:xfrm>
            <a:off x="5776075" y="2373920"/>
            <a:ext cx="5650992" cy="859536"/>
          </a:xfrm>
          <a:prstGeom prst="round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6600"/>
                </a:solidFill>
                <a:latin typeface="Comic Sans MS" panose="030F0702030302020204" pitchFamily="66" charset="0"/>
              </a:rPr>
              <a:t>ТЕЛЕФОНЫ </a:t>
            </a:r>
          </a:p>
          <a:p>
            <a:pPr algn="ctr"/>
            <a:r>
              <a:rPr lang="ru-RU" sz="2800" b="1" dirty="0">
                <a:solidFill>
                  <a:srgbClr val="FF6600"/>
                </a:solidFill>
                <a:latin typeface="Comic Sans MS" panose="030F0702030302020204" pitchFamily="66" charset="0"/>
              </a:rPr>
              <a:t>ЭКСТРЕННЫХ СЛУЖБ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9964D4F-FC53-46F3-A505-8F071ABA2FFA}"/>
              </a:ext>
            </a:extLst>
          </p:cNvPr>
          <p:cNvSpPr/>
          <p:nvPr/>
        </p:nvSpPr>
        <p:spPr>
          <a:xfrm>
            <a:off x="5776075" y="3331581"/>
            <a:ext cx="5650992" cy="3252098"/>
          </a:xfrm>
          <a:prstGeom prst="round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>
                <a:solidFill>
                  <a:srgbClr val="FF6600"/>
                </a:solidFill>
                <a:latin typeface="Comic Sans MS" panose="030F0702030302020204" pitchFamily="66" charset="0"/>
              </a:rPr>
              <a:t>101 – </a:t>
            </a:r>
            <a:r>
              <a:rPr lang="ru-RU" sz="2400" b="1" dirty="0">
                <a:solidFill>
                  <a:srgbClr val="FF6600"/>
                </a:solidFill>
                <a:latin typeface="Comic Sans MS" panose="030F0702030302020204" pitchFamily="66" charset="0"/>
              </a:rPr>
              <a:t>пожарная служба</a:t>
            </a:r>
          </a:p>
          <a:p>
            <a:pPr algn="just"/>
            <a:r>
              <a:rPr lang="ru-RU" sz="2800" b="1" dirty="0">
                <a:solidFill>
                  <a:srgbClr val="FF6600"/>
                </a:solidFill>
                <a:latin typeface="Comic Sans MS" panose="030F0702030302020204" pitchFamily="66" charset="0"/>
              </a:rPr>
              <a:t>102 – </a:t>
            </a:r>
            <a:r>
              <a:rPr lang="ru-RU" sz="2400" b="1" dirty="0">
                <a:solidFill>
                  <a:srgbClr val="FF6600"/>
                </a:solidFill>
                <a:latin typeface="Comic Sans MS" panose="030F0702030302020204" pitchFamily="66" charset="0"/>
              </a:rPr>
              <a:t>полиция</a:t>
            </a:r>
          </a:p>
          <a:p>
            <a:pPr algn="just"/>
            <a:r>
              <a:rPr lang="ru-RU" sz="2800" b="1" dirty="0">
                <a:solidFill>
                  <a:srgbClr val="FF6600"/>
                </a:solidFill>
                <a:latin typeface="Comic Sans MS" panose="030F0702030302020204" pitchFamily="66" charset="0"/>
              </a:rPr>
              <a:t>103 – </a:t>
            </a:r>
            <a:r>
              <a:rPr lang="ru-RU" sz="2400" b="1" dirty="0">
                <a:solidFill>
                  <a:srgbClr val="FF6600"/>
                </a:solidFill>
                <a:latin typeface="Comic Sans MS" panose="030F0702030302020204" pitchFamily="66" charset="0"/>
              </a:rPr>
              <a:t>скорая медицинская помощь</a:t>
            </a:r>
          </a:p>
          <a:p>
            <a:pPr algn="just"/>
            <a:r>
              <a:rPr lang="ru-RU" sz="2800" b="1" dirty="0">
                <a:solidFill>
                  <a:srgbClr val="FF6600"/>
                </a:solidFill>
                <a:latin typeface="Comic Sans MS" panose="030F0702030302020204" pitchFamily="66" charset="0"/>
              </a:rPr>
              <a:t>104 – </a:t>
            </a:r>
            <a:r>
              <a:rPr lang="ru-RU" sz="2400" b="1" dirty="0">
                <a:solidFill>
                  <a:srgbClr val="FF6600"/>
                </a:solidFill>
                <a:latin typeface="Comic Sans MS" panose="030F0702030302020204" pitchFamily="66" charset="0"/>
              </a:rPr>
              <a:t>служба газа</a:t>
            </a:r>
          </a:p>
          <a:p>
            <a:pPr algn="just"/>
            <a:r>
              <a:rPr lang="ru-RU" sz="2800" b="1" dirty="0">
                <a:solidFill>
                  <a:srgbClr val="FF6600"/>
                </a:solidFill>
                <a:latin typeface="Comic Sans MS" panose="030F0702030302020204" pitchFamily="66" charset="0"/>
              </a:rPr>
              <a:t>112 – </a:t>
            </a:r>
            <a:r>
              <a:rPr lang="ru-RU" sz="2400" b="1" dirty="0">
                <a:solidFill>
                  <a:srgbClr val="FF6600"/>
                </a:solidFill>
                <a:latin typeface="Comic Sans MS" panose="030F0702030302020204" pitchFamily="66" charset="0"/>
              </a:rPr>
              <a:t>единый номер экстренных служб</a:t>
            </a:r>
          </a:p>
        </p:txBody>
      </p:sp>
    </p:spTree>
    <p:extLst>
      <p:ext uri="{BB962C8B-B14F-4D97-AF65-F5344CB8AC3E}">
        <p14:creationId xmlns:p14="http://schemas.microsoft.com/office/powerpoint/2010/main" val="292309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12">
            <a:extLst>
              <a:ext uri="{FF2B5EF4-FFF2-40B4-BE49-F238E27FC236}">
                <a16:creationId xmlns:a16="http://schemas.microsoft.com/office/drawing/2014/main" id="{2FF22172-5AB8-48B4-8ABE-B0F78F3BD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14256"/>
              </p:ext>
            </p:extLst>
          </p:nvPr>
        </p:nvGraphicFramePr>
        <p:xfrm>
          <a:off x="77724" y="163236"/>
          <a:ext cx="12036552" cy="65315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12184">
                  <a:extLst>
                    <a:ext uri="{9D8B030D-6E8A-4147-A177-3AD203B41FA5}">
                      <a16:colId xmlns:a16="http://schemas.microsoft.com/office/drawing/2014/main" val="2873265745"/>
                    </a:ext>
                  </a:extLst>
                </a:gridCol>
                <a:gridCol w="4012184">
                  <a:extLst>
                    <a:ext uri="{9D8B030D-6E8A-4147-A177-3AD203B41FA5}">
                      <a16:colId xmlns:a16="http://schemas.microsoft.com/office/drawing/2014/main" val="64683707"/>
                    </a:ext>
                  </a:extLst>
                </a:gridCol>
                <a:gridCol w="4012184">
                  <a:extLst>
                    <a:ext uri="{9D8B030D-6E8A-4147-A177-3AD203B41FA5}">
                      <a16:colId xmlns:a16="http://schemas.microsoft.com/office/drawing/2014/main" val="4041260405"/>
                    </a:ext>
                  </a:extLst>
                </a:gridCol>
              </a:tblGrid>
              <a:tr h="1055614">
                <a:tc gridSpan="3"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БИНГО БЕЗОПАСНОСТИ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715376"/>
                  </a:ext>
                </a:extLst>
              </a:tr>
              <a:tr h="105561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993300"/>
                          </a:solidFill>
                        </a:rPr>
                        <a:t>Знаю номер телефона доверия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rgbClr val="993300"/>
                          </a:solidFill>
                        </a:rPr>
                        <a:t>8-800-2000-122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500000"/>
                          </a:solidFill>
                        </a:rPr>
                        <a:t>Перехожу дорогу только на зелёный свет светофора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993300"/>
                          </a:solidFill>
                        </a:rPr>
                        <a:t>Не сообщаю свои личные данные по телефону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253795"/>
                  </a:ext>
                </a:extLst>
              </a:tr>
              <a:tr h="125345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500000"/>
                          </a:solidFill>
                        </a:rPr>
                        <a:t>Плаваю только на оборудованных пляжах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993300"/>
                          </a:solidFill>
                        </a:rPr>
                        <a:t>Спешиваюсь с велосипеда / самоката перед пешеходным переходом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500000"/>
                          </a:solidFill>
                        </a:rPr>
                        <a:t>Уходя из дома всегда выключаю электроприборы из розеток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998867"/>
                  </a:ext>
                </a:extLst>
              </a:tr>
              <a:tr h="105561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993300"/>
                          </a:solidFill>
                        </a:rPr>
                        <a:t>Никогда не захожу в лифт с незнакомыми людьми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500000"/>
                          </a:solidFill>
                        </a:rPr>
                        <a:t>Всегда сообщаю родителям, где нахожусь и куда иду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993300"/>
                          </a:solidFill>
                        </a:rPr>
                        <a:t>Никогда не оставляю горящий костёр или огонь в лесу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288556"/>
                  </a:ext>
                </a:extLst>
              </a:tr>
              <a:tr h="105561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500000"/>
                          </a:solidFill>
                        </a:rPr>
                        <a:t>Перед выходом из дома проверяю, выключен ли газ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993300"/>
                          </a:solidFill>
                        </a:rPr>
                        <a:t>Не открываю дверь незнакомцам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500000"/>
                          </a:solidFill>
                        </a:rPr>
                        <a:t>Знаю номера всех экстренных служб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762609"/>
                  </a:ext>
                </a:extLst>
              </a:tr>
              <a:tr h="105561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993300"/>
                          </a:solidFill>
                        </a:rPr>
                        <a:t>Обхожу стороной незнакомых собак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500000"/>
                          </a:solidFill>
                        </a:rPr>
                        <a:t>Веду здоровый образ жизни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993300"/>
                          </a:solidFill>
                        </a:rPr>
                        <a:t>Знаю, во сколько начинается комендантский час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716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19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5986ED-8AB6-479B-97EC-1E5DE43648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94"/>
          <a:stretch/>
        </p:blipFill>
        <p:spPr>
          <a:xfrm>
            <a:off x="183522" y="0"/>
            <a:ext cx="5912478" cy="684801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99FC38-12FE-4819-90CB-D4E4C10476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83"/>
          <a:stretch/>
        </p:blipFill>
        <p:spPr>
          <a:xfrm>
            <a:off x="6242304" y="0"/>
            <a:ext cx="6634238" cy="6847932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516FD66-A6CB-43A0-828C-C69C017045FD}"/>
              </a:ext>
            </a:extLst>
          </p:cNvPr>
          <p:cNvSpPr/>
          <p:nvPr/>
        </p:nvSpPr>
        <p:spPr>
          <a:xfrm>
            <a:off x="850393" y="3937544"/>
            <a:ext cx="2112264" cy="661888"/>
          </a:xfrm>
          <a:prstGeom prst="round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993300"/>
                </a:solidFill>
                <a:latin typeface="Comic Sans MS" panose="030F0702030302020204" pitchFamily="66" charset="0"/>
              </a:rPr>
              <a:t>Не терять голову на новогодних праздниках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C2914D5-817F-4A93-B506-B3B16F97A637}"/>
              </a:ext>
            </a:extLst>
          </p:cNvPr>
          <p:cNvSpPr/>
          <p:nvPr/>
        </p:nvSpPr>
        <p:spPr>
          <a:xfrm>
            <a:off x="850393" y="2157512"/>
            <a:ext cx="2112264" cy="326608"/>
          </a:xfrm>
          <a:prstGeom prst="roundRect">
            <a:avLst/>
          </a:prstGeom>
          <a:solidFill>
            <a:srgbClr val="0099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БЕЗОПАСНОСТЬ – ЭТО…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64D4500-4269-49BB-9B0E-C4F0FA18427E}"/>
              </a:ext>
            </a:extLst>
          </p:cNvPr>
          <p:cNvSpPr/>
          <p:nvPr/>
        </p:nvSpPr>
        <p:spPr>
          <a:xfrm>
            <a:off x="3206497" y="2135704"/>
            <a:ext cx="2112264" cy="326608"/>
          </a:xfrm>
          <a:prstGeom prst="roundRect">
            <a:avLst/>
          </a:prstGeom>
          <a:solidFill>
            <a:srgbClr val="0099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БЕЗОПАСНОСТЬ – ЭТО…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DD9EEB3-A9DD-4D42-8B15-40D57B6F426D}"/>
              </a:ext>
            </a:extLst>
          </p:cNvPr>
          <p:cNvSpPr/>
          <p:nvPr/>
        </p:nvSpPr>
        <p:spPr>
          <a:xfrm>
            <a:off x="850393" y="4641632"/>
            <a:ext cx="2112264" cy="326608"/>
          </a:xfrm>
          <a:prstGeom prst="roundRect">
            <a:avLst/>
          </a:prstGeom>
          <a:solidFill>
            <a:srgbClr val="0099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БЕЗОПАСНОСТЬ – ЭТО…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FACC27A-26DB-4298-A423-04D0E8EC7990}"/>
              </a:ext>
            </a:extLst>
          </p:cNvPr>
          <p:cNvSpPr/>
          <p:nvPr/>
        </p:nvSpPr>
        <p:spPr>
          <a:xfrm>
            <a:off x="3206497" y="4641632"/>
            <a:ext cx="2112264" cy="326608"/>
          </a:xfrm>
          <a:prstGeom prst="roundRect">
            <a:avLst/>
          </a:prstGeom>
          <a:solidFill>
            <a:srgbClr val="0099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БЕЗОПАСНОСТЬ – ЭТО…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E968AC3-D048-4AD3-A99A-3986550BA408}"/>
              </a:ext>
            </a:extLst>
          </p:cNvPr>
          <p:cNvSpPr/>
          <p:nvPr/>
        </p:nvSpPr>
        <p:spPr>
          <a:xfrm>
            <a:off x="7019545" y="206792"/>
            <a:ext cx="2112264" cy="326608"/>
          </a:xfrm>
          <a:prstGeom prst="roundRect">
            <a:avLst/>
          </a:prstGeom>
          <a:solidFill>
            <a:srgbClr val="0099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БЕЗОПАСНОСТЬ – ЭТО…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1F861EE-C2FE-4421-9846-3A2145CAFA52}"/>
              </a:ext>
            </a:extLst>
          </p:cNvPr>
          <p:cNvSpPr/>
          <p:nvPr/>
        </p:nvSpPr>
        <p:spPr>
          <a:xfrm>
            <a:off x="9707881" y="206792"/>
            <a:ext cx="2112264" cy="326608"/>
          </a:xfrm>
          <a:prstGeom prst="roundRect">
            <a:avLst/>
          </a:prstGeom>
          <a:solidFill>
            <a:srgbClr val="0099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БЕЗОПАСНОСТЬ – ЭТО…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12794C7-6F61-4990-8CE5-C1E31B4D7C2F}"/>
              </a:ext>
            </a:extLst>
          </p:cNvPr>
          <p:cNvSpPr/>
          <p:nvPr/>
        </p:nvSpPr>
        <p:spPr>
          <a:xfrm>
            <a:off x="7019545" y="2867696"/>
            <a:ext cx="2112264" cy="326608"/>
          </a:xfrm>
          <a:prstGeom prst="roundRect">
            <a:avLst/>
          </a:prstGeom>
          <a:solidFill>
            <a:srgbClr val="0099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БЕЗОПАСНОСТЬ – ЭТО…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10449CD-F0F1-4DBE-944B-846F53119552}"/>
              </a:ext>
            </a:extLst>
          </p:cNvPr>
          <p:cNvSpPr/>
          <p:nvPr/>
        </p:nvSpPr>
        <p:spPr>
          <a:xfrm>
            <a:off x="9707881" y="2867696"/>
            <a:ext cx="2112264" cy="326608"/>
          </a:xfrm>
          <a:prstGeom prst="roundRect">
            <a:avLst/>
          </a:prstGeom>
          <a:solidFill>
            <a:srgbClr val="0099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БЕЗОПАСНОСТЬ – ЭТО…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B98D04C-62DB-4B93-9DE4-29BE8ED161C2}"/>
              </a:ext>
            </a:extLst>
          </p:cNvPr>
          <p:cNvSpPr/>
          <p:nvPr/>
        </p:nvSpPr>
        <p:spPr>
          <a:xfrm>
            <a:off x="429767" y="1291723"/>
            <a:ext cx="5285233" cy="578753"/>
          </a:xfrm>
          <a:prstGeom prst="roundRect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БЕЗОПАСНОСТЬ – ЭТО…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9C6D1DC-BAB2-476D-8F98-DCC59135DDF6}"/>
              </a:ext>
            </a:extLst>
          </p:cNvPr>
          <p:cNvSpPr/>
          <p:nvPr/>
        </p:nvSpPr>
        <p:spPr>
          <a:xfrm>
            <a:off x="3206497" y="3936128"/>
            <a:ext cx="2112264" cy="661888"/>
          </a:xfrm>
          <a:prstGeom prst="round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993300"/>
                </a:solidFill>
                <a:latin typeface="Comic Sans MS" panose="030F0702030302020204" pitchFamily="66" charset="0"/>
              </a:rPr>
              <a:t>Знать, как вести себя в задымлённом помещении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A7911E7C-CF99-474B-976E-B3229C763D42}"/>
              </a:ext>
            </a:extLst>
          </p:cNvPr>
          <p:cNvSpPr/>
          <p:nvPr/>
        </p:nvSpPr>
        <p:spPr>
          <a:xfrm>
            <a:off x="850394" y="6302191"/>
            <a:ext cx="2112264" cy="377951"/>
          </a:xfrm>
          <a:prstGeom prst="round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993300"/>
                </a:solidFill>
                <a:latin typeface="Comic Sans MS" panose="030F0702030302020204" pitchFamily="66" charset="0"/>
              </a:rPr>
              <a:t>Не выходить на тонкий лёд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7F2FA4A-D6B1-4B64-8144-D24162C315C0}"/>
              </a:ext>
            </a:extLst>
          </p:cNvPr>
          <p:cNvSpPr/>
          <p:nvPr/>
        </p:nvSpPr>
        <p:spPr>
          <a:xfrm>
            <a:off x="3206497" y="6302190"/>
            <a:ext cx="2112264" cy="377951"/>
          </a:xfrm>
          <a:prstGeom prst="round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993300"/>
                </a:solidFill>
                <a:latin typeface="Comic Sans MS" panose="030F0702030302020204" pitchFamily="66" charset="0"/>
              </a:rPr>
              <a:t>Уметь оказывать первую помощь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8ECA9523-2771-4763-9598-B79D620325BC}"/>
              </a:ext>
            </a:extLst>
          </p:cNvPr>
          <p:cNvSpPr/>
          <p:nvPr/>
        </p:nvSpPr>
        <p:spPr>
          <a:xfrm>
            <a:off x="6996684" y="2157513"/>
            <a:ext cx="2401822" cy="524202"/>
          </a:xfrm>
          <a:prstGeom prst="round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993300"/>
                </a:solidFill>
                <a:latin typeface="Comic Sans MS" panose="030F0702030302020204" pitchFamily="66" charset="0"/>
              </a:rPr>
              <a:t>Знать, как спасти себя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E0442D28-C2B6-41F7-B767-05F17AA229AA}"/>
              </a:ext>
            </a:extLst>
          </p:cNvPr>
          <p:cNvSpPr/>
          <p:nvPr/>
        </p:nvSpPr>
        <p:spPr>
          <a:xfrm>
            <a:off x="7016496" y="4837176"/>
            <a:ext cx="2362198" cy="649224"/>
          </a:xfrm>
          <a:prstGeom prst="round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993300"/>
                </a:solidFill>
                <a:latin typeface="Comic Sans MS" panose="030F0702030302020204" pitchFamily="66" charset="0"/>
              </a:rPr>
              <a:t>Не прыгать с опасных объектов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883A548-9025-4733-B93C-5BC9383D7C68}"/>
              </a:ext>
            </a:extLst>
          </p:cNvPr>
          <p:cNvSpPr/>
          <p:nvPr/>
        </p:nvSpPr>
        <p:spPr>
          <a:xfrm>
            <a:off x="9655426" y="4764603"/>
            <a:ext cx="2432942" cy="721797"/>
          </a:xfrm>
          <a:prstGeom prst="round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993300"/>
                </a:solidFill>
                <a:latin typeface="Comic Sans MS" panose="030F0702030302020204" pitchFamily="66" charset="0"/>
              </a:rPr>
              <a:t>Не перебегать пути перед приближающимся поездом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09B0BEB3-2CD1-4936-8FEA-DFADF4559C56}"/>
              </a:ext>
            </a:extLst>
          </p:cNvPr>
          <p:cNvSpPr/>
          <p:nvPr/>
        </p:nvSpPr>
        <p:spPr>
          <a:xfrm>
            <a:off x="9655426" y="1938109"/>
            <a:ext cx="2401822" cy="721797"/>
          </a:xfrm>
          <a:prstGeom prst="round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993300"/>
                </a:solidFill>
                <a:latin typeface="Comic Sans MS" panose="030F0702030302020204" pitchFamily="66" charset="0"/>
              </a:rPr>
              <a:t>Не терять бдительность при использовании смартфона на ходу</a:t>
            </a:r>
          </a:p>
        </p:txBody>
      </p:sp>
    </p:spTree>
    <p:extLst>
      <p:ext uri="{BB962C8B-B14F-4D97-AF65-F5344CB8AC3E}">
        <p14:creationId xmlns:p14="http://schemas.microsoft.com/office/powerpoint/2010/main" val="245797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433</Words>
  <Application>Microsoft Office PowerPoint</Application>
  <PresentationFormat>Широкоэкранный</PresentationFormat>
  <Paragraphs>80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Султанова</dc:creator>
  <cp:lastModifiedBy>Наталья Султанова</cp:lastModifiedBy>
  <cp:revision>6</cp:revision>
  <dcterms:created xsi:type="dcterms:W3CDTF">2024-11-27T08:11:02Z</dcterms:created>
  <dcterms:modified xsi:type="dcterms:W3CDTF">2024-11-27T13:06:06Z</dcterms:modified>
</cp:coreProperties>
</file>