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икитос" initials="Н" lastIdx="1" clrIdx="0">
    <p:extLst>
      <p:ext uri="{19B8F6BF-5375-455C-9EA6-DF929625EA0E}">
        <p15:presenceInfo xmlns:p15="http://schemas.microsoft.com/office/powerpoint/2012/main" userId="1e8bcd1f6ea346b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08T22:42:46.434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0C8D-058E-4156-A9B5-4C91EDA3034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F000-CF58-43D3-9849-40C9E03078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024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0C8D-058E-4156-A9B5-4C91EDA3034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F000-CF58-43D3-9849-40C9E03078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152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0C8D-058E-4156-A9B5-4C91EDA3034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F000-CF58-43D3-9849-40C9E03078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988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0C8D-058E-4156-A9B5-4C91EDA3034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F000-CF58-43D3-9849-40C9E03078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232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0C8D-058E-4156-A9B5-4C91EDA3034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F000-CF58-43D3-9849-40C9E03078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369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0C8D-058E-4156-A9B5-4C91EDA3034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F000-CF58-43D3-9849-40C9E03078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549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0C8D-058E-4156-A9B5-4C91EDA3034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F000-CF58-43D3-9849-40C9E03078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915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0C8D-058E-4156-A9B5-4C91EDA3034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F000-CF58-43D3-9849-40C9E03078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941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0C8D-058E-4156-A9B5-4C91EDA3034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F000-CF58-43D3-9849-40C9E03078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558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0C8D-058E-4156-A9B5-4C91EDA3034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F000-CF58-43D3-9849-40C9E03078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847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0C8D-058E-4156-A9B5-4C91EDA3034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F000-CF58-43D3-9849-40C9E03078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6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00C8D-058E-4156-A9B5-4C91EDA3034F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AF000-CF58-43D3-9849-40C9E03078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59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altay/363317/2a0000015e613c5fd28f994ea48cd62424c5/or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62"/>
            <a:ext cx="12192000" cy="697042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pic>
      <p:grpSp>
        <p:nvGrpSpPr>
          <p:cNvPr id="10" name="Группа 9"/>
          <p:cNvGrpSpPr/>
          <p:nvPr/>
        </p:nvGrpSpPr>
        <p:grpSpPr>
          <a:xfrm>
            <a:off x="460313" y="-1"/>
            <a:ext cx="10355855" cy="6996152"/>
            <a:chOff x="1057620" y="-902788"/>
            <a:chExt cx="10355855" cy="9131790"/>
          </a:xfr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3084723" y="-902788"/>
              <a:ext cx="1961003" cy="474827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5244029" y="2776249"/>
              <a:ext cx="2115238" cy="535419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7359267" y="-804232"/>
              <a:ext cx="1894902" cy="474827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1057620" y="2874805"/>
              <a:ext cx="1927952" cy="535419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9254169" y="2776249"/>
              <a:ext cx="2159306" cy="535419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044250" y="2677648"/>
            <a:ext cx="766909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dirty="0">
                <a:solidFill>
                  <a:schemeClr val="bg1"/>
                </a:solidFill>
                <a:latin typeface="Arial Black" panose="020B0A04020102020204" pitchFamily="34" charset="0"/>
              </a:rPr>
              <a:t>Волонтерское движение МБОУ СОШ №100</a:t>
            </a:r>
          </a:p>
          <a:p>
            <a:r>
              <a:rPr lang="ru-RU" sz="5000" dirty="0">
                <a:solidFill>
                  <a:schemeClr val="bg1"/>
                </a:solidFill>
                <a:latin typeface="Arial Black" panose="020B0A04020102020204" pitchFamily="34" charset="0"/>
              </a:rPr>
              <a:t>«Сто процентов добра»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D4CE21-080D-79D9-7FE5-5BA50150FB94}"/>
              </a:ext>
            </a:extLst>
          </p:cNvPr>
          <p:cNvSpPr txBox="1"/>
          <p:nvPr/>
        </p:nvSpPr>
        <p:spPr>
          <a:xfrm>
            <a:off x="1966070" y="-229825"/>
            <a:ext cx="82598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общеобразовательное учреждение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-228600" algn="ctr"/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муниципального образования город Краснодар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-228600" algn="ctr"/>
            <a:r>
              <a:rPr lang="ru-RU" sz="1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средняя общеобразовательная школа №100 имени академика </a:t>
            </a:r>
            <a:r>
              <a:rPr lang="ru-RU" sz="16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В.С.Пустовойта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(МБОУ СОШ№100)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21951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get-altay/248099/2a0000015d6fd417e5449da885d8661f24f9/XXX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947" y="1164680"/>
            <a:ext cx="6795614" cy="452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33268B-555C-9E56-A151-555508444F83}"/>
              </a:ext>
            </a:extLst>
          </p:cNvPr>
          <p:cNvSpPr txBox="1"/>
          <p:nvPr/>
        </p:nvSpPr>
        <p:spPr>
          <a:xfrm>
            <a:off x="630881" y="1245497"/>
            <a:ext cx="4656066" cy="5399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b="0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Муниципальное бюджетное общеобразовательное учреждение муниципального образования город Краснодар средняя общеобразовательная школа №100 имени академика </a:t>
            </a:r>
            <a:r>
              <a:rPr lang="ru-RU" sz="2400" b="0" i="0" dirty="0" err="1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В.С.Пустовойта</a:t>
            </a:r>
            <a:r>
              <a:rPr lang="ru-RU" sz="2400" b="0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r>
              <a:rPr lang="ru-RU" sz="2400" b="0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Школа функционирует с 2000 года. Средняя общеобразовательная школа №100 носит имя человека, который был выдающимся советским селекционером.</a:t>
            </a:r>
            <a:r>
              <a:rPr lang="ru-RU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endParaRPr lang="ru-RU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47AB80-AB25-8CDA-8633-9381387494A1}"/>
              </a:ext>
            </a:extLst>
          </p:cNvPr>
          <p:cNvSpPr txBox="1"/>
          <p:nvPr/>
        </p:nvSpPr>
        <p:spPr>
          <a:xfrm>
            <a:off x="5049077" y="180604"/>
            <a:ext cx="2093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О ШКОЛЕ</a:t>
            </a:r>
          </a:p>
        </p:txBody>
      </p:sp>
    </p:spTree>
    <p:extLst>
      <p:ext uri="{BB962C8B-B14F-4D97-AF65-F5344CB8AC3E}">
        <p14:creationId xmlns:p14="http://schemas.microsoft.com/office/powerpoint/2010/main" val="249229428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EF8F848-6A40-85B1-82DE-4A172BCB2F1F}"/>
              </a:ext>
            </a:extLst>
          </p:cNvPr>
          <p:cNvGrpSpPr/>
          <p:nvPr/>
        </p:nvGrpSpPr>
        <p:grpSpPr>
          <a:xfrm rot="10800000">
            <a:off x="-2343994" y="2544170"/>
            <a:ext cx="8592394" cy="4572001"/>
            <a:chOff x="6008026" y="-809470"/>
            <a:chExt cx="8454317" cy="4418593"/>
          </a:xfrm>
          <a:gradFill>
            <a:gsLst>
              <a:gs pos="72000">
                <a:schemeClr val="accent1">
                  <a:lumMod val="5000"/>
                  <a:lumOff val="95000"/>
                  <a:alpha val="0"/>
                </a:schemeClr>
              </a:gs>
              <a:gs pos="10000">
                <a:schemeClr val="tx1">
                  <a:alpha val="0"/>
                </a:schemeClr>
              </a:gs>
              <a:gs pos="0">
                <a:srgbClr val="F9FBFE"/>
              </a:gs>
              <a:gs pos="38000">
                <a:schemeClr val="accent1">
                  <a:lumMod val="45000"/>
                  <a:lumOff val="55000"/>
                  <a:alpha val="60000"/>
                </a:schemeClr>
              </a:gs>
              <a:gs pos="0">
                <a:schemeClr val="bg1"/>
              </a:gs>
            </a:gsLst>
            <a:lin ang="5400000" scaled="1"/>
          </a:gradFill>
        </p:grpSpPr>
        <p:sp>
          <p:nvSpPr>
            <p:cNvPr id="12" name="Прямоугольник с двумя скругленными соседними углами 3">
              <a:extLst>
                <a:ext uri="{FF2B5EF4-FFF2-40B4-BE49-F238E27FC236}">
                  <a16:creationId xmlns:a16="http://schemas.microsoft.com/office/drawing/2014/main" id="{9895D326-EB51-12D9-E8CA-C6338155B920}"/>
                </a:ext>
              </a:extLst>
            </p:cNvPr>
            <p:cNvSpPr/>
            <p:nvPr/>
          </p:nvSpPr>
          <p:spPr>
            <a:xfrm rot="13563150">
              <a:off x="8304549" y="-2608290"/>
              <a:ext cx="1618937" cy="5216577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с двумя скругленными соседними углами 5">
              <a:extLst>
                <a:ext uri="{FF2B5EF4-FFF2-40B4-BE49-F238E27FC236}">
                  <a16:creationId xmlns:a16="http://schemas.microsoft.com/office/drawing/2014/main" id="{35645339-957F-9580-4094-2BC6AFB1923E}"/>
                </a:ext>
              </a:extLst>
            </p:cNvPr>
            <p:cNvSpPr/>
            <p:nvPr/>
          </p:nvSpPr>
          <p:spPr>
            <a:xfrm rot="13529745">
              <a:off x="8934337" y="-1529606"/>
              <a:ext cx="1618937" cy="7471560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с двумя скругленными соседними углами 6">
              <a:extLst>
                <a:ext uri="{FF2B5EF4-FFF2-40B4-BE49-F238E27FC236}">
                  <a16:creationId xmlns:a16="http://schemas.microsoft.com/office/drawing/2014/main" id="{CB36B35D-0979-D2FF-0587-BFA090346569}"/>
                </a:ext>
              </a:extLst>
            </p:cNvPr>
            <p:cNvSpPr/>
            <p:nvPr/>
          </p:nvSpPr>
          <p:spPr>
            <a:xfrm rot="13563150">
              <a:off x="11044586" y="191366"/>
              <a:ext cx="1618937" cy="5216577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06D79FD-A70E-2F51-CC95-FB26A7215140}"/>
              </a:ext>
            </a:extLst>
          </p:cNvPr>
          <p:cNvSpPr txBox="1"/>
          <p:nvPr/>
        </p:nvSpPr>
        <p:spPr>
          <a:xfrm>
            <a:off x="325270" y="699729"/>
            <a:ext cx="4251481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Наименование: «Сто процентов добра»</a:t>
            </a:r>
          </a:p>
          <a:p>
            <a:r>
              <a:rPr lang="ru-RU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Год основания : 2023</a:t>
            </a:r>
          </a:p>
          <a:p>
            <a:endParaRPr lang="ru-RU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ru-RU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С 16 сентября 2023 года в школе появился отряд волонтеров под названием «Сто процентов добра». </a:t>
            </a:r>
            <a:endParaRPr lang="ru-RU" sz="2200" b="0" i="0" dirty="0"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ru-RU" sz="2200" b="0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В него входят волонтёры-медики, эко-волонтёры, а так же волонтеры-добровольцы, с целью развития и эффективной поддержки добровольческого (волонтёрского) движения и формирования культуры добровольчества (</a:t>
            </a:r>
            <a:r>
              <a:rPr lang="ru-RU" sz="2200" b="0" i="0" dirty="0" err="1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волонтёрства</a:t>
            </a:r>
            <a:r>
              <a:rPr lang="ru-RU" sz="2200" b="0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) в школьной организации.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D75334CC-DA69-16FA-E45C-BBBF3E3C32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72EECD-26C3-35C1-4570-86AE88993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752" y="818866"/>
            <a:ext cx="7289977" cy="51485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037B26B-ECD1-D09F-42DC-32CAE24699AF}"/>
              </a:ext>
            </a:extLst>
          </p:cNvPr>
          <p:cNvSpPr txBox="1"/>
          <p:nvPr/>
        </p:nvSpPr>
        <p:spPr>
          <a:xfrm>
            <a:off x="2896738" y="198161"/>
            <a:ext cx="6093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Волонтерский отряд «Сто процентов добра»</a:t>
            </a:r>
          </a:p>
        </p:txBody>
      </p:sp>
    </p:spTree>
    <p:extLst>
      <p:ext uri="{BB962C8B-B14F-4D97-AF65-F5344CB8AC3E}">
        <p14:creationId xmlns:p14="http://schemas.microsoft.com/office/powerpoint/2010/main" val="204797847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5723213" y="-914401"/>
            <a:ext cx="8592394" cy="4572001"/>
            <a:chOff x="6008026" y="-809470"/>
            <a:chExt cx="8454317" cy="4418593"/>
          </a:xfrm>
          <a:gradFill>
            <a:gsLst>
              <a:gs pos="72000">
                <a:schemeClr val="accent1">
                  <a:lumMod val="5000"/>
                  <a:lumOff val="95000"/>
                  <a:alpha val="0"/>
                </a:schemeClr>
              </a:gs>
              <a:gs pos="10000">
                <a:schemeClr val="tx1">
                  <a:alpha val="0"/>
                </a:schemeClr>
              </a:gs>
              <a:gs pos="0">
                <a:srgbClr val="F9FBFE"/>
              </a:gs>
              <a:gs pos="38000">
                <a:schemeClr val="accent1">
                  <a:lumMod val="45000"/>
                  <a:lumOff val="55000"/>
                  <a:alpha val="60000"/>
                </a:schemeClr>
              </a:gs>
              <a:gs pos="0">
                <a:schemeClr val="bg1"/>
              </a:gs>
            </a:gsLst>
            <a:lin ang="5400000" scaled="1"/>
          </a:gradFill>
        </p:grpSpPr>
        <p:sp>
          <p:nvSpPr>
            <p:cNvPr id="4" name="Прямоугольник с двумя скругленными соседними углами 3"/>
            <p:cNvSpPr/>
            <p:nvPr/>
          </p:nvSpPr>
          <p:spPr>
            <a:xfrm rot="13563150">
              <a:off x="8304549" y="-2608290"/>
              <a:ext cx="1618937" cy="5216577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с двумя скругленными соседними углами 5"/>
            <p:cNvSpPr/>
            <p:nvPr/>
          </p:nvSpPr>
          <p:spPr>
            <a:xfrm rot="13529745">
              <a:off x="8934337" y="-1529606"/>
              <a:ext cx="1618937" cy="7471560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с двумя скругленными соседними углами 6"/>
            <p:cNvSpPr/>
            <p:nvPr/>
          </p:nvSpPr>
          <p:spPr>
            <a:xfrm rot="13563150">
              <a:off x="11044586" y="191366"/>
              <a:ext cx="1618937" cy="5216577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357176D-3D12-6AC5-E30D-C04D5644BE1E}"/>
              </a:ext>
            </a:extLst>
          </p:cNvPr>
          <p:cNvSpPr txBox="1"/>
          <p:nvPr/>
        </p:nvSpPr>
        <p:spPr>
          <a:xfrm>
            <a:off x="2826794" y="377282"/>
            <a:ext cx="6601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Основные мероприятия волонтерского движения: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4E5CE7-E394-2992-D368-B3A4FE7B6E72}"/>
              </a:ext>
            </a:extLst>
          </p:cNvPr>
          <p:cNvSpPr txBox="1"/>
          <p:nvPr/>
        </p:nvSpPr>
        <p:spPr>
          <a:xfrm>
            <a:off x="1073426" y="1165588"/>
            <a:ext cx="59634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Каждый месяц</a:t>
            </a:r>
            <a:r>
              <a:rPr lang="ru-RU" dirty="0">
                <a:latin typeface="Calibri Light" panose="020F0302020204030204" pitchFamily="34" charset="0"/>
                <a:cs typeface="Calibri Light" panose="020F0302020204030204" pitchFamily="34" charset="0"/>
              </a:rPr>
              <a:t> волонтеры отряда «Сто процентов добра» учувствуют в акциях по сбору макулатуры, пластика.</a:t>
            </a:r>
          </a:p>
          <a:p>
            <a:pPr algn="just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6AF56E-4588-5218-1A74-E94418DF0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6742" y="1110782"/>
            <a:ext cx="2710306" cy="360040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CEBD197-47EC-7C51-8679-6EA9D97574AB}"/>
              </a:ext>
            </a:extLst>
          </p:cNvPr>
          <p:cNvSpPr txBox="1"/>
          <p:nvPr/>
        </p:nvSpPr>
        <p:spPr>
          <a:xfrm>
            <a:off x="7383291" y="4864541"/>
            <a:ext cx="46156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alibri Light" panose="020F0302020204030204" pitchFamily="34" charset="0"/>
                <a:cs typeface="Calibri Light" panose="020F0302020204030204" pitchFamily="34" charset="0"/>
              </a:rPr>
              <a:t>Так же волонтеры отряда проводят в начальных классах уроки по Правилам Дорожного Движения 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 «Безопасная дорога детства».</a:t>
            </a:r>
            <a:endParaRPr lang="ru-RU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658F343-93FA-A0B4-031F-B95286300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692" y="2088918"/>
            <a:ext cx="4214382" cy="316078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90A4071-E3DF-FC66-C09A-C7FBA77BB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540" y="3429000"/>
            <a:ext cx="4214383" cy="316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53671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A288EEE-8FEC-D3C2-D7C3-11CE60E2DF26}"/>
              </a:ext>
            </a:extLst>
          </p:cNvPr>
          <p:cNvGrpSpPr/>
          <p:nvPr/>
        </p:nvGrpSpPr>
        <p:grpSpPr>
          <a:xfrm>
            <a:off x="5723213" y="-914401"/>
            <a:ext cx="8592394" cy="4572001"/>
            <a:chOff x="6008026" y="-809470"/>
            <a:chExt cx="8454317" cy="4418593"/>
          </a:xfrm>
          <a:gradFill>
            <a:gsLst>
              <a:gs pos="72000">
                <a:schemeClr val="accent1">
                  <a:lumMod val="5000"/>
                  <a:lumOff val="95000"/>
                  <a:alpha val="0"/>
                </a:schemeClr>
              </a:gs>
              <a:gs pos="10000">
                <a:schemeClr val="tx1">
                  <a:alpha val="0"/>
                </a:schemeClr>
              </a:gs>
              <a:gs pos="0">
                <a:srgbClr val="F9FBFE"/>
              </a:gs>
              <a:gs pos="38000">
                <a:schemeClr val="accent1">
                  <a:lumMod val="45000"/>
                  <a:lumOff val="55000"/>
                  <a:alpha val="60000"/>
                </a:schemeClr>
              </a:gs>
              <a:gs pos="0">
                <a:schemeClr val="bg1"/>
              </a:gs>
            </a:gsLst>
            <a:lin ang="5400000" scaled="1"/>
          </a:gradFill>
        </p:grpSpPr>
        <p:sp>
          <p:nvSpPr>
            <p:cNvPr id="11" name="Прямоугольник с двумя скругленными соседними углами 3">
              <a:extLst>
                <a:ext uri="{FF2B5EF4-FFF2-40B4-BE49-F238E27FC236}">
                  <a16:creationId xmlns:a16="http://schemas.microsoft.com/office/drawing/2014/main" id="{2943226F-2593-DA14-2158-7A576662FE6C}"/>
                </a:ext>
              </a:extLst>
            </p:cNvPr>
            <p:cNvSpPr/>
            <p:nvPr/>
          </p:nvSpPr>
          <p:spPr>
            <a:xfrm rot="13563150">
              <a:off x="8304549" y="-2608290"/>
              <a:ext cx="1618937" cy="5216577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с двумя скругленными соседними углами 5">
              <a:extLst>
                <a:ext uri="{FF2B5EF4-FFF2-40B4-BE49-F238E27FC236}">
                  <a16:creationId xmlns:a16="http://schemas.microsoft.com/office/drawing/2014/main" id="{2316A345-A8F7-DBC4-D4A3-9B06460A8E08}"/>
                </a:ext>
              </a:extLst>
            </p:cNvPr>
            <p:cNvSpPr/>
            <p:nvPr/>
          </p:nvSpPr>
          <p:spPr>
            <a:xfrm rot="13529745">
              <a:off x="8934337" y="-1529606"/>
              <a:ext cx="1618937" cy="7471560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с двумя скругленными соседними углами 6">
              <a:extLst>
                <a:ext uri="{FF2B5EF4-FFF2-40B4-BE49-F238E27FC236}">
                  <a16:creationId xmlns:a16="http://schemas.microsoft.com/office/drawing/2014/main" id="{6A5886F8-2736-99C9-6311-0FCE0210A5F6}"/>
                </a:ext>
              </a:extLst>
            </p:cNvPr>
            <p:cNvSpPr/>
            <p:nvPr/>
          </p:nvSpPr>
          <p:spPr>
            <a:xfrm rot="13563150">
              <a:off x="11044586" y="191366"/>
              <a:ext cx="1618937" cy="5216577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3B8C7F2-1E16-1AF0-D8B6-AE388627BA79}"/>
              </a:ext>
            </a:extLst>
          </p:cNvPr>
          <p:cNvSpPr txBox="1"/>
          <p:nvPr/>
        </p:nvSpPr>
        <p:spPr>
          <a:xfrm>
            <a:off x="543339" y="1187583"/>
            <a:ext cx="55526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Calibri Light" panose="020F0302020204030204" pitchFamily="34" charset="0"/>
                <a:cs typeface="Calibri Light" panose="020F0302020204030204" pitchFamily="34" charset="0"/>
              </a:rPr>
              <a:t>В средней школе волонтеры проводят уроки по профориентации «Выбери свой путь», где они знакомят ребят с разными направлениями профессий и специальностей.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FDD2C3-9A1D-E134-470C-7E1DBC226035}"/>
              </a:ext>
            </a:extLst>
          </p:cNvPr>
          <p:cNvSpPr txBox="1"/>
          <p:nvPr/>
        </p:nvSpPr>
        <p:spPr>
          <a:xfrm>
            <a:off x="2826794" y="377282"/>
            <a:ext cx="6601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>
                <a:latin typeface="Calibri Light" panose="020F0302020204030204" pitchFamily="34" charset="0"/>
                <a:cs typeface="Calibri Light" panose="020F0302020204030204" pitchFamily="34" charset="0"/>
              </a:rPr>
              <a:t>Основные мероприятия волонтерского движения:</a:t>
            </a:r>
            <a:endParaRPr lang="ru-RU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E928F3-F29F-FB6B-32C2-753CD28DD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39" y="2459549"/>
            <a:ext cx="5049078" cy="37868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1C310C-815C-1D1E-AEAA-73E6DEA8D9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455"/>
          <a:stretch/>
        </p:blipFill>
        <p:spPr>
          <a:xfrm>
            <a:off x="6096000" y="1213087"/>
            <a:ext cx="4849251" cy="24929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57AC12-098A-133A-0FAF-634DB37AB2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093"/>
          <a:stretch/>
        </p:blipFill>
        <p:spPr>
          <a:xfrm>
            <a:off x="8611896" y="3429000"/>
            <a:ext cx="3438748" cy="19834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4AD109-EF6E-FCF5-C6C4-2BB436CF6518}"/>
              </a:ext>
            </a:extLst>
          </p:cNvPr>
          <p:cNvSpPr txBox="1"/>
          <p:nvPr/>
        </p:nvSpPr>
        <p:spPr>
          <a:xfrm>
            <a:off x="6096000" y="5412470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В рамках благотворительной акции «Лохматые друзья» в нашей школе был организован сбор корма для животных, которые не имеют собственного дома и любимого хозяина, и живут в приюте «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Краснодог</a:t>
            </a:r>
            <a:r>
              <a:rPr lang="ru-RU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».</a:t>
            </a:r>
            <a:endParaRPr lang="ru-RU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20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F228524-246C-3794-96A7-2D6418998DB4}"/>
              </a:ext>
            </a:extLst>
          </p:cNvPr>
          <p:cNvGrpSpPr/>
          <p:nvPr/>
        </p:nvGrpSpPr>
        <p:grpSpPr>
          <a:xfrm rot="16200000">
            <a:off x="-2093854" y="-411944"/>
            <a:ext cx="8592394" cy="4572001"/>
            <a:chOff x="6008026" y="-809470"/>
            <a:chExt cx="8454317" cy="4418593"/>
          </a:xfrm>
          <a:gradFill>
            <a:gsLst>
              <a:gs pos="72000">
                <a:schemeClr val="accent1">
                  <a:lumMod val="5000"/>
                  <a:lumOff val="95000"/>
                  <a:alpha val="0"/>
                </a:schemeClr>
              </a:gs>
              <a:gs pos="10000">
                <a:schemeClr val="tx1">
                  <a:alpha val="0"/>
                </a:schemeClr>
              </a:gs>
              <a:gs pos="0">
                <a:srgbClr val="F9FBFE"/>
              </a:gs>
              <a:gs pos="38000">
                <a:schemeClr val="accent1">
                  <a:lumMod val="45000"/>
                  <a:lumOff val="55000"/>
                  <a:alpha val="60000"/>
                </a:schemeClr>
              </a:gs>
              <a:gs pos="0">
                <a:schemeClr val="bg1"/>
              </a:gs>
            </a:gsLst>
            <a:lin ang="5400000" scaled="1"/>
          </a:gradFill>
        </p:grpSpPr>
        <p:sp>
          <p:nvSpPr>
            <p:cNvPr id="8" name="Прямоугольник с двумя скругленными соседними углами 3">
              <a:extLst>
                <a:ext uri="{FF2B5EF4-FFF2-40B4-BE49-F238E27FC236}">
                  <a16:creationId xmlns:a16="http://schemas.microsoft.com/office/drawing/2014/main" id="{332EE475-158A-B8B9-4687-798A49CB9FD3}"/>
                </a:ext>
              </a:extLst>
            </p:cNvPr>
            <p:cNvSpPr/>
            <p:nvPr/>
          </p:nvSpPr>
          <p:spPr>
            <a:xfrm rot="13563150">
              <a:off x="8304549" y="-2608290"/>
              <a:ext cx="1618937" cy="5216577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с двумя скругленными соседними углами 5">
              <a:extLst>
                <a:ext uri="{FF2B5EF4-FFF2-40B4-BE49-F238E27FC236}">
                  <a16:creationId xmlns:a16="http://schemas.microsoft.com/office/drawing/2014/main" id="{468F4C4A-D25A-5030-8808-C0D8F86D6552}"/>
                </a:ext>
              </a:extLst>
            </p:cNvPr>
            <p:cNvSpPr/>
            <p:nvPr/>
          </p:nvSpPr>
          <p:spPr>
            <a:xfrm rot="13529745">
              <a:off x="8934337" y="-1529606"/>
              <a:ext cx="1618937" cy="7471560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с двумя скругленными соседними углами 6">
              <a:extLst>
                <a:ext uri="{FF2B5EF4-FFF2-40B4-BE49-F238E27FC236}">
                  <a16:creationId xmlns:a16="http://schemas.microsoft.com/office/drawing/2014/main" id="{0F7E0693-110A-CAE5-56D8-D67A02899637}"/>
                </a:ext>
              </a:extLst>
            </p:cNvPr>
            <p:cNvSpPr/>
            <p:nvPr/>
          </p:nvSpPr>
          <p:spPr>
            <a:xfrm rot="13563150">
              <a:off x="11044586" y="191366"/>
              <a:ext cx="1618937" cy="5216577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1469CA5-54AF-503F-5CEE-97211FDA24EF}"/>
              </a:ext>
            </a:extLst>
          </p:cNvPr>
          <p:cNvSpPr txBox="1"/>
          <p:nvPr/>
        </p:nvSpPr>
        <p:spPr>
          <a:xfrm>
            <a:off x="2826794" y="377282"/>
            <a:ext cx="6601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Основные мероприятия волонтерского движения: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04220F-0D2E-1DF9-5BFF-0989262B6FD0}"/>
              </a:ext>
            </a:extLst>
          </p:cNvPr>
          <p:cNvSpPr txBox="1"/>
          <p:nvPr/>
        </p:nvSpPr>
        <p:spPr>
          <a:xfrm>
            <a:off x="543339" y="1050887"/>
            <a:ext cx="6096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«Собираем макулатуру – развиваем культуру»</a:t>
            </a:r>
          </a:p>
          <a:p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«С мира по крышечке»</a:t>
            </a:r>
          </a:p>
          <a:p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«Пластик сдавайся!»</a:t>
            </a:r>
          </a:p>
          <a:p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«Посади дерево – подари добро!»</a:t>
            </a:r>
          </a:p>
          <a:p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«Свет помощи!»</a:t>
            </a:r>
          </a:p>
          <a:p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«Наш город»</a:t>
            </a:r>
          </a:p>
          <a:p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«Талисман дружбы»</a:t>
            </a:r>
          </a:p>
          <a:p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«Собираем макулатуру – развиваем культуру!»</a:t>
            </a:r>
          </a:p>
          <a:p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«Начни с малого – измени многое»</a:t>
            </a:r>
          </a:p>
          <a:p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«Приземлились – подкрепись»</a:t>
            </a:r>
          </a:p>
          <a:p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«Выбери свой путь»</a:t>
            </a:r>
          </a:p>
          <a:p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«Безопасная дорога детства»</a:t>
            </a:r>
          </a:p>
          <a:p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</a:t>
            </a:r>
            <a:r>
              <a:rPr lang="ru-RU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Фотозоностроители</a:t>
            </a:r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</a:t>
            </a:r>
          </a:p>
          <a:p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«Экологический вызов»</a:t>
            </a:r>
          </a:p>
          <a:p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«Посылка солдату» детских сердец!</a:t>
            </a:r>
          </a:p>
          <a:p>
            <a:r>
              <a:rPr 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«Лохматые друзья»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6E8CDA-68B4-3F61-FDF9-B677D3C95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075" y="1050887"/>
            <a:ext cx="3304761" cy="44063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515284-F8CA-C825-6886-F109B8C9A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4070" y="3777275"/>
            <a:ext cx="3604591" cy="270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793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FDE92993-3033-5650-99C1-C4FB3AF05E71}"/>
              </a:ext>
            </a:extLst>
          </p:cNvPr>
          <p:cNvGrpSpPr/>
          <p:nvPr/>
        </p:nvGrpSpPr>
        <p:grpSpPr>
          <a:xfrm>
            <a:off x="5590691" y="-516836"/>
            <a:ext cx="8592394" cy="4572001"/>
            <a:chOff x="6008026" y="-809470"/>
            <a:chExt cx="8454317" cy="4418593"/>
          </a:xfrm>
          <a:gradFill>
            <a:gsLst>
              <a:gs pos="72000">
                <a:schemeClr val="accent1">
                  <a:lumMod val="5000"/>
                  <a:lumOff val="95000"/>
                  <a:alpha val="0"/>
                </a:schemeClr>
              </a:gs>
              <a:gs pos="10000">
                <a:schemeClr val="tx1">
                  <a:alpha val="0"/>
                </a:schemeClr>
              </a:gs>
              <a:gs pos="0">
                <a:srgbClr val="F9FBFE"/>
              </a:gs>
              <a:gs pos="38000">
                <a:schemeClr val="accent1">
                  <a:lumMod val="45000"/>
                  <a:lumOff val="55000"/>
                  <a:alpha val="60000"/>
                </a:schemeClr>
              </a:gs>
              <a:gs pos="0">
                <a:schemeClr val="bg1"/>
              </a:gs>
            </a:gsLst>
            <a:lin ang="5400000" scaled="1"/>
          </a:gradFill>
        </p:grpSpPr>
        <p:sp>
          <p:nvSpPr>
            <p:cNvPr id="4" name="Прямоугольник с двумя скругленными соседними углами 3">
              <a:extLst>
                <a:ext uri="{FF2B5EF4-FFF2-40B4-BE49-F238E27FC236}">
                  <a16:creationId xmlns:a16="http://schemas.microsoft.com/office/drawing/2014/main" id="{974FEFDE-090B-D65A-C530-03620AF7D3BF}"/>
                </a:ext>
              </a:extLst>
            </p:cNvPr>
            <p:cNvSpPr/>
            <p:nvPr/>
          </p:nvSpPr>
          <p:spPr>
            <a:xfrm rot="13563150">
              <a:off x="8304549" y="-2608290"/>
              <a:ext cx="1618937" cy="5216577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с двумя скругленными соседними углами 5">
              <a:extLst>
                <a:ext uri="{FF2B5EF4-FFF2-40B4-BE49-F238E27FC236}">
                  <a16:creationId xmlns:a16="http://schemas.microsoft.com/office/drawing/2014/main" id="{93993026-1DE6-5FE8-3150-07EC02639E46}"/>
                </a:ext>
              </a:extLst>
            </p:cNvPr>
            <p:cNvSpPr/>
            <p:nvPr/>
          </p:nvSpPr>
          <p:spPr>
            <a:xfrm rot="13529745">
              <a:off x="8934337" y="-1529606"/>
              <a:ext cx="1618937" cy="7471560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с двумя скругленными соседними углами 6">
              <a:extLst>
                <a:ext uri="{FF2B5EF4-FFF2-40B4-BE49-F238E27FC236}">
                  <a16:creationId xmlns:a16="http://schemas.microsoft.com/office/drawing/2014/main" id="{AA304486-73FC-45BA-60C9-4FA1CEB490D3}"/>
                </a:ext>
              </a:extLst>
            </p:cNvPr>
            <p:cNvSpPr/>
            <p:nvPr/>
          </p:nvSpPr>
          <p:spPr>
            <a:xfrm rot="13563150">
              <a:off x="11044586" y="191366"/>
              <a:ext cx="1618937" cy="5216577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9DC04E0-10E9-8C4A-CFEB-BADE7B253D3C}"/>
              </a:ext>
            </a:extLst>
          </p:cNvPr>
          <p:cNvSpPr txBox="1"/>
          <p:nvPr/>
        </p:nvSpPr>
        <p:spPr>
          <a:xfrm>
            <a:off x="2826794" y="377282"/>
            <a:ext cx="6601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Основные мероприятия волонтерского движения: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3BE8657-B166-6BF5-CC6E-793B187DA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740" y="838947"/>
            <a:ext cx="4171503" cy="31286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575BC19-ADA8-A5A0-48C4-F81AAE455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6596" y="965892"/>
            <a:ext cx="4171502" cy="312862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608DCEE-B854-1C50-24CD-355B62AE8D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740" y="3729374"/>
            <a:ext cx="4171502" cy="31286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25850A-CF21-4BFA-38FA-52B6034724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9303" y="3698651"/>
            <a:ext cx="4171502" cy="312862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6036BF6-7D9E-AAAE-0F7A-B3B984C894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7385" y="2020967"/>
            <a:ext cx="2882104" cy="384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7833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349</Words>
  <Application>Microsoft Office PowerPoint</Application>
  <PresentationFormat>Широкоэкранный</PresentationFormat>
  <Paragraphs>40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-apple-system</vt:lpstr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Никитос</dc:creator>
  <cp:lastModifiedBy>Koroleva Lina</cp:lastModifiedBy>
  <cp:revision>12</cp:revision>
  <dcterms:created xsi:type="dcterms:W3CDTF">2023-10-08T19:36:29Z</dcterms:created>
  <dcterms:modified xsi:type="dcterms:W3CDTF">2024-10-15T13:11:28Z</dcterms:modified>
</cp:coreProperties>
</file>