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0" r:id="rId4"/>
    <p:sldId id="280" r:id="rId5"/>
    <p:sldId id="259" r:id="rId6"/>
    <p:sldId id="270" r:id="rId7"/>
    <p:sldId id="274" r:id="rId8"/>
    <p:sldId id="258" r:id="rId9"/>
    <p:sldId id="278" r:id="rId10"/>
    <p:sldId id="275" r:id="rId11"/>
    <p:sldId id="277" r:id="rId12"/>
    <p:sldId id="261" r:id="rId13"/>
    <p:sldId id="268" r:id="rId14"/>
    <p:sldId id="28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9A71"/>
    <a:srgbClr val="45C1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00" autoAdjust="0"/>
  </p:normalViewPr>
  <p:slideViewPr>
    <p:cSldViewPr>
      <p:cViewPr varScale="1">
        <p:scale>
          <a:sx n="104" d="100"/>
          <a:sy n="104" d="100"/>
        </p:scale>
        <p:origin x="-174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67AE92-EEFA-4229-829D-582FFEDA7532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36E4DF-5416-42C6-A619-24A5DCF9B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070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6E4DF-5416-42C6-A619-24A5DCF9B62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450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6E4DF-5416-42C6-A619-24A5DCF9B62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450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6E4DF-5416-42C6-A619-24A5DCF9B62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450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6E4DF-5416-42C6-A619-24A5DCF9B62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591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6E4DF-5416-42C6-A619-24A5DCF9B62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591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" y="0"/>
            <a:ext cx="91448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394" y="2132856"/>
            <a:ext cx="7772400" cy="4437112"/>
          </a:xfrm>
        </p:spPr>
        <p:txBody>
          <a:bodyPr>
            <a:normAutofit fontScale="90000"/>
          </a:bodyPr>
          <a:lstStyle/>
          <a:p>
            <a:r>
              <a:rPr lang="ru-RU" sz="3000" b="1" dirty="0">
                <a:solidFill>
                  <a:srgbClr val="92D050"/>
                </a:solidFill>
              </a:rPr>
              <a:t/>
            </a:r>
            <a:br>
              <a:rPr lang="ru-RU" sz="3000" b="1" dirty="0">
                <a:solidFill>
                  <a:srgbClr val="92D050"/>
                </a:solidFill>
              </a:rPr>
            </a:br>
            <a:r>
              <a:rPr lang="ru-RU" sz="3000" i="1" dirty="0"/>
              <a:t/>
            </a:r>
            <a:br>
              <a:rPr lang="ru-RU" sz="3000" i="1" dirty="0"/>
            </a:br>
            <a:r>
              <a:rPr lang="ru-RU" sz="3000" i="1" dirty="0"/>
              <a:t/>
            </a:r>
            <a:br>
              <a:rPr lang="ru-RU" sz="3000" i="1" dirty="0"/>
            </a:br>
            <a:r>
              <a:rPr lang="ru-RU" sz="3000" i="1" dirty="0" smtClean="0"/>
              <a:t/>
            </a:r>
            <a:br>
              <a:rPr lang="ru-RU" sz="3000" i="1" dirty="0" smtClean="0"/>
            </a:br>
            <a:r>
              <a:rPr lang="ru-RU" sz="3000" i="1" dirty="0"/>
              <a:t/>
            </a:r>
            <a:br>
              <a:rPr lang="ru-RU" sz="3000" i="1" dirty="0"/>
            </a:br>
            <a:r>
              <a:rPr lang="ru-RU" sz="3000" i="1" dirty="0" smtClean="0"/>
              <a:t/>
            </a:r>
            <a:br>
              <a:rPr lang="ru-RU" sz="3000" i="1" dirty="0" smtClean="0"/>
            </a:br>
            <a:r>
              <a:rPr lang="ru-RU" sz="3000" i="1" dirty="0"/>
              <a:t/>
            </a:r>
            <a:br>
              <a:rPr lang="ru-RU" sz="3000" i="1" dirty="0"/>
            </a:br>
            <a:r>
              <a:rPr lang="ru-RU" sz="3000" i="1" dirty="0" smtClean="0"/>
              <a:t/>
            </a:r>
            <a:br>
              <a:rPr lang="ru-RU" sz="3000" i="1" dirty="0" smtClean="0"/>
            </a:br>
            <a:r>
              <a:rPr lang="ru-RU" sz="1800" b="1" dirty="0" smtClean="0"/>
              <a:t>Новосибирская </a:t>
            </a:r>
            <a:r>
              <a:rPr lang="ru-RU" sz="1800" b="1" dirty="0"/>
              <a:t>область</a:t>
            </a:r>
            <a:br>
              <a:rPr lang="ru-RU" sz="1800" b="1" dirty="0"/>
            </a:br>
            <a:r>
              <a:rPr lang="ru-RU" sz="1800" b="1" dirty="0"/>
              <a:t>г. Новосибирск</a:t>
            </a:r>
            <a:br>
              <a:rPr lang="ru-RU" sz="1800" b="1" dirty="0"/>
            </a:br>
            <a:r>
              <a:rPr lang="ru-RU" sz="1800" b="1" dirty="0"/>
              <a:t>2023</a:t>
            </a:r>
            <a:r>
              <a:rPr lang="ru-RU" sz="1800" b="1" i="1" dirty="0">
                <a:solidFill>
                  <a:srgbClr val="6C9A71"/>
                </a:solidFill>
              </a:rPr>
              <a:t/>
            </a:r>
            <a:br>
              <a:rPr lang="ru-RU" sz="1800" b="1" i="1" dirty="0">
                <a:solidFill>
                  <a:srgbClr val="6C9A71"/>
                </a:solidFill>
              </a:rPr>
            </a:br>
            <a:endParaRPr lang="ru-RU" sz="1800" b="1" i="1" dirty="0">
              <a:solidFill>
                <a:srgbClr val="6C9A7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254"/>
            <a:ext cx="5436908" cy="103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51520" y="1113095"/>
            <a:ext cx="8712968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49580"/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Государственное автономное учреждение социального обслуживания Новосибирской области </a:t>
            </a:r>
          </a:p>
          <a:p>
            <a:pPr indent="449580"/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«Новосибирский областной геронтологический центр»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53104"/>
            <a:ext cx="4679977" cy="311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713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6"/>
            <a:ext cx="9144000" cy="6856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890"/>
            <a:ext cx="8964488" cy="1758926"/>
          </a:xfrm>
        </p:spPr>
        <p:txBody>
          <a:bodyPr>
            <a:noAutofit/>
          </a:bodyPr>
          <a:lstStyle/>
          <a:p>
            <a:pPr indent="449580"/>
            <a:r>
              <a:rPr lang="ru-RU" sz="3500" b="1" kern="0" dirty="0">
                <a:solidFill>
                  <a:srgbClr val="002060"/>
                </a:solidFill>
                <a:latin typeface="Times New Roman"/>
                <a:ea typeface="Calibri"/>
              </a:rPr>
              <a:t/>
            </a:r>
            <a:br>
              <a:rPr lang="ru-RU" sz="3500" b="1" kern="0" dirty="0">
                <a:solidFill>
                  <a:srgbClr val="002060"/>
                </a:solidFill>
                <a:latin typeface="Times New Roman"/>
                <a:ea typeface="Calibri"/>
              </a:rPr>
            </a:br>
            <a:r>
              <a:rPr lang="ru-RU" sz="3500" b="1" kern="0" dirty="0">
                <a:solidFill>
                  <a:srgbClr val="002060"/>
                </a:solidFill>
                <a:latin typeface="Times New Roman"/>
                <a:ea typeface="Calibri"/>
              </a:rPr>
              <a:t/>
            </a:r>
            <a:br>
              <a:rPr lang="ru-RU" sz="3500" b="1" kern="0" dirty="0">
                <a:solidFill>
                  <a:srgbClr val="002060"/>
                </a:solidFill>
                <a:latin typeface="Times New Roman"/>
                <a:ea typeface="Calibri"/>
              </a:rPr>
            </a:br>
            <a:r>
              <a:rPr lang="ru-RU" sz="2000" i="1" kern="0" dirty="0">
                <a:solidFill>
                  <a:prstClr val="black"/>
                </a:solidFill>
                <a:latin typeface="Times New Roman"/>
                <a:ea typeface="Calibri"/>
              </a:rPr>
              <a:t>Проект по предупреждению когнитивных нарушений</a:t>
            </a:r>
            <a:r>
              <a:rPr lang="ru-RU" sz="3500" b="1" kern="0" dirty="0">
                <a:solidFill>
                  <a:srgbClr val="002060"/>
                </a:solidFill>
                <a:latin typeface="Times New Roman"/>
                <a:ea typeface="Calibri"/>
              </a:rPr>
              <a:t/>
            </a:r>
            <a:br>
              <a:rPr lang="ru-RU" sz="3500" b="1" kern="0" dirty="0">
                <a:solidFill>
                  <a:srgbClr val="002060"/>
                </a:solidFill>
                <a:latin typeface="Times New Roman"/>
                <a:ea typeface="Calibri"/>
              </a:rPr>
            </a:br>
            <a:r>
              <a:rPr lang="ru-RU" sz="3500" b="1" kern="0" dirty="0">
                <a:solidFill>
                  <a:srgbClr val="002060"/>
                </a:solidFill>
                <a:latin typeface="Times New Roman"/>
                <a:ea typeface="Calibri"/>
              </a:rPr>
              <a:t>Проект «Нестареющий мозг»</a:t>
            </a:r>
            <a:r>
              <a:rPr lang="ru-RU" sz="3600" i="1" dirty="0"/>
              <a:t> </a:t>
            </a:r>
            <a:br>
              <a:rPr lang="ru-RU" sz="3600" i="1" dirty="0"/>
            </a:br>
            <a:r>
              <a:rPr lang="ru-RU" sz="1400" i="1" dirty="0"/>
              <a:t>реализуется  с ноября 2022 года в полустационарной форме, как комплексная методика стабилизации, замедления снижения когнитивных функций головного мозга у людей пенсионного возраста </a:t>
            </a:r>
            <a:br>
              <a:rPr lang="ru-RU" sz="1400" i="1" dirty="0"/>
            </a:br>
            <a:r>
              <a:rPr lang="ru-RU" sz="1400" i="1" dirty="0"/>
              <a:t>(группы по 5 человек курсом по 2 месяца). </a:t>
            </a:r>
            <a:r>
              <a:rPr lang="ru-RU" sz="1600" i="1" dirty="0"/>
              <a:t/>
            </a:r>
            <a:br>
              <a:rPr lang="ru-RU" sz="1600" i="1" dirty="0"/>
            </a:br>
            <a:r>
              <a:rPr lang="ru-RU" sz="3500" b="1" kern="0" dirty="0">
                <a:solidFill>
                  <a:srgbClr val="6C9A71"/>
                </a:solidFill>
                <a:latin typeface="Times New Roman"/>
                <a:ea typeface="Calibri"/>
              </a:rPr>
              <a:t/>
            </a:r>
            <a:br>
              <a:rPr lang="ru-RU" sz="3500" b="1" kern="0" dirty="0">
                <a:solidFill>
                  <a:srgbClr val="6C9A71"/>
                </a:solidFill>
                <a:latin typeface="Times New Roman"/>
                <a:ea typeface="Calibri"/>
              </a:rPr>
            </a:br>
            <a:r>
              <a:rPr lang="ru-RU" sz="2500" b="1" i="1" kern="0" dirty="0">
                <a:solidFill>
                  <a:srgbClr val="6C9A71"/>
                </a:solidFill>
                <a:latin typeface="Times New Roman"/>
                <a:ea typeface="Calibri"/>
              </a:rPr>
              <a:t/>
            </a:r>
            <a:br>
              <a:rPr lang="ru-RU" sz="2500" b="1" i="1" kern="0" dirty="0">
                <a:solidFill>
                  <a:srgbClr val="6C9A71"/>
                </a:solidFill>
                <a:latin typeface="Times New Roman"/>
                <a:ea typeface="Calibri"/>
              </a:rPr>
            </a:br>
            <a:endParaRPr lang="ru-RU" sz="2500" b="1" i="1" dirty="0">
              <a:solidFill>
                <a:srgbClr val="6C9A7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550430"/>
            <a:ext cx="6674328" cy="5190938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6C9A71"/>
                </a:solidFill>
                <a:latin typeface="+mj-lt"/>
                <a:cs typeface="Times New Roman" pitchFamily="18" charset="0"/>
              </a:rPr>
              <a:t>Группа участников формируется </a:t>
            </a:r>
            <a:r>
              <a:rPr lang="ru-RU" sz="1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на основании направления врача-гериатра по итогам проведения диагностики когнитивных способностей и выявления участников с признаками когнитивных расстройств.</a:t>
            </a:r>
            <a:endParaRPr lang="ru-RU" sz="1800" b="1" dirty="0">
              <a:solidFill>
                <a:srgbClr val="6C9A71"/>
              </a:solidFill>
              <a:latin typeface="+mj-lt"/>
            </a:endParaRPr>
          </a:p>
          <a:p>
            <a:r>
              <a:rPr lang="ru-RU" sz="1800" b="1" dirty="0">
                <a:solidFill>
                  <a:srgbClr val="6C9A71"/>
                </a:solidFill>
                <a:latin typeface="+mj-lt"/>
              </a:rPr>
              <a:t>Задача Проекта - </a:t>
            </a:r>
            <a:r>
              <a:rPr lang="ru-RU" sz="1800" dirty="0">
                <a:solidFill>
                  <a:schemeClr val="tx1"/>
                </a:solidFill>
                <a:latin typeface="+mj-lt"/>
              </a:rPr>
              <a:t>обучить участников упражнениям нейропсихологической коррекции, которые при длительном и систематическом использовании помогут замедлить процессы снижения когнитивных функций, что в свою очередь поможет сохранить навыки самообслуживания и поддержать удовлетворительное качество жизни.</a:t>
            </a:r>
          </a:p>
          <a:p>
            <a:r>
              <a:rPr lang="ru-RU" sz="1800" b="1" dirty="0">
                <a:solidFill>
                  <a:srgbClr val="6C9A71"/>
                </a:solidFill>
                <a:latin typeface="+mj-lt"/>
              </a:rPr>
              <a:t>По окончании курса</a:t>
            </a:r>
            <a:r>
              <a:rPr lang="ru-RU" sz="1800" dirty="0">
                <a:solidFill>
                  <a:schemeClr val="tx1"/>
                </a:solidFill>
                <a:latin typeface="+mj-lt"/>
              </a:rPr>
              <a:t> врач – гериатр проводит итоговую диагностику с целью выявления эффективности курса тренингов, дает рекомендации и при необходимости, направляет на повторный курс. Для всех желающих проводятся поддерживающие занятия.</a:t>
            </a:r>
          </a:p>
          <a:p>
            <a:r>
              <a:rPr lang="ru-RU" sz="1800" b="1" dirty="0">
                <a:solidFill>
                  <a:schemeClr val="tx1"/>
                </a:solidFill>
                <a:latin typeface="+mj-lt"/>
              </a:rPr>
              <a:t>В дальнейшем ведется сопровождение клиента, предлагая им участие в занятиях по </a:t>
            </a:r>
            <a:r>
              <a:rPr lang="ru-RU" sz="1800" b="1" dirty="0" err="1">
                <a:solidFill>
                  <a:schemeClr val="tx1"/>
                </a:solidFill>
                <a:latin typeface="+mj-lt"/>
              </a:rPr>
              <a:t>нейробике</a:t>
            </a:r>
            <a:r>
              <a:rPr lang="ru-RU" sz="1800" b="1" dirty="0">
                <a:solidFill>
                  <a:schemeClr val="tx1"/>
                </a:solidFill>
                <a:latin typeface="+mj-lt"/>
              </a:rPr>
              <a:t> ежемесячно.</a:t>
            </a:r>
          </a:p>
          <a:p>
            <a:endParaRPr lang="ru-RU" sz="2200" dirty="0">
              <a:solidFill>
                <a:schemeClr val="tx1"/>
              </a:solidFill>
            </a:endParaRPr>
          </a:p>
          <a:p>
            <a:endParaRPr lang="ru-RU" sz="25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848" y="1556792"/>
            <a:ext cx="2209728" cy="230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696" y="3933056"/>
            <a:ext cx="2115304" cy="247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05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4" y="-8424"/>
            <a:ext cx="9144000" cy="6856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5536" y="116632"/>
            <a:ext cx="8784976" cy="864096"/>
          </a:xfrm>
        </p:spPr>
        <p:txBody>
          <a:bodyPr>
            <a:noAutofit/>
          </a:bodyPr>
          <a:lstStyle/>
          <a:p>
            <a:pPr indent="449580">
              <a:spcAft>
                <a:spcPts val="0"/>
              </a:spcAft>
            </a:pPr>
            <a:r>
              <a:rPr lang="ru-RU" sz="3500" b="1" kern="0" dirty="0">
                <a:solidFill>
                  <a:srgbClr val="002060"/>
                </a:solidFill>
                <a:latin typeface="Times New Roman"/>
                <a:ea typeface="Calibri"/>
              </a:rPr>
              <a:t/>
            </a:r>
            <a:br>
              <a:rPr lang="ru-RU" sz="3500" b="1" kern="0" dirty="0">
                <a:solidFill>
                  <a:srgbClr val="002060"/>
                </a:solidFill>
                <a:latin typeface="Times New Roman"/>
                <a:ea typeface="Calibri"/>
              </a:rPr>
            </a:br>
            <a:r>
              <a:rPr lang="ru-RU" sz="2000" i="1" kern="0" dirty="0">
                <a:solidFill>
                  <a:prstClr val="black"/>
                </a:solidFill>
                <a:latin typeface="Times New Roman"/>
                <a:ea typeface="Calibri"/>
              </a:rPr>
              <a:t>Проект по предупреждению когнитивных нарушений</a:t>
            </a:r>
            <a:r>
              <a:rPr lang="ru-RU" sz="3500" b="1" kern="0" dirty="0">
                <a:solidFill>
                  <a:srgbClr val="002060"/>
                </a:solidFill>
                <a:latin typeface="Times New Roman"/>
                <a:ea typeface="Calibri"/>
              </a:rPr>
              <a:t/>
            </a:r>
            <a:br>
              <a:rPr lang="ru-RU" sz="3500" b="1" kern="0" dirty="0">
                <a:solidFill>
                  <a:srgbClr val="002060"/>
                </a:solidFill>
                <a:latin typeface="Times New Roman"/>
                <a:ea typeface="Calibri"/>
              </a:rPr>
            </a:br>
            <a:r>
              <a:rPr lang="ru-RU" sz="3500" b="1" kern="0" dirty="0">
                <a:solidFill>
                  <a:srgbClr val="002060"/>
                </a:solidFill>
                <a:latin typeface="Times New Roman"/>
                <a:ea typeface="Calibri"/>
              </a:rPr>
              <a:t>Проект «Рука помощи»</a:t>
            </a:r>
            <a:r>
              <a:rPr lang="ru-RU" sz="3500" b="1" kern="0" dirty="0">
                <a:solidFill>
                  <a:srgbClr val="6C9A71"/>
                </a:solidFill>
                <a:latin typeface="Times New Roman"/>
                <a:ea typeface="Calibri"/>
              </a:rPr>
              <a:t/>
            </a:r>
            <a:br>
              <a:rPr lang="ru-RU" sz="3500" b="1" kern="0" dirty="0">
                <a:solidFill>
                  <a:srgbClr val="6C9A71"/>
                </a:solidFill>
                <a:latin typeface="Times New Roman"/>
                <a:ea typeface="Calibri"/>
              </a:rPr>
            </a:br>
            <a:r>
              <a:rPr lang="ru-RU" sz="2500" b="1" i="1" kern="0" dirty="0">
                <a:solidFill>
                  <a:srgbClr val="6C9A71"/>
                </a:solidFill>
                <a:latin typeface="Times New Roman"/>
                <a:ea typeface="Calibri"/>
              </a:rPr>
              <a:t/>
            </a:r>
            <a:br>
              <a:rPr lang="ru-RU" sz="2500" b="1" i="1" kern="0" dirty="0">
                <a:solidFill>
                  <a:srgbClr val="6C9A71"/>
                </a:solidFill>
                <a:latin typeface="Times New Roman"/>
                <a:ea typeface="Calibri"/>
              </a:rPr>
            </a:br>
            <a:endParaRPr lang="ru-RU" sz="2500" b="1" i="1" dirty="0">
              <a:solidFill>
                <a:srgbClr val="6C9A7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5556" y="764704"/>
            <a:ext cx="8660940" cy="5760640"/>
          </a:xfrm>
        </p:spPr>
        <p:txBody>
          <a:bodyPr>
            <a:noAutofit/>
          </a:bodyPr>
          <a:lstStyle/>
          <a:p>
            <a:r>
              <a:rPr lang="ru-RU" sz="2500" b="1" dirty="0">
                <a:solidFill>
                  <a:schemeClr val="tx1"/>
                </a:solidFill>
              </a:rPr>
              <a:t>Проект реализуется в форме надомного обслуживания </a:t>
            </a:r>
          </a:p>
          <a:p>
            <a:r>
              <a:rPr lang="ru-RU" sz="2200" i="1" dirty="0">
                <a:solidFill>
                  <a:schemeClr val="tx1"/>
                </a:solidFill>
              </a:rPr>
              <a:t>с декабря 2022 года ( в проекте 7 человек)</a:t>
            </a:r>
          </a:p>
          <a:p>
            <a:r>
              <a:rPr lang="ru-RU" sz="2500" b="1" dirty="0">
                <a:solidFill>
                  <a:srgbClr val="6C9A71"/>
                </a:solidFill>
              </a:rPr>
              <a:t>Проект реализуется, как комплекс взаимосвязанных мероприятий в домашних условиях: </a:t>
            </a:r>
          </a:p>
          <a:p>
            <a:pPr marL="342900" indent="-342900" algn="l">
              <a:buFont typeface="Wingdings" pitchFamily="2" charset="2"/>
              <a:buChar char="ü"/>
            </a:pPr>
            <a:r>
              <a:rPr lang="ru-RU" sz="2300" i="1" dirty="0">
                <a:solidFill>
                  <a:schemeClr val="tx1"/>
                </a:solidFill>
              </a:rPr>
              <a:t>организация квалифицированного медицинского консультирования,</a:t>
            </a:r>
          </a:p>
          <a:p>
            <a:pPr marL="342900" indent="-342900" algn="l">
              <a:buFont typeface="Wingdings" pitchFamily="2" charset="2"/>
              <a:buChar char="ü"/>
            </a:pPr>
            <a:r>
              <a:rPr lang="ru-RU" sz="2300" i="1" dirty="0">
                <a:solidFill>
                  <a:schemeClr val="tx1"/>
                </a:solidFill>
              </a:rPr>
              <a:t>прием врача-специалиста (входная и итоговая диагностика), </a:t>
            </a:r>
          </a:p>
          <a:p>
            <a:pPr marL="342900" indent="-342900" algn="l">
              <a:buFont typeface="Wingdings" pitchFamily="2" charset="2"/>
              <a:buChar char="ü"/>
            </a:pPr>
            <a:r>
              <a:rPr lang="ru-RU" sz="2300" i="1" dirty="0">
                <a:solidFill>
                  <a:schemeClr val="tx1"/>
                </a:solidFill>
              </a:rPr>
              <a:t>рекомендации по проведению занятий, направленных на предупреждение развития когнитивных нарушений с получателем социальных услуг в домашних условиях,</a:t>
            </a:r>
          </a:p>
          <a:p>
            <a:pPr marL="342900" indent="-342900" algn="l">
              <a:buFont typeface="Wingdings" pitchFamily="2" charset="2"/>
              <a:buChar char="ü"/>
            </a:pPr>
            <a:r>
              <a:rPr lang="ru-RU" sz="2300" i="1" dirty="0">
                <a:solidFill>
                  <a:schemeClr val="tx1"/>
                </a:solidFill>
              </a:rPr>
              <a:t>методы оценки результативности работы, - консультирование по вопросам адаптации пространства, особенностям ухода.</a:t>
            </a:r>
          </a:p>
          <a:p>
            <a:r>
              <a:rPr lang="ru-RU" sz="2500" b="1" dirty="0">
                <a:solidFill>
                  <a:srgbClr val="6C9A71"/>
                </a:solidFill>
              </a:rPr>
              <a:t>Длительность курса составляет  </a:t>
            </a:r>
            <a:r>
              <a:rPr lang="ru-RU" sz="2500" b="1" dirty="0">
                <a:solidFill>
                  <a:schemeClr val="tx1"/>
                </a:solidFill>
              </a:rPr>
              <a:t>– 3 месяца</a:t>
            </a:r>
          </a:p>
          <a:p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312354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6"/>
            <a:ext cx="9144000" cy="6856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971" y="1156750"/>
            <a:ext cx="6364625" cy="4824536"/>
          </a:xfrm>
        </p:spPr>
        <p:txBody>
          <a:bodyPr>
            <a:noAutofit/>
          </a:bodyPr>
          <a:lstStyle/>
          <a:p>
            <a:pPr lvl="0" algn="l" fontAlgn="base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000"/>
              <a:tabLst>
                <a:tab pos="457200" algn="l"/>
              </a:tabLst>
            </a:pPr>
            <a:r>
              <a:rPr lang="ru-RU" sz="3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600" b="1" dirty="0">
                <a:latin typeface="+mn-lt"/>
                <a:cs typeface="Times New Roman" pitchFamily="18" charset="0"/>
              </a:rPr>
              <a:t>снижение «проблемы социального одиночества» </a:t>
            </a:r>
            <a:r>
              <a:rPr lang="ru-RU" sz="2000" dirty="0">
                <a:latin typeface="+mn-lt"/>
                <a:cs typeface="Times New Roman" pitchFamily="18" charset="0"/>
              </a:rPr>
              <a:t>(отмечено у 90% анкетируемых)</a:t>
            </a:r>
            <a:r>
              <a:rPr lang="ru-RU" sz="2600" dirty="0">
                <a:latin typeface="+mn-lt"/>
                <a:cs typeface="Times New Roman" pitchFamily="18" charset="0"/>
              </a:rPr>
              <a:t>;</a:t>
            </a:r>
            <a:br>
              <a:rPr lang="ru-RU" sz="2600" dirty="0">
                <a:latin typeface="+mn-lt"/>
                <a:cs typeface="Times New Roman" pitchFamily="18" charset="0"/>
              </a:rPr>
            </a:br>
            <a:r>
              <a:rPr lang="ru-RU" sz="2600" b="1" dirty="0">
                <a:latin typeface="+mn-lt"/>
                <a:cs typeface="Times New Roman" pitchFamily="18" charset="0"/>
              </a:rPr>
              <a:t>- </a:t>
            </a:r>
            <a:r>
              <a:rPr lang="ru-RU" sz="2600" b="1" dirty="0">
                <a:latin typeface="+mn-lt"/>
                <a:cs typeface="Times New Roman"/>
              </a:rPr>
              <a:t>у</a:t>
            </a:r>
            <a:r>
              <a:rPr lang="ru-RU" sz="2600" b="1" dirty="0">
                <a:latin typeface="+mn-lt"/>
                <a:ea typeface="Times New Roman"/>
                <a:cs typeface="Times New Roman"/>
              </a:rPr>
              <a:t>лучшение психоэмоционального состояния </a:t>
            </a:r>
            <a:r>
              <a:rPr lang="ru-RU" sz="2000" dirty="0">
                <a:latin typeface="+mn-lt"/>
                <a:ea typeface="Times New Roman"/>
                <a:cs typeface="Times New Roman"/>
              </a:rPr>
              <a:t>(отмечено у 28% анкетируемых)</a:t>
            </a:r>
            <a:r>
              <a:rPr lang="ru-RU" sz="2600" dirty="0">
                <a:latin typeface="+mn-lt"/>
                <a:ea typeface="Times New Roman"/>
                <a:cs typeface="Times New Roman"/>
              </a:rPr>
              <a:t>;</a:t>
            </a:r>
            <a:br>
              <a:rPr lang="ru-RU" sz="2600" dirty="0">
                <a:latin typeface="+mn-lt"/>
                <a:ea typeface="Times New Roman"/>
                <a:cs typeface="Times New Roman"/>
              </a:rPr>
            </a:br>
            <a:r>
              <a:rPr lang="ru-RU" sz="2600" b="1" dirty="0">
                <a:latin typeface="+mn-lt"/>
                <a:ea typeface="Times New Roman"/>
                <a:cs typeface="Times New Roman"/>
              </a:rPr>
              <a:t>- повышение жизненного тонуса</a:t>
            </a:r>
            <a:r>
              <a:rPr lang="ru-RU" sz="2600" dirty="0">
                <a:latin typeface="+mn-lt"/>
                <a:ea typeface="Times New Roman"/>
                <a:cs typeface="Times New Roman"/>
              </a:rPr>
              <a:t> </a:t>
            </a:r>
            <a:r>
              <a:rPr lang="ru-RU" sz="2000" dirty="0">
                <a:latin typeface="+mn-lt"/>
                <a:ea typeface="Times New Roman"/>
                <a:cs typeface="Times New Roman"/>
              </a:rPr>
              <a:t>(отмечено у 72 % анкетируемых);</a:t>
            </a:r>
            <a:r>
              <a:rPr lang="ru-RU" sz="2600" dirty="0">
                <a:latin typeface="+mn-lt"/>
                <a:ea typeface="Times New Roman"/>
                <a:cs typeface="Times New Roman"/>
              </a:rPr>
              <a:t/>
            </a:r>
            <a:br>
              <a:rPr lang="ru-RU" sz="2600" dirty="0">
                <a:latin typeface="+mn-lt"/>
                <a:ea typeface="Times New Roman"/>
                <a:cs typeface="Times New Roman"/>
              </a:rPr>
            </a:br>
            <a:r>
              <a:rPr lang="ru-RU" sz="2600" b="1" dirty="0">
                <a:latin typeface="+mn-lt"/>
                <a:ea typeface="Times New Roman"/>
                <a:cs typeface="Times New Roman"/>
              </a:rPr>
              <a:t>- </a:t>
            </a:r>
            <a:r>
              <a:rPr lang="ru-RU" sz="2600" b="1" dirty="0">
                <a:latin typeface="+mn-lt"/>
                <a:cs typeface="Times New Roman"/>
              </a:rPr>
              <a:t>регресс в </a:t>
            </a:r>
            <a:r>
              <a:rPr lang="ru-RU" sz="2600" b="1" dirty="0">
                <a:latin typeface="+mn-lt"/>
                <a:ea typeface="Times New Roman"/>
                <a:cs typeface="Times New Roman"/>
              </a:rPr>
              <a:t>развитии когнитивных нарушений </a:t>
            </a:r>
            <a:r>
              <a:rPr lang="ru-RU" sz="2000" dirty="0">
                <a:latin typeface="+mn-lt"/>
                <a:ea typeface="Times New Roman"/>
                <a:cs typeface="Times New Roman"/>
              </a:rPr>
              <a:t>(отмечено у 100% анкетируемых).</a:t>
            </a:r>
            <a:r>
              <a:rPr lang="ru-RU" sz="2600" dirty="0">
                <a:latin typeface="+mn-lt"/>
                <a:ea typeface="Calibri"/>
                <a:cs typeface="Times New Roman"/>
              </a:rPr>
              <a:t/>
            </a:r>
            <a:br>
              <a:rPr lang="ru-RU" sz="2600" dirty="0">
                <a:latin typeface="+mn-lt"/>
                <a:ea typeface="Calibri"/>
                <a:cs typeface="Times New Roman"/>
              </a:rPr>
            </a:br>
            <a:r>
              <a:rPr lang="ru-RU" sz="3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>
                <a:solidFill>
                  <a:srgbClr val="6C9A71"/>
                </a:solidFill>
              </a:rPr>
              <a:t/>
            </a:r>
            <a:br>
              <a:rPr lang="ru-RU" sz="2500" b="1" dirty="0">
                <a:solidFill>
                  <a:srgbClr val="6C9A71"/>
                </a:solidFill>
              </a:rPr>
            </a:br>
            <a:r>
              <a:rPr lang="ru-RU" sz="2500" b="1" dirty="0">
                <a:solidFill>
                  <a:srgbClr val="6C9A71"/>
                </a:solidFill>
              </a:rPr>
              <a:t/>
            </a:r>
            <a:br>
              <a:rPr lang="ru-RU" sz="2500" b="1" dirty="0">
                <a:solidFill>
                  <a:srgbClr val="6C9A71"/>
                </a:solidFill>
              </a:rPr>
            </a:br>
            <a:r>
              <a:rPr lang="ru-RU" sz="4500" b="1" dirty="0">
                <a:solidFill>
                  <a:srgbClr val="6C9A71"/>
                </a:solidFill>
              </a:rPr>
              <a:t/>
            </a:r>
            <a:br>
              <a:rPr lang="ru-RU" sz="4500" b="1" dirty="0">
                <a:solidFill>
                  <a:srgbClr val="6C9A71"/>
                </a:solidFill>
              </a:rPr>
            </a:br>
            <a:endParaRPr lang="ru-RU" sz="4500" b="1" dirty="0">
              <a:solidFill>
                <a:srgbClr val="6C9A7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04780" y="1826"/>
            <a:ext cx="878497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49580"/>
            <a:endParaRPr lang="ru-RU" sz="4500" b="1" dirty="0">
              <a:solidFill>
                <a:srgbClr val="00206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34972" y="-99392"/>
            <a:ext cx="8717399" cy="1613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000"/>
              <a:tabLst>
                <a:tab pos="457200" algn="l"/>
              </a:tabLst>
            </a:pP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Эффект от внедрения технологий для получателей социальных услуг</a:t>
            </a:r>
            <a:endParaRPr lang="ru-RU" sz="3000" b="1" dirty="0">
              <a:solidFill>
                <a:srgbClr val="6C9A7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8DD028E-3022-410B-A533-0E831F3A89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781" y="1513994"/>
            <a:ext cx="1951911" cy="2602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EB1AC67-FF62-4DBC-AAA1-97CE0CA4B4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365104"/>
            <a:ext cx="2920827" cy="2126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98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8520" y="0"/>
            <a:ext cx="7128792" cy="792088"/>
          </a:xfrm>
        </p:spPr>
        <p:txBody>
          <a:bodyPr>
            <a:noAutofit/>
          </a:bodyPr>
          <a:lstStyle/>
          <a:p>
            <a:pPr indent="449580">
              <a:spcAft>
                <a:spcPts val="0"/>
              </a:spcAft>
            </a:pPr>
            <a:r>
              <a:rPr lang="ru-RU" sz="4500" b="1" dirty="0">
                <a:solidFill>
                  <a:srgbClr val="002060"/>
                </a:solidFill>
              </a:rPr>
              <a:t>ИТОГИ РАБОТЫ 2022 года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47123" y="1251245"/>
            <a:ext cx="4212468" cy="2288579"/>
          </a:xfrm>
        </p:spPr>
        <p:txBody>
          <a:bodyPr>
            <a:normAutofit/>
          </a:bodyPr>
          <a:lstStyle/>
          <a:p>
            <a:pPr marL="514350" indent="-514350">
              <a:buFont typeface="Wingdings" pitchFamily="2" charset="2"/>
              <a:buChar char="ü"/>
            </a:pPr>
            <a:r>
              <a:rPr lang="ru-RU" sz="2000" b="1" dirty="0">
                <a:solidFill>
                  <a:srgbClr val="6C9A71"/>
                </a:solidFill>
              </a:rPr>
              <a:t>Проекты активной досуговой деятельности:</a:t>
            </a:r>
            <a:endParaRPr lang="ru-RU" sz="2000" b="1" dirty="0">
              <a:solidFill>
                <a:schemeClr val="tx1"/>
              </a:solidFill>
            </a:endParaRPr>
          </a:p>
          <a:p>
            <a:r>
              <a:rPr lang="ru-RU" sz="2000" dirty="0">
                <a:solidFill>
                  <a:schemeClr val="tx1"/>
                </a:solidFill>
              </a:rPr>
              <a:t>Охвачено </a:t>
            </a:r>
            <a:r>
              <a:rPr lang="ru-RU" sz="2000" b="1" dirty="0">
                <a:solidFill>
                  <a:schemeClr val="tx1"/>
                </a:solidFill>
              </a:rPr>
              <a:t>1176 человек</a:t>
            </a:r>
          </a:p>
          <a:p>
            <a:r>
              <a:rPr lang="ru-RU" sz="2000" dirty="0">
                <a:solidFill>
                  <a:schemeClr val="tx1"/>
                </a:solidFill>
              </a:rPr>
              <a:t>Проведено </a:t>
            </a:r>
            <a:r>
              <a:rPr lang="ru-RU" sz="2000" b="1" dirty="0">
                <a:solidFill>
                  <a:schemeClr val="tx1"/>
                </a:solidFill>
              </a:rPr>
              <a:t>131 занятие.</a:t>
            </a:r>
          </a:p>
          <a:p>
            <a:r>
              <a:rPr lang="ru-RU" sz="2000" dirty="0">
                <a:solidFill>
                  <a:schemeClr val="tx1"/>
                </a:solidFill>
              </a:rPr>
              <a:t>Реализуется </a:t>
            </a:r>
            <a:r>
              <a:rPr lang="ru-RU" sz="2000" b="1" dirty="0">
                <a:solidFill>
                  <a:schemeClr val="tx1"/>
                </a:solidFill>
              </a:rPr>
              <a:t>15 направлений</a:t>
            </a:r>
          </a:p>
          <a:p>
            <a:pPr marL="514350" indent="-514350" algn="l">
              <a:buFont typeface="Wingdings" pitchFamily="2" charset="2"/>
              <a:buChar char="ü"/>
            </a:pPr>
            <a:endParaRPr lang="ru-RU" dirty="0">
              <a:solidFill>
                <a:schemeClr val="tx1"/>
              </a:solidFill>
            </a:endParaRPr>
          </a:p>
          <a:p>
            <a:pPr marL="514350" indent="-514350" algn="l">
              <a:buFont typeface="Wingdings" pitchFamily="2" charset="2"/>
              <a:buChar char="ü"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999328" y="3438327"/>
            <a:ext cx="3861360" cy="3201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Char char="ü"/>
            </a:pPr>
            <a:r>
              <a:rPr lang="ru-RU" sz="2200" b="1" dirty="0">
                <a:solidFill>
                  <a:srgbClr val="6C9A71"/>
                </a:solidFill>
              </a:rPr>
              <a:t> Проекты по предупреждению когнитивных нарушений </a:t>
            </a:r>
          </a:p>
          <a:p>
            <a:r>
              <a:rPr lang="ru-RU" sz="1800" b="1" i="1" dirty="0">
                <a:solidFill>
                  <a:srgbClr val="6C9A7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(проекты реализуются </a:t>
            </a:r>
          </a:p>
          <a:p>
            <a:r>
              <a:rPr lang="ru-RU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ноября, декабря 2022 года) </a:t>
            </a:r>
          </a:p>
          <a:p>
            <a:r>
              <a:rPr lang="ru-RU" sz="2000" dirty="0">
                <a:solidFill>
                  <a:schemeClr val="tx1"/>
                </a:solidFill>
              </a:rPr>
              <a:t>В настоящее время проектами охвачено </a:t>
            </a:r>
            <a:r>
              <a:rPr lang="ru-RU" sz="2000" b="1" dirty="0">
                <a:solidFill>
                  <a:schemeClr val="tx1"/>
                </a:solidFill>
              </a:rPr>
              <a:t>17 человек</a:t>
            </a:r>
          </a:p>
          <a:p>
            <a:r>
              <a:rPr lang="ru-RU" sz="2000" dirty="0">
                <a:solidFill>
                  <a:schemeClr val="tx1"/>
                </a:solidFill>
              </a:rPr>
              <a:t>Наблюдается положительная динамика</a:t>
            </a:r>
          </a:p>
          <a:p>
            <a:pPr algn="l"/>
            <a:endParaRPr lang="ru-RU" sz="2200" b="1" dirty="0">
              <a:solidFill>
                <a:schemeClr val="tx1"/>
              </a:solidFill>
            </a:endParaRPr>
          </a:p>
          <a:p>
            <a:pPr marL="457200" indent="-457200" algn="l">
              <a:buFont typeface="Wingdings" pitchFamily="2" charset="2"/>
              <a:buChar char="Ø"/>
            </a:pPr>
            <a:endParaRPr lang="ru-RU" sz="2200" b="1" dirty="0">
              <a:solidFill>
                <a:schemeClr val="tx1"/>
              </a:solidFill>
            </a:endParaRPr>
          </a:p>
          <a:p>
            <a:pPr marL="514350" indent="-514350" algn="l">
              <a:buFont typeface="Wingdings" pitchFamily="2" charset="2"/>
              <a:buChar char="ü"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524" y="160483"/>
            <a:ext cx="1923067" cy="110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158984" y="3429000"/>
            <a:ext cx="4557032" cy="2952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Wingdings" pitchFamily="2" charset="2"/>
              <a:buChar char="ü"/>
            </a:pPr>
            <a:r>
              <a:rPr lang="ru-RU" sz="2000" b="1" dirty="0">
                <a:solidFill>
                  <a:srgbClr val="6C9A71"/>
                </a:solidFill>
              </a:rPr>
              <a:t>Информационно-просветительская грамотность:</a:t>
            </a:r>
            <a:endParaRPr lang="ru-RU" sz="2000" b="1" dirty="0">
              <a:solidFill>
                <a:schemeClr val="tx1"/>
              </a:solidFill>
            </a:endParaRPr>
          </a:p>
          <a:p>
            <a:r>
              <a:rPr lang="ru-RU" sz="2000" dirty="0">
                <a:solidFill>
                  <a:schemeClr val="tx1"/>
                </a:solidFill>
              </a:rPr>
              <a:t>Охвачено </a:t>
            </a:r>
            <a:r>
              <a:rPr lang="ru-RU" sz="2000" b="1" dirty="0">
                <a:solidFill>
                  <a:schemeClr val="tx1"/>
                </a:solidFill>
              </a:rPr>
              <a:t>652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человека</a:t>
            </a:r>
          </a:p>
          <a:p>
            <a:r>
              <a:rPr lang="ru-RU" sz="2000" dirty="0">
                <a:solidFill>
                  <a:schemeClr val="tx1"/>
                </a:solidFill>
              </a:rPr>
              <a:t>Проведено </a:t>
            </a:r>
            <a:r>
              <a:rPr lang="ru-RU" sz="2000" b="1" dirty="0">
                <a:solidFill>
                  <a:schemeClr val="tx1"/>
                </a:solidFill>
              </a:rPr>
              <a:t>82 мероприятия  и более 10 выездов</a:t>
            </a:r>
          </a:p>
          <a:p>
            <a:r>
              <a:rPr lang="ru-RU" sz="2000" dirty="0">
                <a:solidFill>
                  <a:schemeClr val="tx1"/>
                </a:solidFill>
              </a:rPr>
              <a:t>Реализуется </a:t>
            </a:r>
            <a:r>
              <a:rPr lang="ru-RU" sz="2000" b="1" dirty="0">
                <a:solidFill>
                  <a:schemeClr val="tx1"/>
                </a:solidFill>
              </a:rPr>
              <a:t>7 тематических оздоровительных программ </a:t>
            </a:r>
            <a:r>
              <a:rPr lang="ru-RU" sz="2000" dirty="0">
                <a:solidFill>
                  <a:schemeClr val="tx1"/>
                </a:solidFill>
              </a:rPr>
              <a:t>в рамках выездной консультационной площадки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276765" y="908720"/>
            <a:ext cx="4369960" cy="1989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Wingdings" pitchFamily="2" charset="2"/>
              <a:buChar char="ü"/>
            </a:pPr>
            <a:endParaRPr lang="ru-RU" sz="2000" b="1" dirty="0">
              <a:solidFill>
                <a:srgbClr val="6C9A71"/>
              </a:solidFill>
            </a:endParaRPr>
          </a:p>
          <a:p>
            <a:pPr marL="514350" indent="-514350">
              <a:buFont typeface="Wingdings" pitchFamily="2" charset="2"/>
              <a:buChar char="ü"/>
            </a:pPr>
            <a:r>
              <a:rPr lang="ru-RU" sz="2000" b="1" dirty="0">
                <a:solidFill>
                  <a:srgbClr val="6C9A71"/>
                </a:solidFill>
              </a:rPr>
              <a:t>Социально-оздоровительные услуги в отделении дневного пребывания получили:</a:t>
            </a:r>
            <a:endParaRPr lang="ru-RU" sz="2000" b="1" dirty="0">
              <a:solidFill>
                <a:schemeClr val="tx1"/>
              </a:solidFill>
            </a:endParaRPr>
          </a:p>
          <a:p>
            <a:pPr algn="l"/>
            <a:r>
              <a:rPr lang="ru-RU" sz="2000" b="1" dirty="0">
                <a:solidFill>
                  <a:schemeClr val="tx1"/>
                </a:solidFill>
              </a:rPr>
              <a:t>                  </a:t>
            </a:r>
            <a:r>
              <a:rPr lang="ru-RU" sz="2000" dirty="0">
                <a:solidFill>
                  <a:schemeClr val="tx1"/>
                </a:solidFill>
              </a:rPr>
              <a:t> Охвачено </a:t>
            </a:r>
            <a:r>
              <a:rPr lang="ru-RU" sz="2000" b="1" dirty="0">
                <a:solidFill>
                  <a:schemeClr val="tx1"/>
                </a:solidFill>
              </a:rPr>
              <a:t>522 человека</a:t>
            </a: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82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063"/>
            <a:ext cx="9144000" cy="6856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2051720" y="5445224"/>
            <a:ext cx="6336704" cy="556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3500" b="1" dirty="0">
                <a:solidFill>
                  <a:schemeClr val="tx2"/>
                </a:solidFill>
              </a:rPr>
              <a:t>СПАСИБО ЗА ВНИМАНИЕ!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15516" y="116632"/>
            <a:ext cx="8712968" cy="4968552"/>
          </a:xfrm>
        </p:spPr>
        <p:txBody>
          <a:bodyPr>
            <a:normAutofit/>
          </a:bodyPr>
          <a:lstStyle/>
          <a:p>
            <a:endParaRPr lang="ru-RU" b="1" dirty="0">
              <a:solidFill>
                <a:schemeClr val="tx2"/>
              </a:solidFill>
            </a:endParaRPr>
          </a:p>
          <a:p>
            <a:endParaRPr lang="ru-RU" b="1" dirty="0">
              <a:solidFill>
                <a:schemeClr val="tx2"/>
              </a:solidFill>
            </a:endParaRPr>
          </a:p>
          <a:p>
            <a:r>
              <a:rPr lang="ru-RU" sz="3800" b="1" dirty="0">
                <a:solidFill>
                  <a:schemeClr val="tx2"/>
                </a:solidFill>
              </a:rPr>
              <a:t>Оценка возможности тиражирования </a:t>
            </a:r>
            <a:r>
              <a:rPr lang="ru-RU" sz="3800" b="1" dirty="0" smtClean="0">
                <a:solidFill>
                  <a:schemeClr val="tx2"/>
                </a:solidFill>
              </a:rPr>
              <a:t>опыта Учреждения:</a:t>
            </a:r>
            <a:endParaRPr lang="ru-RU" sz="3800" b="1" dirty="0">
              <a:solidFill>
                <a:schemeClr val="tx2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Опыт работы (практика) представлен </a:t>
            </a:r>
            <a:r>
              <a:rPr lang="ru-RU" sz="2800" dirty="0">
                <a:solidFill>
                  <a:schemeClr val="tx1"/>
                </a:solidFill>
              </a:rPr>
              <a:t>на </a:t>
            </a:r>
            <a:r>
              <a:rPr lang="ru-RU" sz="2800" i="1" dirty="0">
                <a:solidFill>
                  <a:schemeClr val="tx1"/>
                </a:solidFill>
              </a:rPr>
              <a:t>цифровой платформе региональных практик устойчивого развития «</a:t>
            </a:r>
            <a:r>
              <a:rPr lang="ru-RU" sz="2800" i="1" dirty="0" err="1">
                <a:solidFill>
                  <a:schemeClr val="tx1"/>
                </a:solidFill>
              </a:rPr>
              <a:t>Смартека</a:t>
            </a:r>
            <a:r>
              <a:rPr lang="ru-RU" sz="2800" i="1" dirty="0" smtClean="0">
                <a:solidFill>
                  <a:schemeClr val="tx1"/>
                </a:solidFill>
              </a:rPr>
              <a:t>» 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>
                <a:solidFill>
                  <a:schemeClr val="tx1"/>
                </a:solidFill>
              </a:rPr>
              <a:t>и </a:t>
            </a:r>
            <a:r>
              <a:rPr lang="ru-RU" sz="2800" smtClean="0">
                <a:solidFill>
                  <a:schemeClr val="tx1"/>
                </a:solidFill>
              </a:rPr>
              <a:t>рекомендован </a:t>
            </a:r>
            <a:r>
              <a:rPr lang="ru-RU" sz="2800" dirty="0">
                <a:solidFill>
                  <a:schemeClr val="tx1"/>
                </a:solidFill>
              </a:rPr>
              <a:t>к распространению среди </a:t>
            </a:r>
            <a:r>
              <a:rPr lang="ru-RU" sz="2800">
                <a:solidFill>
                  <a:schemeClr val="tx1"/>
                </a:solidFill>
              </a:rPr>
              <a:t>субъектов </a:t>
            </a:r>
            <a:endParaRPr lang="ru-RU" sz="2800" smtClean="0">
              <a:solidFill>
                <a:schemeClr val="tx1"/>
              </a:solidFill>
            </a:endParaRPr>
          </a:p>
          <a:p>
            <a:r>
              <a:rPr lang="ru-RU" sz="2800" smtClean="0">
                <a:solidFill>
                  <a:schemeClr val="tx1"/>
                </a:solidFill>
              </a:rPr>
              <a:t>Российской </a:t>
            </a:r>
            <a:r>
              <a:rPr lang="ru-RU" sz="2800" dirty="0">
                <a:solidFill>
                  <a:schemeClr val="tx1"/>
                </a:solidFill>
              </a:rPr>
              <a:t>Федерации.</a:t>
            </a:r>
          </a:p>
          <a:p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56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6"/>
            <a:ext cx="9144000" cy="6856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53549"/>
            <a:ext cx="8784976" cy="6552728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4500" b="1" kern="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/>
            </a:r>
            <a:br>
              <a:rPr lang="ru-RU" sz="4500" b="1" kern="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</a:br>
            <a:r>
              <a:rPr lang="ru-RU" sz="4500" b="1" kern="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/>
            </a:r>
            <a:br>
              <a:rPr lang="ru-RU" sz="4500" b="1" kern="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</a:br>
            <a:r>
              <a:rPr lang="ru-RU" sz="4500" b="1" kern="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/>
            </a:r>
            <a:br>
              <a:rPr lang="ru-RU" sz="4500" b="1" kern="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</a:br>
            <a:r>
              <a:rPr lang="ru-RU" sz="4500" b="1" kern="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/>
            </a:r>
            <a:br>
              <a:rPr lang="ru-RU" sz="4500" b="1" kern="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</a:br>
            <a:r>
              <a:rPr lang="ru-RU" sz="3000" b="1" kern="0" dirty="0">
                <a:solidFill>
                  <a:schemeClr val="tx2"/>
                </a:solidFill>
                <a:latin typeface="Times New Roman"/>
                <a:ea typeface="Calibri"/>
              </a:rPr>
              <a:t>Категория обслуживаемых граждан:</a:t>
            </a:r>
            <a:r>
              <a:rPr lang="ru-RU" sz="3000" b="1" i="1" dirty="0">
                <a:solidFill>
                  <a:schemeClr val="tx2"/>
                </a:solidFill>
              </a:rPr>
              <a:t> </a:t>
            </a:r>
            <a:r>
              <a:rPr lang="ru-RU" sz="2500" b="1" i="1" dirty="0"/>
              <a:t/>
            </a:r>
            <a:br>
              <a:rPr lang="ru-RU" sz="2500" b="1" i="1" dirty="0"/>
            </a:br>
            <a:r>
              <a:rPr lang="ru-RU" sz="2500" b="1" i="1" dirty="0"/>
              <a:t>граждане пожилого возраста</a:t>
            </a:r>
            <a:r>
              <a:rPr lang="ru-RU" sz="3500" b="1" i="1" dirty="0"/>
              <a:t/>
            </a:r>
            <a:br>
              <a:rPr lang="ru-RU" sz="3500" b="1" i="1" dirty="0"/>
            </a:br>
            <a:r>
              <a:rPr lang="ru-RU" sz="3500" b="1" i="1" dirty="0"/>
              <a:t/>
            </a:r>
            <a:br>
              <a:rPr lang="ru-RU" sz="3500" b="1" i="1" dirty="0"/>
            </a:br>
            <a:r>
              <a:rPr lang="ru-RU" sz="2500" b="1" dirty="0">
                <a:solidFill>
                  <a:schemeClr val="tx2"/>
                </a:solidFill>
              </a:rPr>
              <a:t>За 2022 год ГАУСО НСО НОГЦ обслужено:</a:t>
            </a:r>
            <a:r>
              <a:rPr lang="ru-RU" sz="2500" b="1" i="1" dirty="0">
                <a:solidFill>
                  <a:schemeClr val="tx2"/>
                </a:solidFill>
              </a:rPr>
              <a:t/>
            </a:r>
            <a:br>
              <a:rPr lang="ru-RU" sz="2500" b="1" i="1" dirty="0">
                <a:solidFill>
                  <a:schemeClr val="tx2"/>
                </a:solidFill>
              </a:rPr>
            </a:br>
            <a:r>
              <a:rPr lang="ru-RU" sz="2500" b="1" i="1" dirty="0"/>
              <a:t>- свыше 2500 граждан</a:t>
            </a:r>
            <a:br>
              <a:rPr lang="ru-RU" sz="2500" b="1" i="1" dirty="0"/>
            </a:br>
            <a:r>
              <a:rPr lang="ru-RU" sz="2500" i="1" dirty="0"/>
              <a:t/>
            </a:r>
            <a:br>
              <a:rPr lang="ru-RU" sz="2500" i="1" dirty="0"/>
            </a:br>
            <a:r>
              <a:rPr lang="ru-RU" sz="2500" b="1" dirty="0">
                <a:solidFill>
                  <a:schemeClr val="tx2"/>
                </a:solidFill>
              </a:rPr>
              <a:t>Численность работников </a:t>
            </a:r>
            <a:r>
              <a:rPr lang="ru-RU" sz="2500" i="1" dirty="0"/>
              <a:t>ГАУСО НСО НОГЦ-  </a:t>
            </a:r>
            <a:r>
              <a:rPr lang="ru-RU" sz="2500" b="1" i="1" dirty="0"/>
              <a:t>39 </a:t>
            </a:r>
            <a:r>
              <a:rPr lang="ru-RU" sz="2500" b="1" i="1" dirty="0" smtClean="0"/>
              <a:t>человек             </a:t>
            </a:r>
            <a:r>
              <a:rPr lang="ru-RU" sz="2500" b="1" i="1" dirty="0"/>
              <a:t>(36 ставок)</a:t>
            </a:r>
            <a:r>
              <a:rPr lang="ru-RU" sz="2500" i="1" dirty="0"/>
              <a:t/>
            </a:r>
            <a:br>
              <a:rPr lang="ru-RU" sz="2500" i="1" dirty="0"/>
            </a:br>
            <a:r>
              <a:rPr lang="ru-RU" sz="2500" i="1" dirty="0"/>
              <a:t/>
            </a:r>
            <a:br>
              <a:rPr lang="ru-RU" sz="2500" i="1" dirty="0"/>
            </a:br>
            <a:r>
              <a:rPr lang="ru-RU" sz="2500" b="1" i="1" dirty="0">
                <a:solidFill>
                  <a:schemeClr val="tx2"/>
                </a:solidFill>
              </a:rPr>
              <a:t>Численность волонтеров</a:t>
            </a:r>
            <a:r>
              <a:rPr lang="ru-RU" sz="2500" i="1" dirty="0"/>
              <a:t>, привлеченных к работе учреждения с которыми заключены соглашения о сотрудничестве: </a:t>
            </a:r>
            <a:r>
              <a:rPr lang="ru-RU" sz="2500" b="1" i="1" dirty="0"/>
              <a:t>10 человек</a:t>
            </a:r>
            <a:br>
              <a:rPr lang="ru-RU" sz="2500" b="1" i="1" dirty="0"/>
            </a:br>
            <a:r>
              <a:rPr lang="ru-RU" sz="2500" i="1" dirty="0"/>
              <a:t/>
            </a:r>
            <a:br>
              <a:rPr lang="ru-RU" sz="2500" i="1" dirty="0"/>
            </a:br>
            <a:r>
              <a:rPr lang="ru-RU" sz="2500" i="1" dirty="0"/>
              <a:t>-</a:t>
            </a:r>
            <a:r>
              <a:rPr lang="ru-RU" sz="4000" b="1" i="1" dirty="0"/>
              <a:t/>
            </a:r>
            <a:br>
              <a:rPr lang="ru-RU" sz="4000" b="1" i="1" dirty="0"/>
            </a:br>
            <a:r>
              <a:rPr lang="ru-RU" sz="4800" b="1" i="1" dirty="0"/>
              <a:t/>
            </a:r>
            <a:br>
              <a:rPr lang="ru-RU" sz="4800" b="1" i="1" dirty="0"/>
            </a:br>
            <a:r>
              <a:rPr lang="ru-RU" sz="4800" b="1" i="1" dirty="0"/>
              <a:t/>
            </a:r>
            <a:br>
              <a:rPr lang="ru-RU" sz="4800" b="1" i="1" dirty="0"/>
            </a:br>
            <a:endParaRPr lang="ru-RU" sz="45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98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6"/>
            <a:ext cx="9144000" cy="6856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26"/>
            <a:ext cx="5904656" cy="648072"/>
          </a:xfrm>
        </p:spPr>
        <p:txBody>
          <a:bodyPr>
            <a:noAutofit/>
          </a:bodyPr>
          <a:lstStyle/>
          <a:p>
            <a:pPr indent="449580">
              <a:spcAft>
                <a:spcPts val="0"/>
              </a:spcAft>
            </a:pPr>
            <a:r>
              <a:rPr lang="ru-RU" sz="2000" b="1" kern="0" dirty="0">
                <a:solidFill>
                  <a:prstClr val="black"/>
                </a:solidFill>
                <a:latin typeface="Times New Roman"/>
                <a:ea typeface="Calibri"/>
              </a:rPr>
              <a:t/>
            </a:r>
            <a:br>
              <a:rPr lang="ru-RU" sz="2000" b="1" kern="0" dirty="0">
                <a:solidFill>
                  <a:prstClr val="black"/>
                </a:solidFill>
                <a:latin typeface="Times New Roman"/>
                <a:ea typeface="Calibri"/>
              </a:rPr>
            </a:br>
            <a:r>
              <a:rPr lang="ru-RU" sz="2800" b="1" kern="0" dirty="0">
                <a:solidFill>
                  <a:prstClr val="black"/>
                </a:solidFill>
                <a:latin typeface="+mn-lt"/>
                <a:ea typeface="Calibri"/>
              </a:rPr>
              <a:t>     </a:t>
            </a:r>
            <a:r>
              <a:rPr lang="ru-RU" sz="2800" b="1" kern="0" dirty="0">
                <a:solidFill>
                  <a:schemeClr val="tx2"/>
                </a:solidFill>
                <a:latin typeface="+mn-lt"/>
                <a:ea typeface="Calibri"/>
              </a:rPr>
              <a:t>Проблемы:</a:t>
            </a:r>
            <a:endParaRPr lang="ru-RU" sz="2800" b="1" i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764704"/>
            <a:ext cx="5904656" cy="5832648"/>
          </a:xfrm>
        </p:spPr>
        <p:txBody>
          <a:bodyPr>
            <a:normAutofit lnSpcReduction="10000"/>
          </a:bodyPr>
          <a:lstStyle/>
          <a:p>
            <a:r>
              <a:rPr lang="ru-RU" sz="3000" i="1" dirty="0">
                <a:solidFill>
                  <a:schemeClr val="tx1"/>
                </a:solidFill>
              </a:rPr>
              <a:t>- Число граждан с когнитивными нарушениями ежегодно растет; </a:t>
            </a:r>
          </a:p>
          <a:p>
            <a:r>
              <a:rPr lang="ru-RU" sz="3000" i="1" dirty="0">
                <a:solidFill>
                  <a:schemeClr val="tx1"/>
                </a:solidFill>
              </a:rPr>
              <a:t>- Отсутствует система оценки эффективности социального обслуживания в полустационарной форме.</a:t>
            </a:r>
          </a:p>
          <a:p>
            <a:r>
              <a:rPr lang="ru-RU" sz="3000" b="1" dirty="0">
                <a:solidFill>
                  <a:schemeClr val="tx2"/>
                </a:solidFill>
              </a:rPr>
              <a:t>Решение:</a:t>
            </a:r>
          </a:p>
          <a:p>
            <a:r>
              <a:rPr lang="ru-RU" sz="3000" i="1" dirty="0">
                <a:solidFill>
                  <a:schemeClr val="tx1"/>
                </a:solidFill>
              </a:rPr>
              <a:t>Реализация модели социального обслуживания пожилого человека в полустационарной форме с системой оценки эффективности технологий</a:t>
            </a:r>
          </a:p>
          <a:p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1CD89CD-16BF-4CD8-A304-3D0AF7C273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223368"/>
            <a:ext cx="3168353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5CCA3358-AA31-4AFA-B1E4-D263971836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556792"/>
            <a:ext cx="3024336" cy="2268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095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6"/>
            <a:ext cx="9144000" cy="6856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826"/>
            <a:ext cx="5904656" cy="648072"/>
          </a:xfrm>
        </p:spPr>
        <p:txBody>
          <a:bodyPr>
            <a:noAutofit/>
          </a:bodyPr>
          <a:lstStyle/>
          <a:p>
            <a:pPr indent="449580">
              <a:spcAft>
                <a:spcPts val="0"/>
              </a:spcAft>
            </a:pPr>
            <a:r>
              <a:rPr lang="ru-RU" sz="2000" b="1" kern="0" dirty="0">
                <a:solidFill>
                  <a:prstClr val="black"/>
                </a:solidFill>
                <a:latin typeface="Times New Roman"/>
                <a:ea typeface="Calibri"/>
              </a:rPr>
              <a:t/>
            </a:r>
            <a:br>
              <a:rPr lang="ru-RU" sz="2000" b="1" kern="0" dirty="0">
                <a:solidFill>
                  <a:prstClr val="black"/>
                </a:solidFill>
                <a:latin typeface="Times New Roman"/>
                <a:ea typeface="Calibri"/>
              </a:rPr>
            </a:br>
            <a:r>
              <a:rPr lang="ru-RU" sz="2000" b="1" kern="0" dirty="0">
                <a:solidFill>
                  <a:prstClr val="black"/>
                </a:solidFill>
                <a:latin typeface="Times New Roman"/>
                <a:ea typeface="Calibri"/>
              </a:rPr>
              <a:t>         </a:t>
            </a:r>
            <a:r>
              <a:rPr lang="ru-RU" sz="4000" b="1" kern="0" dirty="0">
                <a:solidFill>
                  <a:schemeClr val="tx2"/>
                </a:solidFill>
                <a:latin typeface="Times New Roman"/>
                <a:ea typeface="Calibri"/>
              </a:rPr>
              <a:t>Цель:</a:t>
            </a:r>
            <a:endParaRPr lang="ru-RU" sz="4000" b="1" i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764704"/>
            <a:ext cx="8496944" cy="5832648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Создать эффективную модель </a:t>
            </a:r>
            <a:r>
              <a:rPr lang="ru-RU" dirty="0">
                <a:solidFill>
                  <a:schemeClr val="tx1"/>
                </a:solidFill>
              </a:rPr>
              <a:t>полустационарного обслуживания граждан в том числе с когнитивными нарушениями</a:t>
            </a:r>
          </a:p>
          <a:p>
            <a:pPr algn="l"/>
            <a:r>
              <a:rPr lang="ru-RU" sz="3900" b="1" dirty="0">
                <a:solidFill>
                  <a:schemeClr val="tx2"/>
                </a:solidFill>
              </a:rPr>
              <a:t>                               </a:t>
            </a:r>
            <a:r>
              <a:rPr lang="ru-RU" sz="4500" b="1" dirty="0">
                <a:solidFill>
                  <a:schemeClr val="tx2"/>
                </a:solidFill>
              </a:rPr>
              <a:t>Задачи </a:t>
            </a:r>
            <a:r>
              <a:rPr lang="ru-RU" sz="4500" b="1" dirty="0" smtClean="0">
                <a:solidFill>
                  <a:schemeClr val="tx2"/>
                </a:solidFill>
              </a:rPr>
              <a:t>учреждения:</a:t>
            </a:r>
            <a:endParaRPr lang="ru-RU" sz="4500" b="1" dirty="0">
              <a:solidFill>
                <a:schemeClr val="tx2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ru-RU" b="1" dirty="0">
                <a:solidFill>
                  <a:schemeClr val="tx1"/>
                </a:solidFill>
              </a:rPr>
              <a:t>Разработать и внедрить проекты </a:t>
            </a:r>
            <a:r>
              <a:rPr lang="ru-RU" dirty="0">
                <a:solidFill>
                  <a:schemeClr val="tx1"/>
                </a:solidFill>
              </a:rPr>
              <a:t>полустационарного обслуживания граждан, имеющих когнитивные нарушения (проекты «Серебряный возраст- апрель 2022г., «Нестареющий мозг» - ноябрь 2022г.).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ru-RU" b="1" dirty="0">
                <a:solidFill>
                  <a:schemeClr val="tx1"/>
                </a:solidFill>
              </a:rPr>
              <a:t>Внедрить принцип </a:t>
            </a:r>
            <a:r>
              <a:rPr lang="ru-RU" b="1" dirty="0" err="1">
                <a:solidFill>
                  <a:schemeClr val="tx1"/>
                </a:solidFill>
              </a:rPr>
              <a:t>клиентоцентричного</a:t>
            </a:r>
            <a:r>
              <a:rPr lang="ru-RU" b="1" dirty="0">
                <a:solidFill>
                  <a:schemeClr val="tx1"/>
                </a:solidFill>
              </a:rPr>
              <a:t> подхода </a:t>
            </a:r>
            <a:r>
              <a:rPr lang="ru-RU" dirty="0">
                <a:solidFill>
                  <a:schemeClr val="tx1"/>
                </a:solidFill>
              </a:rPr>
              <a:t>в модель социального обслуживания и преемственности технологий на базе НОГЦ.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ru-RU" b="1" dirty="0">
                <a:solidFill>
                  <a:schemeClr val="tx1"/>
                </a:solidFill>
              </a:rPr>
              <a:t>Разработать систему оценки эффективности </a:t>
            </a:r>
            <a:r>
              <a:rPr lang="ru-RU" dirty="0">
                <a:solidFill>
                  <a:schemeClr val="tx1"/>
                </a:solidFill>
              </a:rPr>
              <a:t>полустационарного обслуживания получателей социальных услуг на базе НОГЦ.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ru-RU" b="1" dirty="0">
                <a:solidFill>
                  <a:schemeClr val="tx1"/>
                </a:solidFill>
              </a:rPr>
              <a:t>Провести анализ эффективности </a:t>
            </a:r>
            <a:r>
              <a:rPr lang="ru-RU" dirty="0">
                <a:solidFill>
                  <a:schemeClr val="tx1"/>
                </a:solidFill>
              </a:rPr>
              <a:t>социальных технологий реализуемых на базе НОГЦ, при необходимости внести корректировки в модель социального обслуживания.</a:t>
            </a:r>
          </a:p>
          <a:p>
            <a:pPr marL="457200" indent="-457200" algn="l">
              <a:buFont typeface="Wingdings" pitchFamily="2" charset="2"/>
              <a:buChar char="Ø"/>
            </a:pPr>
            <a:endParaRPr lang="ru-RU" dirty="0">
              <a:solidFill>
                <a:schemeClr val="tx2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90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6"/>
            <a:ext cx="9144000" cy="6856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\\Buhgalter\ору\_Дубовцева Наталья\d4569a1f61ff58b58e829e7950e6253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10" y="5274"/>
            <a:ext cx="9170610" cy="686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15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6"/>
            <a:ext cx="9144000" cy="6856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143" y="116632"/>
            <a:ext cx="8784976" cy="648072"/>
          </a:xfrm>
        </p:spPr>
        <p:txBody>
          <a:bodyPr>
            <a:noAutofit/>
          </a:bodyPr>
          <a:lstStyle/>
          <a:p>
            <a:pPr indent="449580">
              <a:spcAft>
                <a:spcPts val="0"/>
              </a:spcAft>
            </a:pPr>
            <a:r>
              <a:rPr lang="ru-RU" sz="3500" b="1" dirty="0">
                <a:solidFill>
                  <a:srgbClr val="002060"/>
                </a:solidFill>
              </a:rPr>
              <a:t>Социально- оздоровительная программа</a:t>
            </a:r>
          </a:p>
        </p:txBody>
      </p:sp>
      <p:pic>
        <p:nvPicPr>
          <p:cNvPr id="3" name="Picture 2" descr="C:\Users\user_b\Desktop\смартека\5deaa0cf-6794-4a7e-a79a-31cdefd47b2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3" y="1130207"/>
            <a:ext cx="2383240" cy="178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_b\Desktop\смартека\P10202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522" y="871494"/>
            <a:ext cx="2432985" cy="182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_b\Desktop\смартека\photo_5242254498599127198_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3" y="3284738"/>
            <a:ext cx="2091720" cy="278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_b\Desktop\смартека\IMG_7018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761" y="2991939"/>
            <a:ext cx="1957358" cy="169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_b\Desktop\смартека\P101076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672" y="4962890"/>
            <a:ext cx="2355447" cy="176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2321191" y="764705"/>
            <a:ext cx="4344981" cy="5843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latin typeface="+mn-lt"/>
                <a:ea typeface="Calibri"/>
              </a:rPr>
              <a:t>установленный курс социальных и медицинских услуг в рамках утвержденных стандартов социального облуживания в Новосибирской области. </a:t>
            </a:r>
          </a:p>
          <a:p>
            <a:pPr marL="285750" indent="-285750">
              <a:buFontTx/>
              <a:buChar char="-"/>
            </a:pPr>
            <a:endParaRPr lang="ru-RU" sz="1800" b="1" dirty="0">
              <a:latin typeface="+mn-lt"/>
              <a:ea typeface="Calibri"/>
            </a:endParaRPr>
          </a:p>
          <a:p>
            <a:r>
              <a:rPr lang="ru-RU" sz="1800" b="1" dirty="0">
                <a:solidFill>
                  <a:schemeClr val="tx2"/>
                </a:solidFill>
                <a:latin typeface="+mn-lt"/>
                <a:ea typeface="Calibri"/>
              </a:rPr>
              <a:t>Продолжительность </a:t>
            </a:r>
            <a:r>
              <a:rPr lang="ru-RU" sz="1800" dirty="0">
                <a:latin typeface="+mn-lt"/>
                <a:ea typeface="Calibri"/>
              </a:rPr>
              <a:t>- </a:t>
            </a:r>
          </a:p>
          <a:p>
            <a:r>
              <a:rPr lang="ru-RU" sz="1800" dirty="0">
                <a:latin typeface="+mn-lt"/>
                <a:ea typeface="Calibri"/>
              </a:rPr>
              <a:t>8 календарных дней.</a:t>
            </a:r>
          </a:p>
          <a:p>
            <a:pPr indent="449580"/>
            <a:endParaRPr lang="ru-RU" sz="1800" dirty="0">
              <a:latin typeface="+mn-lt"/>
              <a:ea typeface="Calibri"/>
            </a:endParaRPr>
          </a:p>
          <a:p>
            <a:pPr indent="452438"/>
            <a:r>
              <a:rPr lang="ru-RU" sz="1800" dirty="0">
                <a:latin typeface="+mn-lt"/>
                <a:ea typeface="Calibri"/>
              </a:rPr>
              <a:t> </a:t>
            </a:r>
            <a:r>
              <a:rPr lang="ru-RU" sz="1800" b="1" dirty="0">
                <a:solidFill>
                  <a:schemeClr val="tx2"/>
                </a:solidFill>
                <a:latin typeface="+mn-lt"/>
                <a:ea typeface="Calibri"/>
              </a:rPr>
              <a:t>Для каждого клиента </a:t>
            </a:r>
            <a:r>
              <a:rPr lang="ru-RU" sz="1800" dirty="0">
                <a:latin typeface="+mn-lt"/>
                <a:ea typeface="Calibri"/>
              </a:rPr>
              <a:t>в рамках стандарта </a:t>
            </a:r>
            <a:r>
              <a:rPr lang="ru-RU" sz="1800" b="1" dirty="0">
                <a:solidFill>
                  <a:schemeClr val="tx2"/>
                </a:solidFill>
                <a:latin typeface="+mn-lt"/>
                <a:ea typeface="Calibri"/>
              </a:rPr>
              <a:t>составляется индивидуальная программа </a:t>
            </a:r>
            <a:r>
              <a:rPr lang="ru-RU" sz="1800" dirty="0">
                <a:latin typeface="+mn-lt"/>
                <a:ea typeface="Calibri"/>
              </a:rPr>
              <a:t>с учетом рекомендаций врача-гериатра. Проводится тестирование по гериатрическим шкалам.</a:t>
            </a:r>
          </a:p>
          <a:p>
            <a:pPr indent="452438"/>
            <a:r>
              <a:rPr lang="ru-RU" sz="1800" dirty="0">
                <a:latin typeface="+mn-lt"/>
                <a:ea typeface="Calibri"/>
              </a:rPr>
              <a:t> </a:t>
            </a:r>
          </a:p>
          <a:p>
            <a:pPr indent="452438"/>
            <a:r>
              <a:rPr lang="ru-RU" sz="1800" b="1" dirty="0">
                <a:latin typeface="+mn-lt"/>
                <a:ea typeface="Calibri"/>
              </a:rPr>
              <a:t>По окончании даются рекомендации, в том числе направление на занятия проекта «Нестареющий мозг», с целью предупреждения когнитивных нарушений.</a:t>
            </a:r>
            <a:endParaRPr lang="ru-RU" sz="18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296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6"/>
            <a:ext cx="9144000" cy="6856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244" y="1826"/>
            <a:ext cx="8784976" cy="1728192"/>
          </a:xfrm>
        </p:spPr>
        <p:txBody>
          <a:bodyPr>
            <a:noAutofit/>
          </a:bodyPr>
          <a:lstStyle/>
          <a:p>
            <a:r>
              <a:rPr lang="ru-RU" sz="4500" b="1" kern="0" dirty="0">
                <a:solidFill>
                  <a:srgbClr val="002060"/>
                </a:solidFill>
                <a:latin typeface="Times New Roman"/>
                <a:ea typeface="Calibri"/>
              </a:rPr>
              <a:t/>
            </a:r>
            <a:br>
              <a:rPr lang="ru-RU" sz="4500" b="1" kern="0" dirty="0">
                <a:solidFill>
                  <a:srgbClr val="002060"/>
                </a:solidFill>
                <a:latin typeface="Times New Roman"/>
                <a:ea typeface="Calibri"/>
              </a:rPr>
            </a:br>
            <a:r>
              <a:rPr lang="ru-RU" sz="4500" b="1" kern="0" dirty="0">
                <a:solidFill>
                  <a:srgbClr val="002060"/>
                </a:solidFill>
                <a:latin typeface="Times New Roman"/>
                <a:ea typeface="Calibri"/>
              </a:rPr>
              <a:t/>
            </a:r>
            <a:br>
              <a:rPr lang="ru-RU" sz="4500" b="1" kern="0" dirty="0">
                <a:solidFill>
                  <a:srgbClr val="002060"/>
                </a:solidFill>
                <a:latin typeface="Times New Roman"/>
                <a:ea typeface="Calibri"/>
              </a:rPr>
            </a:br>
            <a:r>
              <a:rPr lang="ru-RU" sz="2000" i="1" kern="0" dirty="0">
                <a:solidFill>
                  <a:prstClr val="black"/>
                </a:solidFill>
                <a:latin typeface="+mn-lt"/>
                <a:ea typeface="Calibri"/>
              </a:rPr>
              <a:t>Проект активной досуговой деятельности</a:t>
            </a:r>
            <a:r>
              <a:rPr lang="ru-RU" sz="4500" b="1" kern="0" dirty="0">
                <a:solidFill>
                  <a:srgbClr val="002060"/>
                </a:solidFill>
                <a:latin typeface="+mn-lt"/>
                <a:ea typeface="Calibri"/>
              </a:rPr>
              <a:t/>
            </a:r>
            <a:br>
              <a:rPr lang="ru-RU" sz="4500" b="1" kern="0" dirty="0">
                <a:solidFill>
                  <a:srgbClr val="002060"/>
                </a:solidFill>
                <a:latin typeface="+mn-lt"/>
                <a:ea typeface="Calibri"/>
              </a:rPr>
            </a:br>
            <a:r>
              <a:rPr lang="ru-RU" sz="3500" b="1" kern="0" dirty="0">
                <a:solidFill>
                  <a:srgbClr val="002060"/>
                </a:solidFill>
                <a:latin typeface="+mn-lt"/>
                <a:ea typeface="Calibri"/>
              </a:rPr>
              <a:t>Школа-студия «Золотые вехи» </a:t>
            </a:r>
            <a:br>
              <a:rPr lang="ru-RU" sz="3500" b="1" kern="0" dirty="0">
                <a:solidFill>
                  <a:srgbClr val="002060"/>
                </a:solidFill>
                <a:latin typeface="+mn-lt"/>
                <a:ea typeface="Calibri"/>
              </a:rPr>
            </a:br>
            <a:r>
              <a:rPr lang="ru-RU" sz="2500" b="1" i="1" kern="0" dirty="0">
                <a:solidFill>
                  <a:srgbClr val="6C9A71"/>
                </a:solidFill>
                <a:latin typeface="+mn-lt"/>
                <a:ea typeface="Calibri"/>
              </a:rPr>
              <a:t>(реализуется с 2016 года – до 1000 человек ежегодно)</a:t>
            </a:r>
            <a:r>
              <a:rPr lang="ru-RU" sz="4500" b="1" kern="0" dirty="0">
                <a:solidFill>
                  <a:srgbClr val="002060"/>
                </a:solidFill>
                <a:latin typeface="+mn-lt"/>
                <a:ea typeface="Calibri"/>
              </a:rPr>
              <a:t/>
            </a:r>
            <a:br>
              <a:rPr lang="ru-RU" sz="4500" b="1" kern="0" dirty="0">
                <a:solidFill>
                  <a:srgbClr val="002060"/>
                </a:solidFill>
                <a:latin typeface="+mn-lt"/>
                <a:ea typeface="Calibri"/>
              </a:rPr>
            </a:br>
            <a:r>
              <a:rPr lang="ru-RU" sz="4500" b="1" kern="0" dirty="0">
                <a:solidFill>
                  <a:srgbClr val="6C9A71"/>
                </a:solidFill>
                <a:latin typeface="+mn-lt"/>
                <a:ea typeface="Calibri"/>
              </a:rPr>
              <a:t> </a:t>
            </a:r>
            <a:r>
              <a:rPr lang="ru-RU" sz="2500" b="1" dirty="0">
                <a:latin typeface="+mn-lt"/>
                <a:cs typeface="Times New Roman" pitchFamily="18" charset="0"/>
              </a:rPr>
              <a:t>Занятия направлены </a:t>
            </a:r>
            <a:r>
              <a:rPr lang="ru-RU" sz="2500" dirty="0">
                <a:latin typeface="+mn-lt"/>
                <a:cs typeface="Times New Roman" pitchFamily="18" charset="0"/>
              </a:rPr>
              <a:t>на формирование социально активной личности в пожилом возрасте.</a:t>
            </a:r>
            <a:r>
              <a:rPr lang="ru-RU" sz="4800" dirty="0">
                <a:latin typeface="+mn-lt"/>
              </a:rPr>
              <a:t/>
            </a:r>
            <a:br>
              <a:rPr lang="ru-RU" sz="4800" dirty="0">
                <a:latin typeface="+mn-lt"/>
              </a:rPr>
            </a:br>
            <a:endParaRPr lang="ru-RU" sz="4500" b="1" dirty="0">
              <a:solidFill>
                <a:srgbClr val="6C9A71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8" y="2636911"/>
            <a:ext cx="2933866" cy="4221089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6C9A71"/>
                </a:solidFill>
                <a:cs typeface="Times New Roman" pitchFamily="18" charset="0"/>
              </a:rPr>
              <a:t>6 направлений занятий: </a:t>
            </a:r>
          </a:p>
          <a:p>
            <a:pPr algn="l"/>
            <a:r>
              <a:rPr lang="ru-RU" sz="2400" dirty="0">
                <a:solidFill>
                  <a:schemeClr val="tx1"/>
                </a:solidFill>
                <a:cs typeface="Times New Roman" pitchFamily="18" charset="0"/>
              </a:rPr>
              <a:t>- вышивка лентами </a:t>
            </a:r>
          </a:p>
          <a:p>
            <a:pPr algn="l"/>
            <a:r>
              <a:rPr lang="ru-RU" sz="2400" dirty="0">
                <a:solidFill>
                  <a:schemeClr val="tx1"/>
                </a:solidFill>
                <a:cs typeface="Times New Roman" pitchFamily="18" charset="0"/>
              </a:rPr>
              <a:t>- рисование</a:t>
            </a:r>
          </a:p>
          <a:p>
            <a:pPr algn="l"/>
            <a:r>
              <a:rPr lang="ru-RU" sz="2400" dirty="0">
                <a:solidFill>
                  <a:schemeClr val="tx1"/>
                </a:solidFill>
                <a:cs typeface="Times New Roman" pitchFamily="18" charset="0"/>
              </a:rPr>
              <a:t>- лоскутное шитье</a:t>
            </a:r>
          </a:p>
          <a:p>
            <a:pPr algn="l"/>
            <a:r>
              <a:rPr lang="ru-RU" sz="2400" dirty="0">
                <a:solidFill>
                  <a:schemeClr val="tx1"/>
                </a:solidFill>
                <a:cs typeface="Times New Roman" pitchFamily="18" charset="0"/>
              </a:rPr>
              <a:t>- вязание крючком </a:t>
            </a:r>
          </a:p>
          <a:p>
            <a:pPr algn="l"/>
            <a:r>
              <a:rPr lang="ru-RU" sz="2400" dirty="0">
                <a:solidFill>
                  <a:schemeClr val="tx1"/>
                </a:solidFill>
                <a:cs typeface="Times New Roman" pitchFamily="18" charset="0"/>
              </a:rPr>
              <a:t>- песни под гитару и баян</a:t>
            </a:r>
          </a:p>
          <a:p>
            <a:pPr algn="l"/>
            <a:r>
              <a:rPr lang="ru-RU" sz="2400" dirty="0">
                <a:solidFill>
                  <a:schemeClr val="tx1"/>
                </a:solidFill>
                <a:cs typeface="Times New Roman" pitchFamily="18" charset="0"/>
              </a:rPr>
              <a:t>- броши из бисера</a:t>
            </a:r>
            <a:endParaRPr lang="ru-RU" sz="2400" dirty="0">
              <a:cs typeface="Times New Roman" pitchFamily="18" charset="0"/>
            </a:endParaRPr>
          </a:p>
          <a:p>
            <a:pPr marL="457200" indent="-457200" algn="l">
              <a:buFont typeface="Wingdings" pitchFamily="2" charset="2"/>
              <a:buChar char="Ø"/>
            </a:pPr>
            <a:endParaRPr lang="ru-RU" dirty="0"/>
          </a:p>
        </p:txBody>
      </p:sp>
      <p:pic>
        <p:nvPicPr>
          <p:cNvPr id="4" name="Picture 2" descr="\\BUHGALTER\fotog\3. Фотогалерея\2022\!!!Золотые вехи\Вышивка атласными лентами\2022\Апрель\IMG_20220413_1506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525" y="2824024"/>
            <a:ext cx="2220707" cy="166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BUHGALTER\fotog\3. Фотогалерея\2022\!!!Золотые вехи\Волшебный клубок\2022\Июнь\IMG_20220628_1444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646" y="2818299"/>
            <a:ext cx="2220707" cy="166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BUHGALTER\fotog\3. Фотогалерея\2022\!!!Золотые вехи\ИЗО\2022\Сентябрь\IMG_20220908_1416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546" y="2031570"/>
            <a:ext cx="1839195" cy="245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\\BUHGALTER\fotog\3. Фотогалерея\2022\!!!Золотые вехи\Лоскутное шитье\2022\Апрель\IMG_20220408_1243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949" y="4689329"/>
            <a:ext cx="2661832" cy="199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\\BUHGALTER\fotog\3. Фотогалерея\2022\!!!Золотые вехи\Музыкальная шкатулка\Песни под баян\2022\Июнь\IMG_20220607_14105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99314" y="4689328"/>
            <a:ext cx="2661832" cy="199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09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6"/>
            <a:ext cx="9144000" cy="6856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-4998"/>
            <a:ext cx="8784976" cy="1800200"/>
          </a:xfrm>
        </p:spPr>
        <p:txBody>
          <a:bodyPr>
            <a:noAutofit/>
          </a:bodyPr>
          <a:lstStyle/>
          <a:p>
            <a:pPr indent="449580">
              <a:spcAft>
                <a:spcPts val="0"/>
              </a:spcAft>
            </a:pPr>
            <a:r>
              <a:rPr lang="ru-RU" sz="2000" b="1" kern="0" dirty="0">
                <a:latin typeface="Times New Roman"/>
                <a:ea typeface="Calibri"/>
              </a:rPr>
              <a:t/>
            </a:r>
            <a:br>
              <a:rPr lang="ru-RU" sz="2000" b="1" kern="0" dirty="0">
                <a:latin typeface="Times New Roman"/>
                <a:ea typeface="Calibri"/>
              </a:rPr>
            </a:br>
            <a:r>
              <a:rPr lang="ru-RU" sz="2000" i="1" kern="0" dirty="0">
                <a:latin typeface="+mn-lt"/>
                <a:ea typeface="Calibri"/>
              </a:rPr>
              <a:t>Проект активной досуговой деятельности</a:t>
            </a:r>
            <a:r>
              <a:rPr lang="ru-RU" sz="3300" i="1" kern="0" dirty="0">
                <a:latin typeface="+mn-lt"/>
                <a:ea typeface="Calibri"/>
              </a:rPr>
              <a:t/>
            </a:r>
            <a:br>
              <a:rPr lang="ru-RU" sz="3300" i="1" kern="0" dirty="0">
                <a:latin typeface="+mn-lt"/>
                <a:ea typeface="Calibri"/>
              </a:rPr>
            </a:br>
            <a:r>
              <a:rPr lang="ru-RU" sz="3300" b="1" kern="0" dirty="0">
                <a:solidFill>
                  <a:srgbClr val="002060"/>
                </a:solidFill>
                <a:latin typeface="+mn-lt"/>
                <a:ea typeface="Calibri"/>
              </a:rPr>
              <a:t>Проект «Серебряный возраст»</a:t>
            </a:r>
            <a:r>
              <a:rPr lang="ru-RU" sz="2200" i="1" dirty="0">
                <a:latin typeface="+mn-lt"/>
                <a:ea typeface="Calibri"/>
              </a:rPr>
              <a:t/>
            </a:r>
            <a:br>
              <a:rPr lang="ru-RU" sz="2200" i="1" dirty="0">
                <a:latin typeface="+mn-lt"/>
                <a:ea typeface="Calibri"/>
              </a:rPr>
            </a:br>
            <a:r>
              <a:rPr lang="ru-RU" sz="1800" b="1" i="1" dirty="0">
                <a:solidFill>
                  <a:srgbClr val="6C9A71"/>
                </a:solidFill>
                <a:latin typeface="+mn-lt"/>
                <a:ea typeface="Calibri"/>
              </a:rPr>
              <a:t>(реализуется с апреля 2022 года – охват 550 человек за 9 месяцев 2022 года)</a:t>
            </a:r>
            <a:r>
              <a:rPr lang="ru-RU" sz="1800" i="1" dirty="0">
                <a:latin typeface="+mn-lt"/>
                <a:ea typeface="Calibri"/>
              </a:rPr>
              <a:t/>
            </a:r>
            <a:br>
              <a:rPr lang="ru-RU" sz="1800" i="1" dirty="0">
                <a:latin typeface="+mn-lt"/>
                <a:ea typeface="Calibri"/>
              </a:rPr>
            </a:br>
            <a:r>
              <a:rPr lang="ru-RU" sz="2500" b="1" i="1" kern="0" dirty="0">
                <a:solidFill>
                  <a:srgbClr val="6C9A71"/>
                </a:solidFill>
                <a:latin typeface="+mn-lt"/>
                <a:ea typeface="Calibri"/>
              </a:rPr>
              <a:t/>
            </a:r>
            <a:br>
              <a:rPr lang="ru-RU" sz="2500" b="1" i="1" kern="0" dirty="0">
                <a:solidFill>
                  <a:srgbClr val="6C9A71"/>
                </a:solidFill>
                <a:latin typeface="+mn-lt"/>
                <a:ea typeface="Calibri"/>
              </a:rPr>
            </a:br>
            <a:endParaRPr lang="ru-RU" sz="2500" b="1" i="1" dirty="0">
              <a:solidFill>
                <a:srgbClr val="6C9A71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196752"/>
            <a:ext cx="8927182" cy="3312368"/>
          </a:xfrm>
        </p:spPr>
        <p:txBody>
          <a:bodyPr>
            <a:noAutofit/>
          </a:bodyPr>
          <a:lstStyle/>
          <a:p>
            <a:r>
              <a:rPr lang="ru-RU" sz="2300" b="1" dirty="0">
                <a:solidFill>
                  <a:schemeClr val="tx1"/>
                </a:solidFill>
                <a:cs typeface="Times New Roman" pitchFamily="18" charset="0"/>
              </a:rPr>
              <a:t>многопрофильный проект,  включающий в себя 9 направлений: </a:t>
            </a:r>
          </a:p>
          <a:p>
            <a:pPr algn="l"/>
            <a:r>
              <a:rPr lang="ru-RU" sz="2300" dirty="0">
                <a:solidFill>
                  <a:schemeClr val="tx1"/>
                </a:solidFill>
                <a:cs typeface="Times New Roman" pitchFamily="18" charset="0"/>
              </a:rPr>
              <a:t>- для ума;</a:t>
            </a:r>
          </a:p>
          <a:p>
            <a:pPr algn="l"/>
            <a:r>
              <a:rPr lang="ru-RU" sz="2300" dirty="0">
                <a:solidFill>
                  <a:schemeClr val="tx1"/>
                </a:solidFill>
                <a:cs typeface="Times New Roman" pitchFamily="18" charset="0"/>
              </a:rPr>
              <a:t>- для здоровья;  </a:t>
            </a:r>
          </a:p>
          <a:p>
            <a:pPr algn="l"/>
            <a:r>
              <a:rPr lang="ru-RU" sz="2300" dirty="0">
                <a:solidFill>
                  <a:schemeClr val="tx1"/>
                </a:solidFill>
                <a:cs typeface="Times New Roman" pitchFamily="18" charset="0"/>
              </a:rPr>
              <a:t>- для души </a:t>
            </a:r>
          </a:p>
          <a:p>
            <a:r>
              <a:rPr lang="ru-RU" sz="2300" dirty="0">
                <a:solidFill>
                  <a:schemeClr val="tx1"/>
                </a:solidFill>
                <a:cs typeface="Times New Roman" pitchFamily="18" charset="0"/>
              </a:rPr>
              <a:t>Все направления для старшего поколения, направлены на увеличение продолжительности здоровой жизни и расширение возможностей для организации досуга.</a:t>
            </a:r>
          </a:p>
          <a:p>
            <a:r>
              <a:rPr lang="ru-RU" sz="1800" b="1" dirty="0">
                <a:solidFill>
                  <a:schemeClr val="tx1"/>
                </a:solidFill>
                <a:cs typeface="Times New Roman" pitchFamily="18" charset="0"/>
              </a:rPr>
              <a:t>Проект  проводится при динамическом сопровождении врача-гериатра (результаты анкетирования контрольной группы: у 72 % повышение жизненного тонуса).</a:t>
            </a:r>
          </a:p>
          <a:p>
            <a:pPr marL="342900" indent="-342900" algn="l">
              <a:buFontTx/>
              <a:buChar char="-"/>
            </a:pP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838312"/>
            <a:ext cx="2592288" cy="1943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400" y="4867591"/>
            <a:ext cx="1586754" cy="1914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838312"/>
            <a:ext cx="1452711" cy="1943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206" y="4867591"/>
            <a:ext cx="2553123" cy="1914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578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6"/>
            <a:ext cx="9144000" cy="6856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5264" y="0"/>
            <a:ext cx="8784976" cy="1656184"/>
          </a:xfrm>
        </p:spPr>
        <p:txBody>
          <a:bodyPr>
            <a:noAutofit/>
          </a:bodyPr>
          <a:lstStyle/>
          <a:p>
            <a:pPr indent="449580">
              <a:spcAft>
                <a:spcPts val="0"/>
              </a:spcAft>
            </a:pPr>
            <a:r>
              <a:rPr lang="ru-RU" sz="3000" b="1" kern="0" dirty="0">
                <a:solidFill>
                  <a:srgbClr val="002060"/>
                </a:solidFill>
                <a:latin typeface="Times New Roman"/>
                <a:ea typeface="Calibri"/>
              </a:rPr>
              <a:t/>
            </a:r>
            <a:br>
              <a:rPr lang="ru-RU" sz="3000" b="1" kern="0" dirty="0">
                <a:solidFill>
                  <a:srgbClr val="002060"/>
                </a:solidFill>
                <a:latin typeface="Times New Roman"/>
                <a:ea typeface="Calibri"/>
              </a:rPr>
            </a:br>
            <a:r>
              <a:rPr lang="ru-RU" sz="2800" b="1" kern="0" dirty="0">
                <a:solidFill>
                  <a:srgbClr val="002060"/>
                </a:solidFill>
                <a:latin typeface="Times New Roman"/>
                <a:ea typeface="Calibri"/>
              </a:rPr>
              <a:t>Технология «Информационно-просветительская грамотность для жителей г. Новосибирска и НСО»</a:t>
            </a:r>
            <a:br>
              <a:rPr lang="ru-RU" sz="2800" b="1" kern="0" dirty="0">
                <a:solidFill>
                  <a:srgbClr val="002060"/>
                </a:solidFill>
                <a:latin typeface="Times New Roman"/>
                <a:ea typeface="Calibri"/>
              </a:rPr>
            </a:br>
            <a:r>
              <a:rPr lang="ru-RU" sz="2200" b="1" kern="0" dirty="0">
                <a:solidFill>
                  <a:srgbClr val="6C9A71"/>
                </a:solidFill>
                <a:latin typeface="Times New Roman"/>
                <a:ea typeface="Calibri"/>
              </a:rPr>
              <a:t>(</a:t>
            </a:r>
            <a:r>
              <a:rPr lang="ru-RU" sz="2200" b="1" i="1" kern="0" dirty="0">
                <a:solidFill>
                  <a:srgbClr val="6C9A71"/>
                </a:solidFill>
                <a:latin typeface="Times New Roman"/>
                <a:ea typeface="Calibri"/>
              </a:rPr>
              <a:t>реализуется с 2016 года, ежегодный охват около 600 граждан)</a:t>
            </a:r>
            <a:endParaRPr lang="ru-RU" sz="2200" b="1" i="1" dirty="0">
              <a:solidFill>
                <a:srgbClr val="6C9A7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484784"/>
            <a:ext cx="5904656" cy="5193950"/>
          </a:xfrm>
        </p:spPr>
        <p:txBody>
          <a:bodyPr>
            <a:normAutofit fontScale="47500" lnSpcReduction="20000"/>
          </a:bodyPr>
          <a:lstStyle/>
          <a:p>
            <a:endParaRPr lang="ru-RU" b="1" dirty="0">
              <a:solidFill>
                <a:srgbClr val="6C9A71"/>
              </a:solidFill>
            </a:endParaRPr>
          </a:p>
          <a:p>
            <a:r>
              <a:rPr lang="ru-RU" sz="4200" b="1" dirty="0">
                <a:solidFill>
                  <a:srgbClr val="6C9A71"/>
                </a:solidFill>
              </a:rPr>
              <a:t>Актуальность </a:t>
            </a:r>
            <a:r>
              <a:rPr lang="ru-RU" sz="4200" dirty="0">
                <a:solidFill>
                  <a:schemeClr val="tx1"/>
                </a:solidFill>
              </a:rPr>
              <a:t>обусловлена тем, что используется широкий спектр форм работы с населением независимо от места их проживания: </a:t>
            </a:r>
          </a:p>
          <a:p>
            <a:pPr algn="l"/>
            <a:r>
              <a:rPr lang="ru-RU" sz="4200" dirty="0">
                <a:solidFill>
                  <a:schemeClr val="tx1"/>
                </a:solidFill>
              </a:rPr>
              <a:t>- лекции, </a:t>
            </a:r>
          </a:p>
          <a:p>
            <a:pPr algn="l"/>
            <a:r>
              <a:rPr lang="ru-RU" sz="4200" dirty="0">
                <a:solidFill>
                  <a:schemeClr val="tx1"/>
                </a:solidFill>
              </a:rPr>
              <a:t>- презентации, </a:t>
            </a:r>
          </a:p>
          <a:p>
            <a:pPr algn="l"/>
            <a:r>
              <a:rPr lang="ru-RU" sz="4200" dirty="0">
                <a:solidFill>
                  <a:schemeClr val="tx1"/>
                </a:solidFill>
              </a:rPr>
              <a:t>- практикумы,</a:t>
            </a:r>
          </a:p>
          <a:p>
            <a:pPr algn="l"/>
            <a:r>
              <a:rPr lang="ru-RU" sz="4200" dirty="0">
                <a:solidFill>
                  <a:schemeClr val="tx1"/>
                </a:solidFill>
              </a:rPr>
              <a:t>- мастер-классы, </a:t>
            </a:r>
          </a:p>
          <a:p>
            <a:pPr algn="l"/>
            <a:r>
              <a:rPr lang="ru-RU" sz="4200" dirty="0">
                <a:solidFill>
                  <a:schemeClr val="tx1"/>
                </a:solidFill>
              </a:rPr>
              <a:t>- видеоматериалы,</a:t>
            </a:r>
          </a:p>
          <a:p>
            <a:pPr algn="l"/>
            <a:r>
              <a:rPr lang="ru-RU" sz="4200" dirty="0">
                <a:solidFill>
                  <a:schemeClr val="tx1"/>
                </a:solidFill>
              </a:rPr>
              <a:t>- предоставление методических материалов, </a:t>
            </a:r>
          </a:p>
          <a:p>
            <a:pPr algn="l"/>
            <a:r>
              <a:rPr lang="ru-RU" sz="4200" dirty="0">
                <a:solidFill>
                  <a:schemeClr val="tx1"/>
                </a:solidFill>
              </a:rPr>
              <a:t>- консультации врачей и специалистов,</a:t>
            </a:r>
          </a:p>
          <a:p>
            <a:pPr algn="l"/>
            <a:r>
              <a:rPr lang="ru-RU" sz="4200" dirty="0">
                <a:solidFill>
                  <a:schemeClr val="tx1"/>
                </a:solidFill>
              </a:rPr>
              <a:t>- предоставление оздоровительных услуг, в т. ч. с использованием оборудования. </a:t>
            </a:r>
          </a:p>
          <a:p>
            <a:r>
              <a:rPr lang="ru-RU" sz="4200" b="1" dirty="0">
                <a:solidFill>
                  <a:srgbClr val="6C9A71"/>
                </a:solidFill>
              </a:rPr>
              <a:t>Разработаны 7 тематических оздоровительных программ касающихся вопросов оздоровления.</a:t>
            </a:r>
            <a:endParaRPr lang="ru-RU" sz="4200" dirty="0">
              <a:solidFill>
                <a:schemeClr val="tx1"/>
              </a:solidFill>
            </a:endParaRPr>
          </a:p>
          <a:p>
            <a:r>
              <a:rPr lang="ru-RU" sz="4200" dirty="0">
                <a:solidFill>
                  <a:schemeClr val="tx1"/>
                </a:solidFill>
              </a:rPr>
              <a:t>Специально разработанные методические материалы дают возможность пожилым людям пополнить свою домашнюю библиотеку здоровья.</a:t>
            </a:r>
          </a:p>
        </p:txBody>
      </p:sp>
      <p:pic>
        <p:nvPicPr>
          <p:cNvPr id="1026" name="Picture 2" descr="\\Buhgalter\ору\НОВОСТИ (для сайта и министерства)\Пресс-релизы для МСР 2017\04. АПРЕЛЬ\Движение жизнь Колывань\IMG_78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82784" y="1844824"/>
            <a:ext cx="2995376" cy="213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Buhgalter\ору\НОВОСТИ (для сайта и министерства)\Пресс-релизы для МСР 2017\04. АПРЕЛЬ\Движение жизнь Колывань\IMG_78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338" y="4303190"/>
            <a:ext cx="3009195" cy="200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43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</TotalTime>
  <Words>687</Words>
  <Application>Microsoft Office PowerPoint</Application>
  <PresentationFormat>Экран (4:3)</PresentationFormat>
  <Paragraphs>98</Paragraphs>
  <Slides>14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      Новосибирская область г. Новосибирск 2023 </vt:lpstr>
      <vt:lpstr>    Категория обслуживаемых граждан:  граждане пожилого возраста  За 2022 год ГАУСО НСО НОГЦ обслужено: - свыше 2500 граждан  Численность работников ГАУСО НСО НОГЦ-  39 человек             (36 ставок)  Численность волонтеров, привлеченных к работе учреждения с которыми заключены соглашения о сотрудничестве: 10 человек  -   </vt:lpstr>
      <vt:lpstr>      Проблемы:</vt:lpstr>
      <vt:lpstr>          Цель:</vt:lpstr>
      <vt:lpstr>Презентация PowerPoint</vt:lpstr>
      <vt:lpstr>Социально- оздоровительная программа</vt:lpstr>
      <vt:lpstr>  Проект активной досуговой деятельности Школа-студия «Золотые вехи»  (реализуется с 2016 года – до 1000 человек ежегодно)  Занятия направлены на формирование социально активной личности в пожилом возрасте. </vt:lpstr>
      <vt:lpstr> Проект активной досуговой деятельности Проект «Серебряный возраст» (реализуется с апреля 2022 года – охват 550 человек за 9 месяцев 2022 года)  </vt:lpstr>
      <vt:lpstr> Технология «Информационно-просветительская грамотность для жителей г. Новосибирска и НСО» (реализуется с 2016 года, ежегодный охват около 600 граждан)</vt:lpstr>
      <vt:lpstr>  Проект по предупреждению когнитивных нарушений Проект «Нестареющий мозг»  реализуется  с ноября 2022 года в полустационарной форме, как комплексная методика стабилизации, замедления снижения когнитивных функций головного мозга у людей пенсионного возраста  (группы по 5 человек курсом по 2 месяца).    </vt:lpstr>
      <vt:lpstr> Проект по предупреждению когнитивных нарушений Проект «Рука помощи»  </vt:lpstr>
      <vt:lpstr>       - снижение «проблемы социального одиночества» (отмечено у 90% анкетируемых); - улучшение психоэмоционального состояния (отмечено у 28% анкетируемых); - повышение жизненного тонуса (отмечено у 72 % анкетируемых); - регресс в развитии когнитивных нарушений (отмечено у 100% анкетируемых).      </vt:lpstr>
      <vt:lpstr>ИТОГИ РАБОТЫ 2022 года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user_b</dc:creator>
  <cp:lastModifiedBy>user_b</cp:lastModifiedBy>
  <cp:revision>231</cp:revision>
  <dcterms:created xsi:type="dcterms:W3CDTF">2023-02-10T05:52:48Z</dcterms:created>
  <dcterms:modified xsi:type="dcterms:W3CDTF">2023-04-18T09:19:10Z</dcterms:modified>
</cp:coreProperties>
</file>