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58" r:id="rId4"/>
    <p:sldId id="257" r:id="rId5"/>
    <p:sldId id="260" r:id="rId6"/>
    <p:sldId id="261" r:id="rId7"/>
    <p:sldId id="270" r:id="rId8"/>
    <p:sldId id="269" r:id="rId9"/>
    <p:sldId id="262" r:id="rId10"/>
    <p:sldId id="263" r:id="rId11"/>
    <p:sldId id="264" r:id="rId12"/>
    <p:sldId id="271" r:id="rId13"/>
    <p:sldId id="265" r:id="rId14"/>
    <p:sldId id="266" r:id="rId15"/>
    <p:sldId id="267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7" d="100"/>
          <a:sy n="107" d="100"/>
        </p:scale>
        <p:origin x="-8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15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2.8933095519994935E-2"/>
          <c:w val="0.69370062531937349"/>
          <c:h val="0.9681735949280055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explosion val="25"/>
          <c:cat>
            <c:strRef>
              <c:f>Лист1!$A$2:$A$7</c:f>
              <c:strCache>
                <c:ptCount val="6"/>
                <c:pt idx="0">
                  <c:v>20 лет  заботимся  о ваших близких</c:v>
                </c:pt>
                <c:pt idx="1">
                  <c:v>20  благотворительных акций проведено</c:v>
                </c:pt>
                <c:pt idx="2">
                  <c:v>68  добровольцев подарили свою любовь и заботу нашим подопечным</c:v>
                </c:pt>
                <c:pt idx="3">
                  <c:v>4014  людям оказана помощь</c:v>
                </c:pt>
                <c:pt idx="4">
                  <c:v>311 человек прошло Школу патронажа и успешно и успешно помогают людям</c:v>
                </c:pt>
                <c:pt idx="5">
                  <c:v>7 действующих бесплатных проектов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20</c:v>
                </c:pt>
                <c:pt idx="1">
                  <c:v>20</c:v>
                </c:pt>
                <c:pt idx="2">
                  <c:v>68</c:v>
                </c:pt>
                <c:pt idx="3">
                  <c:v>4014</c:v>
                </c:pt>
                <c:pt idx="4">
                  <c:v>311</c:v>
                </c:pt>
                <c:pt idx="5">
                  <c:v>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D65-45F6-B4E3-39B89FABA5E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explosion val="25"/>
          <c:cat>
            <c:strRef>
              <c:f>Лист1!$A$2:$A$7</c:f>
              <c:strCache>
                <c:ptCount val="6"/>
                <c:pt idx="0">
                  <c:v>20 лет  заботимся  о ваших близких</c:v>
                </c:pt>
                <c:pt idx="1">
                  <c:v>20  благотворительных акций проведено</c:v>
                </c:pt>
                <c:pt idx="2">
                  <c:v>68  добровольцев подарили свою любовь и заботу нашим подопечным</c:v>
                </c:pt>
                <c:pt idx="3">
                  <c:v>4014  людям оказана помощь</c:v>
                </c:pt>
                <c:pt idx="4">
                  <c:v>311 человек прошло Школу патронажа и успешно и успешно помогают людям</c:v>
                </c:pt>
                <c:pt idx="5">
                  <c:v>7 действующих бесплатных проектов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D65-45F6-B4E3-39B89FABA5E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explosion val="25"/>
          <c:cat>
            <c:strRef>
              <c:f>Лист1!$A$2:$A$7</c:f>
              <c:strCache>
                <c:ptCount val="6"/>
                <c:pt idx="0">
                  <c:v>20 лет  заботимся  о ваших близких</c:v>
                </c:pt>
                <c:pt idx="1">
                  <c:v>20  благотворительных акций проведено</c:v>
                </c:pt>
                <c:pt idx="2">
                  <c:v>68  добровольцев подарили свою любовь и заботу нашим подопечным</c:v>
                </c:pt>
                <c:pt idx="3">
                  <c:v>4014  людям оказана помощь</c:v>
                </c:pt>
                <c:pt idx="4">
                  <c:v>311 человек прошло Школу патронажа и успешно и успешно помогают людям</c:v>
                </c:pt>
                <c:pt idx="5">
                  <c:v>7 действующих бесплатных проектов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6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D65-45F6-B4E3-39B89FABA5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20729197044814"/>
          <c:y val="7.8119357903986317E-2"/>
          <c:w val="0.37927080295518617"/>
          <c:h val="0.86958988134469184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F0847C-740F-4475-9E46-E850B5CD693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CF15348-0A6D-44DE-9271-F7B7AF6F8DC5}">
      <dgm:prSet phldrT="[Текст]" custT="1"/>
      <dgm:spPr>
        <a:solidFill>
          <a:schemeClr val="accent2"/>
        </a:solidFill>
      </dgm:spPr>
      <dgm:t>
        <a:bodyPr/>
        <a:lstStyle/>
        <a:p>
          <a:r>
            <a:rPr lang="ru-RU" sz="2800" b="1" dirty="0">
              <a:latin typeface="+mj-lt"/>
            </a:rPr>
            <a:t>20</a:t>
          </a:r>
          <a:r>
            <a:rPr lang="ru-RU" sz="2800" b="1" dirty="0"/>
            <a:t> лет  </a:t>
          </a:r>
          <a:r>
            <a:rPr lang="ru-RU" sz="2800" dirty="0"/>
            <a:t>заботимся  о ваших близких</a:t>
          </a:r>
        </a:p>
      </dgm:t>
    </dgm:pt>
    <dgm:pt modelId="{250CF8A6-9B58-4685-B5DA-8ABD8FD9B2E7}" type="parTrans" cxnId="{D5B491EC-31E7-4F63-B330-2DC652E1A91E}">
      <dgm:prSet/>
      <dgm:spPr/>
      <dgm:t>
        <a:bodyPr/>
        <a:lstStyle/>
        <a:p>
          <a:endParaRPr lang="ru-RU"/>
        </a:p>
      </dgm:t>
    </dgm:pt>
    <dgm:pt modelId="{45DDC2DC-DFF1-420E-8B57-4A3B8266719B}" type="sibTrans" cxnId="{D5B491EC-31E7-4F63-B330-2DC652E1A91E}">
      <dgm:prSet/>
      <dgm:spPr/>
      <dgm:t>
        <a:bodyPr/>
        <a:lstStyle/>
        <a:p>
          <a:endParaRPr lang="ru-RU"/>
        </a:p>
      </dgm:t>
    </dgm:pt>
    <dgm:pt modelId="{E8E70830-3472-48ED-B63A-67E36A1E8CF1}">
      <dgm:prSet phldrT="[Текст]" phldr="1"/>
      <dgm:spPr/>
      <dgm:t>
        <a:bodyPr/>
        <a:lstStyle/>
        <a:p>
          <a:endParaRPr lang="ru-RU" dirty="0"/>
        </a:p>
      </dgm:t>
    </dgm:pt>
    <dgm:pt modelId="{893F4570-60E9-46DB-8FB0-5A94B6751A50}" type="parTrans" cxnId="{71EABB8D-92F6-4543-ABFA-8AB2B8A5A6E3}">
      <dgm:prSet/>
      <dgm:spPr/>
      <dgm:t>
        <a:bodyPr/>
        <a:lstStyle/>
        <a:p>
          <a:endParaRPr lang="ru-RU"/>
        </a:p>
      </dgm:t>
    </dgm:pt>
    <dgm:pt modelId="{3258601C-2FE9-48EE-AB30-E88730A066FB}" type="sibTrans" cxnId="{71EABB8D-92F6-4543-ABFA-8AB2B8A5A6E3}">
      <dgm:prSet/>
      <dgm:spPr/>
      <dgm:t>
        <a:bodyPr/>
        <a:lstStyle/>
        <a:p>
          <a:endParaRPr lang="ru-RU"/>
        </a:p>
      </dgm:t>
    </dgm:pt>
    <dgm:pt modelId="{8968CC3D-19F6-43A3-A631-05203C817AAA}">
      <dgm:prSet custT="1"/>
      <dgm:spPr>
        <a:solidFill>
          <a:schemeClr val="accent2"/>
        </a:solidFill>
      </dgm:spPr>
      <dgm:t>
        <a:bodyPr/>
        <a:lstStyle/>
        <a:p>
          <a:r>
            <a:rPr lang="en-US" sz="2800" b="1" dirty="0">
              <a:latin typeface="+mj-lt"/>
            </a:rPr>
            <a:t>20</a:t>
          </a:r>
          <a:r>
            <a:rPr lang="ru-RU" sz="2800" b="1" dirty="0"/>
            <a:t>  </a:t>
          </a:r>
          <a:r>
            <a:rPr lang="ru-RU" sz="2800" dirty="0"/>
            <a:t>благотворительных акций проведено</a:t>
          </a:r>
        </a:p>
      </dgm:t>
    </dgm:pt>
    <dgm:pt modelId="{D7670597-CD81-4121-A84E-68FB6C760567}" type="parTrans" cxnId="{0C06E311-38E1-4088-AD7F-EAB48DC2EFED}">
      <dgm:prSet/>
      <dgm:spPr/>
      <dgm:t>
        <a:bodyPr/>
        <a:lstStyle/>
        <a:p>
          <a:endParaRPr lang="ru-RU"/>
        </a:p>
      </dgm:t>
    </dgm:pt>
    <dgm:pt modelId="{4DE8A0D4-FE36-4142-B9BC-A199178ECA37}" type="sibTrans" cxnId="{0C06E311-38E1-4088-AD7F-EAB48DC2EFED}">
      <dgm:prSet/>
      <dgm:spPr/>
      <dgm:t>
        <a:bodyPr/>
        <a:lstStyle/>
        <a:p>
          <a:endParaRPr lang="ru-RU"/>
        </a:p>
      </dgm:t>
    </dgm:pt>
    <dgm:pt modelId="{B026FC40-6837-4816-8320-81364B1973A5}">
      <dgm:prSet custT="1"/>
      <dgm:spPr>
        <a:solidFill>
          <a:schemeClr val="accent2"/>
        </a:solidFill>
      </dgm:spPr>
      <dgm:t>
        <a:bodyPr/>
        <a:lstStyle/>
        <a:p>
          <a:r>
            <a:rPr lang="ru-RU" sz="3200" b="1" dirty="0">
              <a:latin typeface="+mj-lt"/>
            </a:rPr>
            <a:t>68</a:t>
          </a:r>
          <a:r>
            <a:rPr lang="ru-RU" sz="2000" b="1" dirty="0"/>
            <a:t>  </a:t>
          </a:r>
          <a:r>
            <a:rPr lang="ru-RU" sz="2000" dirty="0"/>
            <a:t>добровольцев подарили свою любовь и заботу нашим подопечным</a:t>
          </a:r>
        </a:p>
      </dgm:t>
    </dgm:pt>
    <dgm:pt modelId="{1C321D78-A286-4F3B-9DBD-5425F92AB9A9}" type="parTrans" cxnId="{241E4C67-3B3B-43AE-BB63-53CAEF6B886F}">
      <dgm:prSet/>
      <dgm:spPr/>
      <dgm:t>
        <a:bodyPr/>
        <a:lstStyle/>
        <a:p>
          <a:endParaRPr lang="ru-RU"/>
        </a:p>
      </dgm:t>
    </dgm:pt>
    <dgm:pt modelId="{AF70863F-E0CA-4105-8BED-E42C89D98256}" type="sibTrans" cxnId="{241E4C67-3B3B-43AE-BB63-53CAEF6B886F}">
      <dgm:prSet/>
      <dgm:spPr/>
      <dgm:t>
        <a:bodyPr/>
        <a:lstStyle/>
        <a:p>
          <a:endParaRPr lang="ru-RU"/>
        </a:p>
      </dgm:t>
    </dgm:pt>
    <dgm:pt modelId="{FF1DD0FD-220C-45BD-9F84-2785C6508672}">
      <dgm:prSet custT="1"/>
      <dgm:spPr>
        <a:solidFill>
          <a:schemeClr val="accent2"/>
        </a:solidFill>
      </dgm:spPr>
      <dgm:t>
        <a:bodyPr/>
        <a:lstStyle/>
        <a:p>
          <a:r>
            <a:rPr lang="ru-RU" sz="2800" b="1" dirty="0">
              <a:latin typeface="+mj-lt"/>
            </a:rPr>
            <a:t>4014</a:t>
          </a:r>
          <a:r>
            <a:rPr lang="ru-RU" sz="2800" b="1" dirty="0"/>
            <a:t>  </a:t>
          </a:r>
          <a:r>
            <a:rPr lang="ru-RU" sz="2800" dirty="0"/>
            <a:t>людям оказана помощь</a:t>
          </a:r>
        </a:p>
      </dgm:t>
    </dgm:pt>
    <dgm:pt modelId="{360B5A8B-92DC-4130-848D-0A22E0088A7A}" type="parTrans" cxnId="{FE4C2F04-789E-4AD2-AD93-0E3C4A6E1E2A}">
      <dgm:prSet/>
      <dgm:spPr/>
      <dgm:t>
        <a:bodyPr/>
        <a:lstStyle/>
        <a:p>
          <a:endParaRPr lang="ru-RU"/>
        </a:p>
      </dgm:t>
    </dgm:pt>
    <dgm:pt modelId="{A50D2CBB-798B-4CBD-AF86-9A79CCEED798}" type="sibTrans" cxnId="{FE4C2F04-789E-4AD2-AD93-0E3C4A6E1E2A}">
      <dgm:prSet/>
      <dgm:spPr/>
      <dgm:t>
        <a:bodyPr/>
        <a:lstStyle/>
        <a:p>
          <a:endParaRPr lang="ru-RU"/>
        </a:p>
      </dgm:t>
    </dgm:pt>
    <dgm:pt modelId="{897A5660-7AE8-445A-8A02-3AD13A196A0D}">
      <dgm:prSet custT="1"/>
      <dgm:spPr>
        <a:solidFill>
          <a:schemeClr val="accent2"/>
        </a:solidFill>
      </dgm:spPr>
      <dgm:t>
        <a:bodyPr/>
        <a:lstStyle/>
        <a:p>
          <a:r>
            <a:rPr lang="ru-RU" sz="2800" b="1" dirty="0">
              <a:latin typeface="+mj-lt"/>
            </a:rPr>
            <a:t>311</a:t>
          </a:r>
          <a:r>
            <a:rPr lang="ru-RU" sz="2000" b="1" dirty="0"/>
            <a:t> </a:t>
          </a:r>
          <a:r>
            <a:rPr lang="ru-RU" sz="2400" dirty="0"/>
            <a:t>человек прошло Школу патронажа и успешно и успешно помогают людям</a:t>
          </a:r>
        </a:p>
      </dgm:t>
    </dgm:pt>
    <dgm:pt modelId="{D7AE8E92-0F58-4A73-AB1D-718277B1A12B}" type="parTrans" cxnId="{180633EE-CC20-4174-9182-1A508A1682BF}">
      <dgm:prSet/>
      <dgm:spPr/>
      <dgm:t>
        <a:bodyPr/>
        <a:lstStyle/>
        <a:p>
          <a:endParaRPr lang="ru-RU"/>
        </a:p>
      </dgm:t>
    </dgm:pt>
    <dgm:pt modelId="{21DDC26F-0A82-41DB-8F8F-2992C04D7B54}" type="sibTrans" cxnId="{180633EE-CC20-4174-9182-1A508A1682BF}">
      <dgm:prSet/>
      <dgm:spPr/>
      <dgm:t>
        <a:bodyPr/>
        <a:lstStyle/>
        <a:p>
          <a:endParaRPr lang="ru-RU"/>
        </a:p>
      </dgm:t>
    </dgm:pt>
    <dgm:pt modelId="{01E2DBEA-3D63-43AA-95FA-F31775B78935}">
      <dgm:prSet custT="1"/>
      <dgm:spPr>
        <a:solidFill>
          <a:schemeClr val="accent2"/>
        </a:solidFill>
      </dgm:spPr>
      <dgm:t>
        <a:bodyPr/>
        <a:lstStyle/>
        <a:p>
          <a:r>
            <a:rPr lang="en-US" sz="2800" b="1" dirty="0">
              <a:latin typeface="+mj-lt"/>
            </a:rPr>
            <a:t>7</a:t>
          </a:r>
          <a:r>
            <a:rPr lang="ru-RU" sz="2800" b="1" dirty="0"/>
            <a:t> </a:t>
          </a:r>
          <a:r>
            <a:rPr lang="ru-RU" sz="2800" dirty="0"/>
            <a:t>действующих бесплатных проектов</a:t>
          </a:r>
        </a:p>
      </dgm:t>
    </dgm:pt>
    <dgm:pt modelId="{B3CB0901-A5C5-4733-B0EB-8C1CCD18F688}" type="parTrans" cxnId="{72A3E6D4-6139-4AB5-9B57-110ADE5CD250}">
      <dgm:prSet/>
      <dgm:spPr/>
      <dgm:t>
        <a:bodyPr/>
        <a:lstStyle/>
        <a:p>
          <a:endParaRPr lang="ru-RU"/>
        </a:p>
      </dgm:t>
    </dgm:pt>
    <dgm:pt modelId="{6156898E-D853-4428-BD7E-029205D3380E}" type="sibTrans" cxnId="{72A3E6D4-6139-4AB5-9B57-110ADE5CD250}">
      <dgm:prSet/>
      <dgm:spPr/>
      <dgm:t>
        <a:bodyPr/>
        <a:lstStyle/>
        <a:p>
          <a:endParaRPr lang="ru-RU"/>
        </a:p>
      </dgm:t>
    </dgm:pt>
    <dgm:pt modelId="{859ED59F-A65D-4665-AE35-460320683B18}" type="pres">
      <dgm:prSet presAssocID="{EEF0847C-740F-4475-9E46-E850B5CD693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63FF14C-B535-403A-9AD5-C9BCADBE92A4}" type="pres">
      <dgm:prSet presAssocID="{ACF15348-0A6D-44DE-9271-F7B7AF6F8DC5}" presName="parentText" presStyleLbl="node1" presStyleIdx="0" presStyleCnt="6" custLinFactNeighborX="-83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3019E1-5A64-4451-904F-6A37B5A61215}" type="pres">
      <dgm:prSet presAssocID="{45DDC2DC-DFF1-420E-8B57-4A3B8266719B}" presName="spacer" presStyleCnt="0"/>
      <dgm:spPr/>
    </dgm:pt>
    <dgm:pt modelId="{C08C5C48-4D27-42CD-91FE-B8095DBCDE9A}" type="pres">
      <dgm:prSet presAssocID="{8968CC3D-19F6-43A3-A631-05203C817AAA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5BC137-1699-4622-ABAC-88D2FF7D07AB}" type="pres">
      <dgm:prSet presAssocID="{4DE8A0D4-FE36-4142-B9BC-A199178ECA37}" presName="spacer" presStyleCnt="0"/>
      <dgm:spPr/>
    </dgm:pt>
    <dgm:pt modelId="{EE344B6B-FDE7-4C00-8245-383627F184F1}" type="pres">
      <dgm:prSet presAssocID="{B026FC40-6837-4816-8320-81364B1973A5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FA77B4-F55F-4703-9DC7-D2D9754AAFDD}" type="pres">
      <dgm:prSet presAssocID="{AF70863F-E0CA-4105-8BED-E42C89D98256}" presName="spacer" presStyleCnt="0"/>
      <dgm:spPr/>
    </dgm:pt>
    <dgm:pt modelId="{15BB1754-EAAC-4360-8CD5-BBF06D06D628}" type="pres">
      <dgm:prSet presAssocID="{FF1DD0FD-220C-45BD-9F84-2785C6508672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6E0278-393E-4783-AFAF-E12D7B94A131}" type="pres">
      <dgm:prSet presAssocID="{A50D2CBB-798B-4CBD-AF86-9A79CCEED798}" presName="spacer" presStyleCnt="0"/>
      <dgm:spPr/>
    </dgm:pt>
    <dgm:pt modelId="{D7D28D4D-CFB5-46D6-AEAB-AA7306B97176}" type="pres">
      <dgm:prSet presAssocID="{897A5660-7AE8-445A-8A02-3AD13A196A0D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ABCB62-8941-419E-A2C0-F0B1C8E9A8DF}" type="pres">
      <dgm:prSet presAssocID="{21DDC26F-0A82-41DB-8F8F-2992C04D7B54}" presName="spacer" presStyleCnt="0"/>
      <dgm:spPr/>
    </dgm:pt>
    <dgm:pt modelId="{EC2B8BD8-D21D-468F-B320-88C22F8B2A91}" type="pres">
      <dgm:prSet presAssocID="{01E2DBEA-3D63-43AA-95FA-F31775B78935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83CD89-ABC4-40E2-9ED2-C016D23B2B91}" type="pres">
      <dgm:prSet presAssocID="{01E2DBEA-3D63-43AA-95FA-F31775B78935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985B1BD-CAA3-4697-B439-747F41816611}" type="presOf" srcId="{897A5660-7AE8-445A-8A02-3AD13A196A0D}" destId="{D7D28D4D-CFB5-46D6-AEAB-AA7306B97176}" srcOrd="0" destOrd="0" presId="urn:microsoft.com/office/officeart/2005/8/layout/vList2"/>
    <dgm:cxn modelId="{40C9E2A3-2C4C-4102-AEDC-51021B82F9E8}" type="presOf" srcId="{8968CC3D-19F6-43A3-A631-05203C817AAA}" destId="{C08C5C48-4D27-42CD-91FE-B8095DBCDE9A}" srcOrd="0" destOrd="0" presId="urn:microsoft.com/office/officeart/2005/8/layout/vList2"/>
    <dgm:cxn modelId="{7406B7C6-1665-46E2-BED2-74FBF2C04618}" type="presOf" srcId="{01E2DBEA-3D63-43AA-95FA-F31775B78935}" destId="{EC2B8BD8-D21D-468F-B320-88C22F8B2A91}" srcOrd="0" destOrd="0" presId="urn:microsoft.com/office/officeart/2005/8/layout/vList2"/>
    <dgm:cxn modelId="{AF62C7A4-EFEF-4A9C-A711-3F6BE3DA017E}" type="presOf" srcId="{ACF15348-0A6D-44DE-9271-F7B7AF6F8DC5}" destId="{763FF14C-B535-403A-9AD5-C9BCADBE92A4}" srcOrd="0" destOrd="0" presId="urn:microsoft.com/office/officeart/2005/8/layout/vList2"/>
    <dgm:cxn modelId="{41B670EE-7538-4E71-944B-5982537A34A7}" type="presOf" srcId="{B026FC40-6837-4816-8320-81364B1973A5}" destId="{EE344B6B-FDE7-4C00-8245-383627F184F1}" srcOrd="0" destOrd="0" presId="urn:microsoft.com/office/officeart/2005/8/layout/vList2"/>
    <dgm:cxn modelId="{0C06E311-38E1-4088-AD7F-EAB48DC2EFED}" srcId="{EEF0847C-740F-4475-9E46-E850B5CD6938}" destId="{8968CC3D-19F6-43A3-A631-05203C817AAA}" srcOrd="1" destOrd="0" parTransId="{D7670597-CD81-4121-A84E-68FB6C760567}" sibTransId="{4DE8A0D4-FE36-4142-B9BC-A199178ECA37}"/>
    <dgm:cxn modelId="{72A3E6D4-6139-4AB5-9B57-110ADE5CD250}" srcId="{EEF0847C-740F-4475-9E46-E850B5CD6938}" destId="{01E2DBEA-3D63-43AA-95FA-F31775B78935}" srcOrd="5" destOrd="0" parTransId="{B3CB0901-A5C5-4733-B0EB-8C1CCD18F688}" sibTransId="{6156898E-D853-4428-BD7E-029205D3380E}"/>
    <dgm:cxn modelId="{180633EE-CC20-4174-9182-1A508A1682BF}" srcId="{EEF0847C-740F-4475-9E46-E850B5CD6938}" destId="{897A5660-7AE8-445A-8A02-3AD13A196A0D}" srcOrd="4" destOrd="0" parTransId="{D7AE8E92-0F58-4A73-AB1D-718277B1A12B}" sibTransId="{21DDC26F-0A82-41DB-8F8F-2992C04D7B54}"/>
    <dgm:cxn modelId="{71EABB8D-92F6-4543-ABFA-8AB2B8A5A6E3}" srcId="{01E2DBEA-3D63-43AA-95FA-F31775B78935}" destId="{E8E70830-3472-48ED-B63A-67E36A1E8CF1}" srcOrd="0" destOrd="0" parTransId="{893F4570-60E9-46DB-8FB0-5A94B6751A50}" sibTransId="{3258601C-2FE9-48EE-AB30-E88730A066FB}"/>
    <dgm:cxn modelId="{C5999BB1-76B1-420E-BD25-05671852DD42}" type="presOf" srcId="{FF1DD0FD-220C-45BD-9F84-2785C6508672}" destId="{15BB1754-EAAC-4360-8CD5-BBF06D06D628}" srcOrd="0" destOrd="0" presId="urn:microsoft.com/office/officeart/2005/8/layout/vList2"/>
    <dgm:cxn modelId="{FE4C2F04-789E-4AD2-AD93-0E3C4A6E1E2A}" srcId="{EEF0847C-740F-4475-9E46-E850B5CD6938}" destId="{FF1DD0FD-220C-45BD-9F84-2785C6508672}" srcOrd="3" destOrd="0" parTransId="{360B5A8B-92DC-4130-848D-0A22E0088A7A}" sibTransId="{A50D2CBB-798B-4CBD-AF86-9A79CCEED798}"/>
    <dgm:cxn modelId="{81BE975F-AB1F-432C-9646-BE5CAF83A1B7}" type="presOf" srcId="{EEF0847C-740F-4475-9E46-E850B5CD6938}" destId="{859ED59F-A65D-4665-AE35-460320683B18}" srcOrd="0" destOrd="0" presId="urn:microsoft.com/office/officeart/2005/8/layout/vList2"/>
    <dgm:cxn modelId="{D5B491EC-31E7-4F63-B330-2DC652E1A91E}" srcId="{EEF0847C-740F-4475-9E46-E850B5CD6938}" destId="{ACF15348-0A6D-44DE-9271-F7B7AF6F8DC5}" srcOrd="0" destOrd="0" parTransId="{250CF8A6-9B58-4685-B5DA-8ABD8FD9B2E7}" sibTransId="{45DDC2DC-DFF1-420E-8B57-4A3B8266719B}"/>
    <dgm:cxn modelId="{241E4C67-3B3B-43AE-BB63-53CAEF6B886F}" srcId="{EEF0847C-740F-4475-9E46-E850B5CD6938}" destId="{B026FC40-6837-4816-8320-81364B1973A5}" srcOrd="2" destOrd="0" parTransId="{1C321D78-A286-4F3B-9DBD-5425F92AB9A9}" sibTransId="{AF70863F-E0CA-4105-8BED-E42C89D98256}"/>
    <dgm:cxn modelId="{0A92AD0C-5CB3-4757-90B0-9A34A8DF8A69}" type="presOf" srcId="{E8E70830-3472-48ED-B63A-67E36A1E8CF1}" destId="{B383CD89-ABC4-40E2-9ED2-C016D23B2B91}" srcOrd="0" destOrd="0" presId="urn:microsoft.com/office/officeart/2005/8/layout/vList2"/>
    <dgm:cxn modelId="{15C9D00B-E530-43DF-A6D9-403A595ACA7F}" type="presParOf" srcId="{859ED59F-A65D-4665-AE35-460320683B18}" destId="{763FF14C-B535-403A-9AD5-C9BCADBE92A4}" srcOrd="0" destOrd="0" presId="urn:microsoft.com/office/officeart/2005/8/layout/vList2"/>
    <dgm:cxn modelId="{7F1CB316-3151-4AEF-80A3-33380A9576B8}" type="presParOf" srcId="{859ED59F-A65D-4665-AE35-460320683B18}" destId="{C23019E1-5A64-4451-904F-6A37B5A61215}" srcOrd="1" destOrd="0" presId="urn:microsoft.com/office/officeart/2005/8/layout/vList2"/>
    <dgm:cxn modelId="{F446D358-AF3B-4A91-A65E-EC4D5C25C2BD}" type="presParOf" srcId="{859ED59F-A65D-4665-AE35-460320683B18}" destId="{C08C5C48-4D27-42CD-91FE-B8095DBCDE9A}" srcOrd="2" destOrd="0" presId="urn:microsoft.com/office/officeart/2005/8/layout/vList2"/>
    <dgm:cxn modelId="{92AFA35D-F94B-43DD-9E76-31BAABB0297F}" type="presParOf" srcId="{859ED59F-A65D-4665-AE35-460320683B18}" destId="{755BC137-1699-4622-ABAC-88D2FF7D07AB}" srcOrd="3" destOrd="0" presId="urn:microsoft.com/office/officeart/2005/8/layout/vList2"/>
    <dgm:cxn modelId="{51820CCD-CD27-40F2-A8B1-83BD913C5FB7}" type="presParOf" srcId="{859ED59F-A65D-4665-AE35-460320683B18}" destId="{EE344B6B-FDE7-4C00-8245-383627F184F1}" srcOrd="4" destOrd="0" presId="urn:microsoft.com/office/officeart/2005/8/layout/vList2"/>
    <dgm:cxn modelId="{BD3DA9F6-41EA-412D-B6D0-88AB352D1E7F}" type="presParOf" srcId="{859ED59F-A65D-4665-AE35-460320683B18}" destId="{42FA77B4-F55F-4703-9DC7-D2D9754AAFDD}" srcOrd="5" destOrd="0" presId="urn:microsoft.com/office/officeart/2005/8/layout/vList2"/>
    <dgm:cxn modelId="{AE77AB61-9B52-417F-932D-BB1D0187FDE9}" type="presParOf" srcId="{859ED59F-A65D-4665-AE35-460320683B18}" destId="{15BB1754-EAAC-4360-8CD5-BBF06D06D628}" srcOrd="6" destOrd="0" presId="urn:microsoft.com/office/officeart/2005/8/layout/vList2"/>
    <dgm:cxn modelId="{BE9A4A31-9653-43B3-981D-C8AD487B3DFC}" type="presParOf" srcId="{859ED59F-A65D-4665-AE35-460320683B18}" destId="{8A6E0278-393E-4783-AFAF-E12D7B94A131}" srcOrd="7" destOrd="0" presId="urn:microsoft.com/office/officeart/2005/8/layout/vList2"/>
    <dgm:cxn modelId="{F6715636-62F2-4D82-AC9F-ACA4F1682DF9}" type="presParOf" srcId="{859ED59F-A65D-4665-AE35-460320683B18}" destId="{D7D28D4D-CFB5-46D6-AEAB-AA7306B97176}" srcOrd="8" destOrd="0" presId="urn:microsoft.com/office/officeart/2005/8/layout/vList2"/>
    <dgm:cxn modelId="{58991383-12BF-4687-B4F3-8B5DA7AD3E40}" type="presParOf" srcId="{859ED59F-A65D-4665-AE35-460320683B18}" destId="{9CABCB62-8941-419E-A2C0-F0B1C8E9A8DF}" srcOrd="9" destOrd="0" presId="urn:microsoft.com/office/officeart/2005/8/layout/vList2"/>
    <dgm:cxn modelId="{BF3FDB3B-DECD-4C1E-9656-6C0D1E914974}" type="presParOf" srcId="{859ED59F-A65D-4665-AE35-460320683B18}" destId="{EC2B8BD8-D21D-468F-B320-88C22F8B2A91}" srcOrd="10" destOrd="0" presId="urn:microsoft.com/office/officeart/2005/8/layout/vList2"/>
    <dgm:cxn modelId="{CA778E88-0606-4C55-A3C7-093CCC37AA51}" type="presParOf" srcId="{859ED59F-A65D-4665-AE35-460320683B18}" destId="{B383CD89-ABC4-40E2-9ED2-C016D23B2B91}" srcOrd="1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3FF14C-B535-403A-9AD5-C9BCADBE92A4}">
      <dsp:nvSpPr>
        <dsp:cNvPr id="0" name=""/>
        <dsp:cNvSpPr/>
      </dsp:nvSpPr>
      <dsp:spPr>
        <a:xfrm>
          <a:off x="0" y="3278"/>
          <a:ext cx="8640960" cy="849649"/>
        </a:xfrm>
        <a:prstGeom prst="round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>
              <a:latin typeface="+mj-lt"/>
            </a:rPr>
            <a:t>20</a:t>
          </a:r>
          <a:r>
            <a:rPr lang="ru-RU" sz="2800" b="1" kern="1200" dirty="0"/>
            <a:t> лет  </a:t>
          </a:r>
          <a:r>
            <a:rPr lang="ru-RU" sz="2800" kern="1200" dirty="0"/>
            <a:t>заботимся  о ваших близких</a:t>
          </a:r>
        </a:p>
      </dsp:txBody>
      <dsp:txXfrm>
        <a:off x="41476" y="44754"/>
        <a:ext cx="8558008" cy="766697"/>
      </dsp:txXfrm>
    </dsp:sp>
    <dsp:sp modelId="{C08C5C48-4D27-42CD-91FE-B8095DBCDE9A}">
      <dsp:nvSpPr>
        <dsp:cNvPr id="0" name=""/>
        <dsp:cNvSpPr/>
      </dsp:nvSpPr>
      <dsp:spPr>
        <a:xfrm>
          <a:off x="0" y="864532"/>
          <a:ext cx="8640960" cy="849649"/>
        </a:xfrm>
        <a:prstGeom prst="round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>
              <a:latin typeface="+mj-lt"/>
            </a:rPr>
            <a:t>20</a:t>
          </a:r>
          <a:r>
            <a:rPr lang="ru-RU" sz="2800" b="1" kern="1200" dirty="0"/>
            <a:t>  </a:t>
          </a:r>
          <a:r>
            <a:rPr lang="ru-RU" sz="2800" kern="1200" dirty="0"/>
            <a:t>благотворительных акций проведено</a:t>
          </a:r>
        </a:p>
      </dsp:txBody>
      <dsp:txXfrm>
        <a:off x="41476" y="906008"/>
        <a:ext cx="8558008" cy="766697"/>
      </dsp:txXfrm>
    </dsp:sp>
    <dsp:sp modelId="{EE344B6B-FDE7-4C00-8245-383627F184F1}">
      <dsp:nvSpPr>
        <dsp:cNvPr id="0" name=""/>
        <dsp:cNvSpPr/>
      </dsp:nvSpPr>
      <dsp:spPr>
        <a:xfrm>
          <a:off x="0" y="1725785"/>
          <a:ext cx="8640960" cy="849649"/>
        </a:xfrm>
        <a:prstGeom prst="round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>
              <a:latin typeface="+mj-lt"/>
            </a:rPr>
            <a:t>68</a:t>
          </a:r>
          <a:r>
            <a:rPr lang="ru-RU" sz="2000" b="1" kern="1200" dirty="0"/>
            <a:t>  </a:t>
          </a:r>
          <a:r>
            <a:rPr lang="ru-RU" sz="2000" kern="1200" dirty="0"/>
            <a:t>добровольцев подарили свою любовь и заботу нашим подопечным</a:t>
          </a:r>
        </a:p>
      </dsp:txBody>
      <dsp:txXfrm>
        <a:off x="41476" y="1767261"/>
        <a:ext cx="8558008" cy="766697"/>
      </dsp:txXfrm>
    </dsp:sp>
    <dsp:sp modelId="{15BB1754-EAAC-4360-8CD5-BBF06D06D628}">
      <dsp:nvSpPr>
        <dsp:cNvPr id="0" name=""/>
        <dsp:cNvSpPr/>
      </dsp:nvSpPr>
      <dsp:spPr>
        <a:xfrm>
          <a:off x="0" y="2587039"/>
          <a:ext cx="8640960" cy="849649"/>
        </a:xfrm>
        <a:prstGeom prst="round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>
              <a:latin typeface="+mj-lt"/>
            </a:rPr>
            <a:t>4014</a:t>
          </a:r>
          <a:r>
            <a:rPr lang="ru-RU" sz="2800" b="1" kern="1200" dirty="0"/>
            <a:t>  </a:t>
          </a:r>
          <a:r>
            <a:rPr lang="ru-RU" sz="2800" kern="1200" dirty="0"/>
            <a:t>людям оказана помощь</a:t>
          </a:r>
        </a:p>
      </dsp:txBody>
      <dsp:txXfrm>
        <a:off x="41476" y="2628515"/>
        <a:ext cx="8558008" cy="766697"/>
      </dsp:txXfrm>
    </dsp:sp>
    <dsp:sp modelId="{D7D28D4D-CFB5-46D6-AEAB-AA7306B97176}">
      <dsp:nvSpPr>
        <dsp:cNvPr id="0" name=""/>
        <dsp:cNvSpPr/>
      </dsp:nvSpPr>
      <dsp:spPr>
        <a:xfrm>
          <a:off x="0" y="3448293"/>
          <a:ext cx="8640960" cy="849649"/>
        </a:xfrm>
        <a:prstGeom prst="round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>
              <a:latin typeface="+mj-lt"/>
            </a:rPr>
            <a:t>311</a:t>
          </a:r>
          <a:r>
            <a:rPr lang="ru-RU" sz="2000" b="1" kern="1200" dirty="0"/>
            <a:t> </a:t>
          </a:r>
          <a:r>
            <a:rPr lang="ru-RU" sz="2400" kern="1200" dirty="0"/>
            <a:t>человек прошло Школу патронажа и успешно и успешно помогают людям</a:t>
          </a:r>
        </a:p>
      </dsp:txBody>
      <dsp:txXfrm>
        <a:off x="41476" y="3489769"/>
        <a:ext cx="8558008" cy="766697"/>
      </dsp:txXfrm>
    </dsp:sp>
    <dsp:sp modelId="{EC2B8BD8-D21D-468F-B320-88C22F8B2A91}">
      <dsp:nvSpPr>
        <dsp:cNvPr id="0" name=""/>
        <dsp:cNvSpPr/>
      </dsp:nvSpPr>
      <dsp:spPr>
        <a:xfrm>
          <a:off x="0" y="4309547"/>
          <a:ext cx="8640960" cy="849649"/>
        </a:xfrm>
        <a:prstGeom prst="round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>
              <a:latin typeface="+mj-lt"/>
            </a:rPr>
            <a:t>7</a:t>
          </a:r>
          <a:r>
            <a:rPr lang="ru-RU" sz="2800" b="1" kern="1200" dirty="0"/>
            <a:t> </a:t>
          </a:r>
          <a:r>
            <a:rPr lang="ru-RU" sz="2800" kern="1200" dirty="0"/>
            <a:t>действующих бесплатных проектов</a:t>
          </a:r>
        </a:p>
      </dsp:txBody>
      <dsp:txXfrm>
        <a:off x="41476" y="4351023"/>
        <a:ext cx="8558008" cy="766697"/>
      </dsp:txXfrm>
    </dsp:sp>
    <dsp:sp modelId="{B383CD89-ABC4-40E2-9ED2-C016D23B2B91}">
      <dsp:nvSpPr>
        <dsp:cNvPr id="0" name=""/>
        <dsp:cNvSpPr/>
      </dsp:nvSpPr>
      <dsp:spPr>
        <a:xfrm>
          <a:off x="0" y="5159197"/>
          <a:ext cx="8640960" cy="667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4350" tIns="6350" rIns="35560" bIns="6350" numCol="1" spcCol="1270" anchor="t" anchorCtr="0">
          <a:noAutofit/>
        </a:bodyPr>
        <a:lstStyle/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400" kern="1200" dirty="0"/>
        </a:p>
      </dsp:txBody>
      <dsp:txXfrm>
        <a:off x="0" y="5159197"/>
        <a:ext cx="8640960" cy="667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23.02.2023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2852936"/>
            <a:ext cx="6696744" cy="252028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B050"/>
                </a:solidFill>
              </a:rPr>
              <a:t>Автономная некоммерческая организация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2564904"/>
            <a:ext cx="8352928" cy="316835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ru-RU" dirty="0">
                <a:solidFill>
                  <a:srgbClr val="00B0F0"/>
                </a:solidFill>
              </a:rPr>
              <a:t>Патронажная Служба</a:t>
            </a:r>
          </a:p>
          <a:p>
            <a:r>
              <a:rPr lang="ru-RU" dirty="0" err="1" smtClean="0">
                <a:solidFill>
                  <a:srgbClr val="00B0F0"/>
                </a:solidFill>
              </a:rPr>
              <a:t>г.Брянск</a:t>
            </a:r>
            <a:endParaRPr lang="ru-RU" dirty="0">
              <a:solidFill>
                <a:srgbClr val="00B0F0"/>
              </a:solidFill>
            </a:endParaRPr>
          </a:p>
        </p:txBody>
      </p:sp>
      <p:pic>
        <p:nvPicPr>
          <p:cNvPr id="1027" name="Picture 3" descr="C:\Users\User\Desktop\патронажная служба Устав\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16386"/>
            <a:ext cx="2304256" cy="222052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378002" y="6093296"/>
            <a:ext cx="6696744" cy="54868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0" tIns="0" rIns="18288" bIns="0" anchor="b">
            <a:normAutofit fontScale="97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 smtClean="0">
                <a:solidFill>
                  <a:srgbClr val="00B050"/>
                </a:solidFill>
              </a:rPr>
              <a:t>2023г</a:t>
            </a:r>
            <a:endParaRPr lang="ru-RU" sz="28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48680"/>
            <a:ext cx="8435280" cy="648072"/>
          </a:xfrm>
        </p:spPr>
        <p:txBody>
          <a:bodyPr>
            <a:normAutofit fontScale="90000"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Наши проекты</a:t>
            </a:r>
          </a:p>
        </p:txBody>
      </p:sp>
      <p:pic>
        <p:nvPicPr>
          <p:cNvPr id="4" name="Picture 4" descr="C:\Users\SS\Downloads\проект Рисуем вмест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2592288" cy="34563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50" name="Picture 2" descr="C:\Users\SS\Downloads\проект моё военное детство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606" y="2420888"/>
            <a:ext cx="2647270" cy="37444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65025" y="3717032"/>
            <a:ext cx="2650791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3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Рисуем вместе</a:t>
            </a:r>
          </a:p>
        </p:txBody>
      </p:sp>
      <p:pic>
        <p:nvPicPr>
          <p:cNvPr id="2052" name="Picture 4" descr="C:\Users\SS\Downloads\проект Музыкальная память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762363"/>
            <a:ext cx="2754306" cy="3672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3011422" y="4368006"/>
            <a:ext cx="321676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3">
                      <a:lumMod val="50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Музыкальная память</a:t>
            </a:r>
          </a:p>
        </p:txBody>
      </p:sp>
    </p:spTree>
    <p:extLst>
      <p:ext uri="{BB962C8B-B14F-4D97-AF65-F5344CB8AC3E}">
        <p14:creationId xmlns:p14="http://schemas.microsoft.com/office/powerpoint/2010/main" val="31030687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48680"/>
            <a:ext cx="8435280" cy="648072"/>
          </a:xfrm>
        </p:spPr>
        <p:txBody>
          <a:bodyPr>
            <a:normAutofit fontScale="90000"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Наши проекты</a:t>
            </a:r>
          </a:p>
        </p:txBody>
      </p:sp>
      <p:pic>
        <p:nvPicPr>
          <p:cNvPr id="2051" name="Picture 3" descr="C:\Users\SS\Downloads\ПМВ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284984"/>
            <a:ext cx="2952328" cy="29523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SS\Downloads\Незабудка фото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394775"/>
            <a:ext cx="5400599" cy="40504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107504" y="5445224"/>
            <a:ext cx="5732852" cy="107721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Альцгеймер-кафе «Незабудка»</a:t>
            </a:r>
          </a:p>
          <a:p>
            <a:pPr algn="ctr"/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(Брянск)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35904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48680"/>
            <a:ext cx="8435280" cy="648072"/>
          </a:xfrm>
        </p:spPr>
        <p:txBody>
          <a:bodyPr>
            <a:normAutofit fontScale="90000"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</a:t>
            </a:r>
          </a:p>
        </p:txBody>
      </p:sp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xmlns="" id="{B0F90855-80E0-4AEA-8653-9CB8B9BC7D1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92572" y="456082"/>
            <a:ext cx="4329677" cy="5997254"/>
          </a:xfrm>
          <a:prstGeom prst="rect">
            <a:avLst/>
          </a:prstGeom>
          <a:ln w="228600" cap="sq">
            <a:gradFill>
              <a:gsLst>
                <a:gs pos="0">
                  <a:srgbClr val="DDDDDD"/>
                </a:gs>
                <a:gs pos="100000">
                  <a:srgbClr val="FFFFFF"/>
                </a:gs>
              </a:gsLst>
              <a:lin ang="5400000" scaled="1"/>
            </a:gradFill>
            <a:miter lim="800000"/>
          </a:ln>
          <a:effectLst>
            <a:outerShdw blurRad="177800" dist="127000" dir="9600000" sx="102000" sy="102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21240000"/>
            </a:camera>
            <a:lightRig rig="twoPt" dir="t">
              <a:rot lat="0" lon="0" rev="7200000"/>
            </a:lightRig>
          </a:scene3d>
          <a:sp3d extrusionH="38100"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956860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48680"/>
            <a:ext cx="8435280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Отзывы</a:t>
            </a:r>
          </a:p>
        </p:txBody>
      </p:sp>
      <p:pic>
        <p:nvPicPr>
          <p:cNvPr id="4098" name="Picture 2" descr="C:\Users\SS\Downloads\Attachments_79803331660@yandex.ru_2023-02-13_22-22-11\IMG-20230213-WA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3888432" cy="50657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SS\Downloads\Attachments_79803331660@yandex.ru_2023-02-13_22-22-11\IMG-20230213-WA0000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337" y="1615972"/>
            <a:ext cx="4267127" cy="45493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721BC68A-310B-4268-B3D5-161B019843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7771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48680"/>
            <a:ext cx="8435280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Отзывы</a:t>
            </a:r>
          </a:p>
        </p:txBody>
      </p:sp>
      <p:pic>
        <p:nvPicPr>
          <p:cNvPr id="5122" name="Picture 2" descr="C:\Users\SS\Downloads\Attachments_79803331660@yandex.ru_2023-02-13_22-22-11\IMG-20230213-WA000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4" b="232"/>
          <a:stretch/>
        </p:blipFill>
        <p:spPr bwMode="auto">
          <a:xfrm>
            <a:off x="1907704" y="1556792"/>
            <a:ext cx="3992784" cy="46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SS\Downloads\Attachments_79803331660@yandex.ru_2023-02-13_22-22-11\IMG-20230213-WA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14488"/>
            <a:ext cx="2448272" cy="3318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SS\Downloads\Attachments_79803331660@yandex.ru_2023-02-13_22-22-11\IMG-20230213-WA00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744" y="1412776"/>
            <a:ext cx="3367854" cy="498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2E9D3493-E413-4B0D-BDC0-A96EC3AC0E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7899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C:\Users\SS\Downloads\Attachments_79803331660@yandex.ru_2023-02-13_22-22-11\IMG-20230213-WA0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833" y="1124744"/>
            <a:ext cx="3743327" cy="4381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48680"/>
            <a:ext cx="8435280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Отзывы</a:t>
            </a:r>
          </a:p>
        </p:txBody>
      </p:sp>
      <p:pic>
        <p:nvPicPr>
          <p:cNvPr id="6149" name="Picture 5" descr="C:\Users\SS\Downloads\Attachments_79803331660@yandex.ru_2023-02-13_22-22-11\IMG-20230213-WA00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358" y="1052736"/>
            <a:ext cx="351922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SS\Downloads\Attachments_79803331660@yandex.ru_2023-02-13_22-22-11\IMG-20230213-WA000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0" r="6290"/>
          <a:stretch/>
        </p:blipFill>
        <p:spPr bwMode="auto">
          <a:xfrm>
            <a:off x="24433" y="1401341"/>
            <a:ext cx="2484000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C:\Users\SS\Downloads\Attachments_79803331660@yandex.ru_2023-02-13_22-22-11\IMG-20230213-WA00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02" y="4544033"/>
            <a:ext cx="4196462" cy="192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F86DAE6-9C82-4E5A-A15C-1CBD14340E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789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Наша миссия: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064216"/>
            <a:ext cx="8229600" cy="4389120"/>
          </a:xfrm>
        </p:spPr>
        <p:txBody>
          <a:bodyPr/>
          <a:lstStyle/>
          <a:p>
            <a:pPr marL="0" indent="0" algn="ctr" fontAlgn="base">
              <a:buNone/>
            </a:pP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Помощь государству в социальном обслуживании граждан путем взаимодействия и объединения ресурсов социальных, медицинских учреждений, фондов, органов государственной власти и общества</a:t>
            </a:r>
          </a:p>
          <a:p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Наши услуги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fontAlgn="base">
              <a:lnSpc>
                <a:spcPct val="120000"/>
              </a:lnSpc>
            </a:pPr>
            <a:r>
              <a:rPr lang="ru-RU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Услуги по социальному обслуживанию на дому по индивидуальной программе уход за больными и престарелыми людьми</a:t>
            </a:r>
          </a:p>
          <a:p>
            <a:pPr fontAlgn="base">
              <a:lnSpc>
                <a:spcPct val="120000"/>
              </a:lnSpc>
            </a:pPr>
            <a:r>
              <a:rPr lang="ru-RU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Специальные цены для долгосрочных договоров</a:t>
            </a:r>
          </a:p>
          <a:p>
            <a:pPr fontAlgn="base">
              <a:lnSpc>
                <a:spcPct val="120000"/>
              </a:lnSpc>
            </a:pPr>
            <a:r>
              <a:rPr lang="ru-RU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Поэтапная оплата</a:t>
            </a:r>
          </a:p>
          <a:p>
            <a:pPr fontAlgn="base">
              <a:lnSpc>
                <a:spcPct val="120000"/>
              </a:lnSpc>
            </a:pPr>
            <a:r>
              <a:rPr lang="ru-RU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Установка бесплатного видеонаблюдения</a:t>
            </a:r>
          </a:p>
          <a:p>
            <a:pPr fontAlgn="base">
              <a:lnSpc>
                <a:spcPct val="120000"/>
              </a:lnSpc>
            </a:pPr>
            <a:r>
              <a:rPr lang="ru-RU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Предоставление бесплатных технических средств реабилитации</a:t>
            </a:r>
          </a:p>
          <a:p>
            <a:pPr fontAlgn="base">
              <a:lnSpc>
                <a:spcPct val="120000"/>
              </a:lnSpc>
            </a:pPr>
            <a:r>
              <a:rPr lang="ru-RU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Оказание содействия в получении социальных, юридических и прочих услуг в уполномоченных органах и организациях</a:t>
            </a:r>
            <a:endParaRPr lang="ru-RU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Почему нужно выбрать нас?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endParaRPr lang="ru-RU" b="1" dirty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916832"/>
            <a:ext cx="7920880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Автономная некоммерческая организация </a:t>
            </a:r>
            <a:r>
              <a:rPr lang="ru-RU" sz="2200" dirty="0"/>
              <a:t>«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Патронажная служба</a:t>
            </a:r>
            <a:r>
              <a:rPr lang="ru-RU" sz="2200" dirty="0"/>
              <a:t>»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в реестре поставщиков социальных услуг.</a:t>
            </a: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Помогаем   уменьшить   расходы  по  уходу  за  близкими по   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442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-ФЗ.</a:t>
            </a: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Оперативно решаем вопросы с медицинскими и социальными учреждениями, благотворительными фондами.</a:t>
            </a: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наши сотрудники проходят профессиональную подготовку    согласно    стандарту   Минтруда   России (ПП   №507-н   от   30.07.2018г.).</a:t>
            </a: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Входим в Союз некоммерческих организаций России.</a:t>
            </a: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Относимся к Департаменту семьи, социальной и демографической   политики   Брянской   области.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18864" y="1632168"/>
            <a:ext cx="8085584" cy="4389120"/>
          </a:xfrm>
        </p:spPr>
        <p:txBody>
          <a:bodyPr>
            <a:normAutofit lnSpcReduction="10000"/>
          </a:bodyPr>
          <a:lstStyle/>
          <a:p>
            <a:pPr fontAlgn="base"/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Уход    за    близким    человеком      должен   быть    профессиональным,  недорогим  и своевременным</a:t>
            </a:r>
          </a:p>
          <a:p>
            <a:pPr fontAlgn="base"/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Наши специалисты проконсультируют Вас по любым вопросам</a:t>
            </a:r>
          </a:p>
          <a:p>
            <a:pPr algn="just" fontAlgn="base"/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нас работают эксперты с большими добрыми сердцами: врач, специалист по работе с клиентами, специалист по реабилитации, специалист по социальной работе - психолог, сиделки, волонтеры-добровольцы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704088"/>
            <a:ext cx="8928992" cy="85270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Результаты нашей работы в цифрах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fontAlgn="base"/>
            <a:r>
              <a:rPr lang="ru-RU" sz="3200" b="1" dirty="0">
                <a:latin typeface="+mj-lt"/>
              </a:rPr>
              <a:t>20</a:t>
            </a:r>
            <a:r>
              <a:rPr lang="ru-RU" sz="3200" b="1" dirty="0"/>
              <a:t> лет  </a:t>
            </a:r>
            <a:r>
              <a:rPr lang="ru-RU" sz="3200" dirty="0"/>
              <a:t>заботимся  о ваших близких</a:t>
            </a:r>
          </a:p>
          <a:p>
            <a:pPr fontAlgn="base"/>
            <a:r>
              <a:rPr lang="en-US" sz="3200" b="1" dirty="0">
                <a:latin typeface="+mj-lt"/>
              </a:rPr>
              <a:t>20</a:t>
            </a:r>
            <a:r>
              <a:rPr lang="ru-RU" sz="3200" b="1" dirty="0"/>
              <a:t>  </a:t>
            </a:r>
            <a:r>
              <a:rPr lang="ru-RU" sz="3200" dirty="0"/>
              <a:t>благотворительных акций проведено</a:t>
            </a:r>
          </a:p>
          <a:p>
            <a:pPr fontAlgn="base"/>
            <a:r>
              <a:rPr lang="ru-RU" sz="3200" b="1" dirty="0">
                <a:latin typeface="+mj-lt"/>
              </a:rPr>
              <a:t>68</a:t>
            </a:r>
            <a:r>
              <a:rPr lang="ru-RU" sz="3200" b="1" dirty="0"/>
              <a:t>  </a:t>
            </a:r>
            <a:r>
              <a:rPr lang="ru-RU" sz="3200" dirty="0"/>
              <a:t>добровольцев подарили свою любовь и заботу нашим подопечным</a:t>
            </a:r>
          </a:p>
          <a:p>
            <a:pPr fontAlgn="base"/>
            <a:r>
              <a:rPr lang="ru-RU" sz="3200" b="1" dirty="0">
                <a:latin typeface="+mj-lt"/>
              </a:rPr>
              <a:t>4014</a:t>
            </a:r>
            <a:r>
              <a:rPr lang="ru-RU" sz="3200" b="1" dirty="0"/>
              <a:t>  </a:t>
            </a:r>
            <a:r>
              <a:rPr lang="ru-RU" sz="3200" dirty="0"/>
              <a:t>людям оказана помощь</a:t>
            </a:r>
          </a:p>
          <a:p>
            <a:pPr fontAlgn="base"/>
            <a:r>
              <a:rPr lang="ru-RU" sz="3200" b="1" dirty="0">
                <a:latin typeface="+mj-lt"/>
              </a:rPr>
              <a:t>311</a:t>
            </a:r>
            <a:r>
              <a:rPr lang="ru-RU" sz="3200" b="1" dirty="0"/>
              <a:t> </a:t>
            </a:r>
            <a:r>
              <a:rPr lang="ru-RU" sz="3200" dirty="0"/>
              <a:t>человек прошло Школу патронажа и успешно и успешно помогают людям</a:t>
            </a:r>
          </a:p>
          <a:p>
            <a:pPr fontAlgn="base"/>
            <a:r>
              <a:rPr lang="en-US" sz="3200" b="1" dirty="0">
                <a:latin typeface="+mj-lt"/>
              </a:rPr>
              <a:t>7</a:t>
            </a:r>
            <a:r>
              <a:rPr lang="ru-RU" sz="3200" b="1" dirty="0"/>
              <a:t> </a:t>
            </a:r>
            <a:r>
              <a:rPr lang="ru-RU" sz="3200" dirty="0"/>
              <a:t>действующих бесплатных проектов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704088"/>
            <a:ext cx="8928992" cy="85270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Результаты нашей работы в цифрах</a:t>
            </a: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xmlns="" id="{38B038D1-6FA9-44D5-9EBD-2EB04B191D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09408731"/>
              </p:ext>
            </p:extLst>
          </p:nvPr>
        </p:nvGraphicFramePr>
        <p:xfrm>
          <a:off x="251520" y="1556792"/>
          <a:ext cx="8640960" cy="52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147546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704088"/>
            <a:ext cx="8928992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Результаты нашей работы в цифрах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0846408"/>
              </p:ext>
            </p:extLst>
          </p:nvPr>
        </p:nvGraphicFramePr>
        <p:xfrm>
          <a:off x="179512" y="1935163"/>
          <a:ext cx="8856984" cy="4389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46591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SS\Downloads\проект сон на пчёлах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408932"/>
            <a:ext cx="3141315" cy="41884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 descr="C:\Users\SS\Downloads\проект один дом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094" y="1772816"/>
            <a:ext cx="2974066" cy="3960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48680"/>
            <a:ext cx="8435280" cy="648072"/>
          </a:xfrm>
        </p:spPr>
        <p:txBody>
          <a:bodyPr>
            <a:normAutofit fontScale="90000"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Наши проекты</a:t>
            </a:r>
          </a:p>
        </p:txBody>
      </p:sp>
      <p:pic>
        <p:nvPicPr>
          <p:cNvPr id="3" name="Picture 2" descr="C:\Users\SS\Downloads\проект прокат ТСР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2880320" cy="40740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3600" y="1270501"/>
            <a:ext cx="255422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Прокат ТСР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042021" y="2525415"/>
            <a:ext cx="2850459" cy="6155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4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4">
                      <a:lumMod val="50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Сон на пчёлах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319275" y="1918573"/>
            <a:ext cx="254351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Один дома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315</TotalTime>
  <Words>329</Words>
  <Application>Microsoft Office PowerPoint</Application>
  <PresentationFormat>Экран (4:3)</PresentationFormat>
  <Paragraphs>52</Paragraphs>
  <Slides>15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Поток</vt:lpstr>
      <vt:lpstr>Автономная некоммерческая организация</vt:lpstr>
      <vt:lpstr>Наша миссия:</vt:lpstr>
      <vt:lpstr>Наши услуги</vt:lpstr>
      <vt:lpstr>Почему нужно выбрать нас?</vt:lpstr>
      <vt:lpstr>Презентация PowerPoint</vt:lpstr>
      <vt:lpstr>Результаты нашей работы в цифрах</vt:lpstr>
      <vt:lpstr>Результаты нашей работы в цифрах</vt:lpstr>
      <vt:lpstr>Результаты нашей работы в цифрах</vt:lpstr>
      <vt:lpstr>                  Наши проекты</vt:lpstr>
      <vt:lpstr>                  Наши проекты</vt:lpstr>
      <vt:lpstr>                  Наши проекты</vt:lpstr>
      <vt:lpstr>                  </vt:lpstr>
      <vt:lpstr>Отзывы</vt:lpstr>
      <vt:lpstr>Отзывы</vt:lpstr>
      <vt:lpstr>Отзывы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Автономная некоммерческая организация</dc:title>
  <dc:creator>User</dc:creator>
  <cp:lastModifiedBy>RePack by Diakov</cp:lastModifiedBy>
  <cp:revision>35</cp:revision>
  <dcterms:created xsi:type="dcterms:W3CDTF">2023-01-20T10:10:16Z</dcterms:created>
  <dcterms:modified xsi:type="dcterms:W3CDTF">2023-02-23T16:35:56Z</dcterms:modified>
</cp:coreProperties>
</file>