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61" r:id="rId4"/>
    <p:sldId id="259" r:id="rId5"/>
    <p:sldId id="265" r:id="rId6"/>
    <p:sldId id="260" r:id="rId7"/>
    <p:sldId id="262" r:id="rId8"/>
    <p:sldId id="305" r:id="rId9"/>
    <p:sldId id="306" r:id="rId10"/>
    <p:sldId id="285" r:id="rId11"/>
    <p:sldId id="287" r:id="rId12"/>
    <p:sldId id="289" r:id="rId13"/>
    <p:sldId id="291" r:id="rId14"/>
    <p:sldId id="293" r:id="rId15"/>
    <p:sldId id="295" r:id="rId16"/>
    <p:sldId id="296" r:id="rId17"/>
    <p:sldId id="297" r:id="rId18"/>
    <p:sldId id="298" r:id="rId19"/>
    <p:sldId id="284" r:id="rId20"/>
    <p:sldId id="299" r:id="rId21"/>
    <p:sldId id="300" r:id="rId22"/>
    <p:sldId id="301" r:id="rId23"/>
    <p:sldId id="302" r:id="rId24"/>
    <p:sldId id="304" r:id="rId25"/>
  </p:sldIdLst>
  <p:sldSz cx="9144000" cy="5143500" type="screen16x9"/>
  <p:notesSz cx="6858000" cy="9144000"/>
  <p:embeddedFontLst>
    <p:embeddedFont>
      <p:font typeface="Lato Light" panose="020B0604020202020204" charset="0"/>
      <p:regular r:id="rId27"/>
      <p:bold r:id="rId28"/>
      <p:italic r:id="rId29"/>
      <p:boldItalic r:id="rId30"/>
    </p:embeddedFont>
    <p:embeddedFont>
      <p:font typeface="Roboto Slab Light" panose="020B0604020202020204" charset="0"/>
      <p:regular r:id="rId31"/>
      <p:bold r:id="rId32"/>
    </p:embeddedFont>
    <p:embeddedFont>
      <p:font typeface="Montserrat" panose="020B0604020202020204" charset="-52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8D990-CE4C-49A0-97BD-5EC6FA32A762}">
  <a:tblStyle styleId="{46F8D990-CE4C-49A0-97BD-5EC6FA32A7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55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F5BD2-5D71-4251-9198-9FCD7C55B5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382CC-F1B4-4BB9-883E-BA0CBE14E432}">
      <dgm:prSet phldrT="[Текст]"/>
      <dgm:spPr/>
      <dgm:t>
        <a:bodyPr/>
        <a:lstStyle/>
        <a:p>
          <a:r>
            <a:rPr lang="ru-RU" dirty="0" smtClean="0"/>
            <a:t>Альтруистический мотив</a:t>
          </a:r>
          <a:endParaRPr lang="ru-RU" dirty="0"/>
        </a:p>
      </dgm:t>
    </dgm:pt>
    <dgm:pt modelId="{53573AC1-9F2C-4F85-B80D-E6C6A072E6DA}" type="parTrans" cxnId="{07DFBD50-4756-4D21-9CD4-BDD89AF73DCF}">
      <dgm:prSet/>
      <dgm:spPr/>
      <dgm:t>
        <a:bodyPr/>
        <a:lstStyle/>
        <a:p>
          <a:endParaRPr lang="ru-RU"/>
        </a:p>
      </dgm:t>
    </dgm:pt>
    <dgm:pt modelId="{2FBA0D2F-C3E2-4E9D-875E-D4E3B6D04D9A}" type="sibTrans" cxnId="{07DFBD50-4756-4D21-9CD4-BDD89AF73DCF}">
      <dgm:prSet/>
      <dgm:spPr/>
      <dgm:t>
        <a:bodyPr/>
        <a:lstStyle/>
        <a:p>
          <a:endParaRPr lang="ru-RU"/>
        </a:p>
      </dgm:t>
    </dgm:pt>
    <dgm:pt modelId="{7B21217E-F394-4A66-AC5A-9060DD4B8CFA}">
      <dgm:prSet phldrT="[Текст]"/>
      <dgm:spPr/>
      <dgm:t>
        <a:bodyPr/>
        <a:lstStyle/>
        <a:p>
          <a:r>
            <a:rPr lang="ru-RU" dirty="0" smtClean="0"/>
            <a:t>бескорыстное побуждение человека оказать пользу другим людям</a:t>
          </a:r>
          <a:endParaRPr lang="ru-RU" dirty="0"/>
        </a:p>
      </dgm:t>
    </dgm:pt>
    <dgm:pt modelId="{52A6F5A1-98DE-4FF0-AFBD-0CC346986D0B}" type="parTrans" cxnId="{2B51E2E7-451D-4F96-883F-ACA1135B9527}">
      <dgm:prSet/>
      <dgm:spPr/>
      <dgm:t>
        <a:bodyPr/>
        <a:lstStyle/>
        <a:p>
          <a:endParaRPr lang="ru-RU"/>
        </a:p>
      </dgm:t>
    </dgm:pt>
    <dgm:pt modelId="{11789ADC-DED7-4A3B-BFCB-46E1F5E31B11}" type="sibTrans" cxnId="{2B51E2E7-451D-4F96-883F-ACA1135B9527}">
      <dgm:prSet/>
      <dgm:spPr/>
      <dgm:t>
        <a:bodyPr/>
        <a:lstStyle/>
        <a:p>
          <a:endParaRPr lang="ru-RU"/>
        </a:p>
      </dgm:t>
    </dgm:pt>
    <dgm:pt modelId="{F5E46981-A7A4-45FA-ADFE-A009EAED104E}">
      <dgm:prSet phldrT="[Текст]"/>
      <dgm:spPr/>
      <dgm:t>
        <a:bodyPr/>
        <a:lstStyle/>
        <a:p>
          <a:r>
            <a:rPr lang="ru-RU" dirty="0" smtClean="0"/>
            <a:t>Прагматический мотив</a:t>
          </a:r>
          <a:endParaRPr lang="ru-RU" dirty="0"/>
        </a:p>
      </dgm:t>
    </dgm:pt>
    <dgm:pt modelId="{47E4E41C-E5BF-4B72-AB35-9A2943A8B385}" type="parTrans" cxnId="{21A54E6D-B6B6-4504-9942-29A0A9B52F35}">
      <dgm:prSet/>
      <dgm:spPr/>
      <dgm:t>
        <a:bodyPr/>
        <a:lstStyle/>
        <a:p>
          <a:endParaRPr lang="ru-RU"/>
        </a:p>
      </dgm:t>
    </dgm:pt>
    <dgm:pt modelId="{30846A8B-43DD-4B16-8A21-3ADAA28B9BBA}" type="sibTrans" cxnId="{21A54E6D-B6B6-4504-9942-29A0A9B52F35}">
      <dgm:prSet/>
      <dgm:spPr/>
      <dgm:t>
        <a:bodyPr/>
        <a:lstStyle/>
        <a:p>
          <a:endParaRPr lang="ru-RU"/>
        </a:p>
      </dgm:t>
    </dgm:pt>
    <dgm:pt modelId="{41BC07F9-5119-4C4D-970D-E3C9CA49236E}">
      <dgm:prSet phldrT="[Текст]"/>
      <dgm:spPr/>
      <dgm:t>
        <a:bodyPr/>
        <a:lstStyle/>
        <a:p>
          <a:r>
            <a:rPr lang="ru-RU" dirty="0" smtClean="0"/>
            <a:t>выстраивание своей системы поступков и взглядов на жизнь в аспекте получения практически полезных результатов. </a:t>
          </a:r>
          <a:endParaRPr lang="ru-RU" dirty="0"/>
        </a:p>
      </dgm:t>
    </dgm:pt>
    <dgm:pt modelId="{3AE8E556-475A-485C-8123-40A4C2B75D81}" type="parTrans" cxnId="{49430067-ECD6-4A62-9CA1-7A16E349B265}">
      <dgm:prSet/>
      <dgm:spPr/>
      <dgm:t>
        <a:bodyPr/>
        <a:lstStyle/>
        <a:p>
          <a:endParaRPr lang="ru-RU"/>
        </a:p>
      </dgm:t>
    </dgm:pt>
    <dgm:pt modelId="{22322C65-265C-49E2-BD34-970CC869E6D0}" type="sibTrans" cxnId="{49430067-ECD6-4A62-9CA1-7A16E349B265}">
      <dgm:prSet/>
      <dgm:spPr/>
      <dgm:t>
        <a:bodyPr/>
        <a:lstStyle/>
        <a:p>
          <a:endParaRPr lang="ru-RU"/>
        </a:p>
      </dgm:t>
    </dgm:pt>
    <dgm:pt modelId="{4147D6F7-CDDE-4592-BD37-846A1AC932AA}">
      <dgm:prSet/>
      <dgm:spPr/>
      <dgm:t>
        <a:bodyPr/>
        <a:lstStyle/>
        <a:p>
          <a:r>
            <a:rPr lang="ru-RU" dirty="0" smtClean="0"/>
            <a:t>Социальный мотив</a:t>
          </a:r>
          <a:endParaRPr lang="ru-RU" dirty="0"/>
        </a:p>
      </dgm:t>
    </dgm:pt>
    <dgm:pt modelId="{F88A9649-ACBE-4A0C-A57B-FD0BEDDFCECB}" type="parTrans" cxnId="{22E785A6-C9FF-4C74-BC0F-72B560A8C4E5}">
      <dgm:prSet/>
      <dgm:spPr/>
      <dgm:t>
        <a:bodyPr/>
        <a:lstStyle/>
        <a:p>
          <a:endParaRPr lang="ru-RU"/>
        </a:p>
      </dgm:t>
    </dgm:pt>
    <dgm:pt modelId="{4B19FCE8-D02F-4D7A-B866-FC025863E0E0}" type="sibTrans" cxnId="{22E785A6-C9FF-4C74-BC0F-72B560A8C4E5}">
      <dgm:prSet/>
      <dgm:spPr/>
      <dgm:t>
        <a:bodyPr/>
        <a:lstStyle/>
        <a:p>
          <a:endParaRPr lang="ru-RU"/>
        </a:p>
      </dgm:t>
    </dgm:pt>
    <dgm:pt modelId="{D600B922-6D77-4860-8A9D-28AADF899A40}">
      <dgm:prSet/>
      <dgm:spPr/>
      <dgm:t>
        <a:bodyPr/>
        <a:lstStyle/>
        <a:p>
          <a:r>
            <a:rPr lang="ru-RU" dirty="0" smtClean="0"/>
            <a:t>Познавательный мотив</a:t>
          </a:r>
          <a:endParaRPr lang="ru-RU" dirty="0"/>
        </a:p>
      </dgm:t>
    </dgm:pt>
    <dgm:pt modelId="{2718DA75-D190-49A2-A4D1-947C0BEEAABF}" type="parTrans" cxnId="{6CB61589-D5E0-4327-9B34-5F8A72C5F9D8}">
      <dgm:prSet/>
      <dgm:spPr/>
      <dgm:t>
        <a:bodyPr/>
        <a:lstStyle/>
        <a:p>
          <a:endParaRPr lang="ru-RU"/>
        </a:p>
      </dgm:t>
    </dgm:pt>
    <dgm:pt modelId="{43B927F3-DB0A-4BB4-93A2-BF4C321E0E4D}" type="sibTrans" cxnId="{6CB61589-D5E0-4327-9B34-5F8A72C5F9D8}">
      <dgm:prSet/>
      <dgm:spPr/>
      <dgm:t>
        <a:bodyPr/>
        <a:lstStyle/>
        <a:p>
          <a:endParaRPr lang="ru-RU"/>
        </a:p>
      </dgm:t>
    </dgm:pt>
    <dgm:pt modelId="{25A98436-F485-4E7C-934D-DBEA662A55B0}">
      <dgm:prSet/>
      <dgm:spPr/>
      <dgm:t>
        <a:bodyPr/>
        <a:lstStyle/>
        <a:p>
          <a:r>
            <a:rPr lang="ru-RU" dirty="0" smtClean="0"/>
            <a:t>основанием мотива являются общественные отношения (найти друзей, получить одобрение окружающих, занять свое место в обществе и т.п.) </a:t>
          </a:r>
          <a:endParaRPr lang="ru-RU" dirty="0"/>
        </a:p>
      </dgm:t>
    </dgm:pt>
    <dgm:pt modelId="{79500AAA-9EEC-4EE7-846C-69BE1E0292F3}" type="parTrans" cxnId="{BE2836EF-7EBB-4F06-97DF-EF7F65524B50}">
      <dgm:prSet/>
      <dgm:spPr/>
      <dgm:t>
        <a:bodyPr/>
        <a:lstStyle/>
        <a:p>
          <a:endParaRPr lang="ru-RU"/>
        </a:p>
      </dgm:t>
    </dgm:pt>
    <dgm:pt modelId="{E0870B3C-93D5-4A9E-8C44-F9F3D903B03C}" type="sibTrans" cxnId="{BE2836EF-7EBB-4F06-97DF-EF7F65524B50}">
      <dgm:prSet/>
      <dgm:spPr/>
      <dgm:t>
        <a:bodyPr/>
        <a:lstStyle/>
        <a:p>
          <a:endParaRPr lang="ru-RU"/>
        </a:p>
      </dgm:t>
    </dgm:pt>
    <dgm:pt modelId="{684EB334-DDCD-43DD-AD1A-C91CC3A2EA52}">
      <dgm:prSet/>
      <dgm:spPr/>
      <dgm:t>
        <a:bodyPr/>
        <a:lstStyle/>
        <a:p>
          <a:r>
            <a:rPr lang="ru-RU" dirty="0" smtClean="0"/>
            <a:t>ориентация волонтеров на овладение новыми знаниями и желанием применить их в жизни. </a:t>
          </a:r>
          <a:endParaRPr lang="ru-RU" dirty="0"/>
        </a:p>
      </dgm:t>
    </dgm:pt>
    <dgm:pt modelId="{35F93173-1FF9-44EF-9F2A-F13341B55A3F}" type="parTrans" cxnId="{A0EB6CDB-223E-4958-881A-22AFC3251FCD}">
      <dgm:prSet/>
      <dgm:spPr/>
      <dgm:t>
        <a:bodyPr/>
        <a:lstStyle/>
        <a:p>
          <a:endParaRPr lang="ru-RU"/>
        </a:p>
      </dgm:t>
    </dgm:pt>
    <dgm:pt modelId="{5689B57B-E8EE-43D2-B701-416DED8E428E}" type="sibTrans" cxnId="{A0EB6CDB-223E-4958-881A-22AFC3251FCD}">
      <dgm:prSet/>
      <dgm:spPr/>
      <dgm:t>
        <a:bodyPr/>
        <a:lstStyle/>
        <a:p>
          <a:endParaRPr lang="ru-RU"/>
        </a:p>
      </dgm:t>
    </dgm:pt>
    <dgm:pt modelId="{08CE8C9A-6D4E-4F26-90BB-8D8C13A994AE}" type="pres">
      <dgm:prSet presAssocID="{F52F5BD2-5D71-4251-9198-9FCD7C55B5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3A89C-E2E1-4194-B7C4-6B32F5235C44}" type="pres">
      <dgm:prSet presAssocID="{7CB382CC-F1B4-4BB9-883E-BA0CBE14E43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F8B7-B96F-4A0E-97D6-91C6016F7B17}" type="pres">
      <dgm:prSet presAssocID="{7CB382CC-F1B4-4BB9-883E-BA0CBE14E43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CA2E-BCCF-45B8-BAAB-569A0ACDAE86}" type="pres">
      <dgm:prSet presAssocID="{F5E46981-A7A4-45FA-ADFE-A009EAED10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C78E1-ECB7-4174-8570-7113EFE9A04E}" type="pres">
      <dgm:prSet presAssocID="{F5E46981-A7A4-45FA-ADFE-A009EAED104E}" presName="childText" presStyleLbl="revTx" presStyleIdx="1" presStyleCnt="4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7918A-0FC2-4F3D-BD4A-FB4736CACBCA}" type="pres">
      <dgm:prSet presAssocID="{4147D6F7-CDDE-4592-BD37-846A1AC932AA}" presName="parentText" presStyleLbl="node1" presStyleIdx="2" presStyleCnt="4" custLinFactNeighborX="-1331" custLinFactNeighborY="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31E-B9E7-44C9-AEB8-8677905CD60B}" type="pres">
      <dgm:prSet presAssocID="{4147D6F7-CDDE-4592-BD37-846A1AC932A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168D-C2AA-44DD-930A-FA043DEB9585}" type="pres">
      <dgm:prSet presAssocID="{D600B922-6D77-4860-8A9D-28AADF899A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8B2EE-31FE-4DDF-B675-87BDD4378962}" type="pres">
      <dgm:prSet presAssocID="{D600B922-6D77-4860-8A9D-28AADF899A40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54E6D-B6B6-4504-9942-29A0A9B52F35}" srcId="{F52F5BD2-5D71-4251-9198-9FCD7C55B5FC}" destId="{F5E46981-A7A4-45FA-ADFE-A009EAED104E}" srcOrd="1" destOrd="0" parTransId="{47E4E41C-E5BF-4B72-AB35-9A2943A8B385}" sibTransId="{30846A8B-43DD-4B16-8A21-3ADAA28B9BBA}"/>
    <dgm:cxn modelId="{BE2836EF-7EBB-4F06-97DF-EF7F65524B50}" srcId="{4147D6F7-CDDE-4592-BD37-846A1AC932AA}" destId="{25A98436-F485-4E7C-934D-DBEA662A55B0}" srcOrd="0" destOrd="0" parTransId="{79500AAA-9EEC-4EE7-846C-69BE1E0292F3}" sibTransId="{E0870B3C-93D5-4A9E-8C44-F9F3D903B03C}"/>
    <dgm:cxn modelId="{ECD85EA1-5CAE-4CF7-8AB7-EEC7886BE8EA}" type="presOf" srcId="{25A98436-F485-4E7C-934D-DBEA662A55B0}" destId="{7AE6D31E-B9E7-44C9-AEB8-8677905CD60B}" srcOrd="0" destOrd="0" presId="urn:microsoft.com/office/officeart/2005/8/layout/vList2"/>
    <dgm:cxn modelId="{9E436825-8A40-4F52-8695-C0AFBD91DB07}" type="presOf" srcId="{F52F5BD2-5D71-4251-9198-9FCD7C55B5FC}" destId="{08CE8C9A-6D4E-4F26-90BB-8D8C13A994AE}" srcOrd="0" destOrd="0" presId="urn:microsoft.com/office/officeart/2005/8/layout/vList2"/>
    <dgm:cxn modelId="{A0EB6CDB-223E-4958-881A-22AFC3251FCD}" srcId="{D600B922-6D77-4860-8A9D-28AADF899A40}" destId="{684EB334-DDCD-43DD-AD1A-C91CC3A2EA52}" srcOrd="0" destOrd="0" parTransId="{35F93173-1FF9-44EF-9F2A-F13341B55A3F}" sibTransId="{5689B57B-E8EE-43D2-B701-416DED8E428E}"/>
    <dgm:cxn modelId="{49430067-ECD6-4A62-9CA1-7A16E349B265}" srcId="{F5E46981-A7A4-45FA-ADFE-A009EAED104E}" destId="{41BC07F9-5119-4C4D-970D-E3C9CA49236E}" srcOrd="0" destOrd="0" parTransId="{3AE8E556-475A-485C-8123-40A4C2B75D81}" sibTransId="{22322C65-265C-49E2-BD34-970CC869E6D0}"/>
    <dgm:cxn modelId="{2B51E2E7-451D-4F96-883F-ACA1135B9527}" srcId="{7CB382CC-F1B4-4BB9-883E-BA0CBE14E432}" destId="{7B21217E-F394-4A66-AC5A-9060DD4B8CFA}" srcOrd="0" destOrd="0" parTransId="{52A6F5A1-98DE-4FF0-AFBD-0CC346986D0B}" sibTransId="{11789ADC-DED7-4A3B-BFCB-46E1F5E31B11}"/>
    <dgm:cxn modelId="{3B474FCA-5E32-418E-93BA-82F442E2B5DC}" type="presOf" srcId="{7CB382CC-F1B4-4BB9-883E-BA0CBE14E432}" destId="{FE83A89C-E2E1-4194-B7C4-6B32F5235C44}" srcOrd="0" destOrd="0" presId="urn:microsoft.com/office/officeart/2005/8/layout/vList2"/>
    <dgm:cxn modelId="{FDDFD489-040B-4733-9EC2-DDCA4BBE5D44}" type="presOf" srcId="{D600B922-6D77-4860-8A9D-28AADF899A40}" destId="{77A0168D-C2AA-44DD-930A-FA043DEB9585}" srcOrd="0" destOrd="0" presId="urn:microsoft.com/office/officeart/2005/8/layout/vList2"/>
    <dgm:cxn modelId="{CC7C9546-A38A-4D9A-9154-AE9FF7B8F9F9}" type="presOf" srcId="{7B21217E-F394-4A66-AC5A-9060DD4B8CFA}" destId="{9F05F8B7-B96F-4A0E-97D6-91C6016F7B17}" srcOrd="0" destOrd="0" presId="urn:microsoft.com/office/officeart/2005/8/layout/vList2"/>
    <dgm:cxn modelId="{62AB1F1B-60C3-4081-89E6-7ECF0F7D82D8}" type="presOf" srcId="{F5E46981-A7A4-45FA-ADFE-A009EAED104E}" destId="{7C21CA2E-BCCF-45B8-BAAB-569A0ACDAE86}" srcOrd="0" destOrd="0" presId="urn:microsoft.com/office/officeart/2005/8/layout/vList2"/>
    <dgm:cxn modelId="{20DBA6AE-EC5B-4BF0-90DC-5BE27D242001}" type="presOf" srcId="{41BC07F9-5119-4C4D-970D-E3C9CA49236E}" destId="{DF0C78E1-ECB7-4174-8570-7113EFE9A04E}" srcOrd="0" destOrd="0" presId="urn:microsoft.com/office/officeart/2005/8/layout/vList2"/>
    <dgm:cxn modelId="{F67CEAF0-339E-4251-9D3E-3C6BA5C6F063}" type="presOf" srcId="{4147D6F7-CDDE-4592-BD37-846A1AC932AA}" destId="{D027918A-0FC2-4F3D-BD4A-FB4736CACBCA}" srcOrd="0" destOrd="0" presId="urn:microsoft.com/office/officeart/2005/8/layout/vList2"/>
    <dgm:cxn modelId="{6CB61589-D5E0-4327-9B34-5F8A72C5F9D8}" srcId="{F52F5BD2-5D71-4251-9198-9FCD7C55B5FC}" destId="{D600B922-6D77-4860-8A9D-28AADF899A40}" srcOrd="3" destOrd="0" parTransId="{2718DA75-D190-49A2-A4D1-947C0BEEAABF}" sibTransId="{43B927F3-DB0A-4BB4-93A2-BF4C321E0E4D}"/>
    <dgm:cxn modelId="{50C2029A-A728-4D15-A4DF-DBC4AA18EAEA}" type="presOf" srcId="{684EB334-DDCD-43DD-AD1A-C91CC3A2EA52}" destId="{A078B2EE-31FE-4DDF-B675-87BDD4378962}" srcOrd="0" destOrd="0" presId="urn:microsoft.com/office/officeart/2005/8/layout/vList2"/>
    <dgm:cxn modelId="{22E785A6-C9FF-4C74-BC0F-72B560A8C4E5}" srcId="{F52F5BD2-5D71-4251-9198-9FCD7C55B5FC}" destId="{4147D6F7-CDDE-4592-BD37-846A1AC932AA}" srcOrd="2" destOrd="0" parTransId="{F88A9649-ACBE-4A0C-A57B-FD0BEDDFCECB}" sibTransId="{4B19FCE8-D02F-4D7A-B866-FC025863E0E0}"/>
    <dgm:cxn modelId="{07DFBD50-4756-4D21-9CD4-BDD89AF73DCF}" srcId="{F52F5BD2-5D71-4251-9198-9FCD7C55B5FC}" destId="{7CB382CC-F1B4-4BB9-883E-BA0CBE14E432}" srcOrd="0" destOrd="0" parTransId="{53573AC1-9F2C-4F85-B80D-E6C6A072E6DA}" sibTransId="{2FBA0D2F-C3E2-4E9D-875E-D4E3B6D04D9A}"/>
    <dgm:cxn modelId="{C2EFBCC2-7F59-4482-9124-6066EF200AD9}" type="presParOf" srcId="{08CE8C9A-6D4E-4F26-90BB-8D8C13A994AE}" destId="{FE83A89C-E2E1-4194-B7C4-6B32F5235C44}" srcOrd="0" destOrd="0" presId="urn:microsoft.com/office/officeart/2005/8/layout/vList2"/>
    <dgm:cxn modelId="{1DDA54E2-69EF-4D7A-8950-DFAD0A0603B3}" type="presParOf" srcId="{08CE8C9A-6D4E-4F26-90BB-8D8C13A994AE}" destId="{9F05F8B7-B96F-4A0E-97D6-91C6016F7B17}" srcOrd="1" destOrd="0" presId="urn:microsoft.com/office/officeart/2005/8/layout/vList2"/>
    <dgm:cxn modelId="{547362A6-9435-4350-8363-82415FD89B35}" type="presParOf" srcId="{08CE8C9A-6D4E-4F26-90BB-8D8C13A994AE}" destId="{7C21CA2E-BCCF-45B8-BAAB-569A0ACDAE86}" srcOrd="2" destOrd="0" presId="urn:microsoft.com/office/officeart/2005/8/layout/vList2"/>
    <dgm:cxn modelId="{B48F226C-D8DC-4025-BF65-C299FC4088FD}" type="presParOf" srcId="{08CE8C9A-6D4E-4F26-90BB-8D8C13A994AE}" destId="{DF0C78E1-ECB7-4174-8570-7113EFE9A04E}" srcOrd="3" destOrd="0" presId="urn:microsoft.com/office/officeart/2005/8/layout/vList2"/>
    <dgm:cxn modelId="{1A628E88-38E8-43DF-A23D-F16E884C15F5}" type="presParOf" srcId="{08CE8C9A-6D4E-4F26-90BB-8D8C13A994AE}" destId="{D027918A-0FC2-4F3D-BD4A-FB4736CACBCA}" srcOrd="4" destOrd="0" presId="urn:microsoft.com/office/officeart/2005/8/layout/vList2"/>
    <dgm:cxn modelId="{E72BD5FC-8DFC-4CB2-AC80-458CF71BDF45}" type="presParOf" srcId="{08CE8C9A-6D4E-4F26-90BB-8D8C13A994AE}" destId="{7AE6D31E-B9E7-44C9-AEB8-8677905CD60B}" srcOrd="5" destOrd="0" presId="urn:microsoft.com/office/officeart/2005/8/layout/vList2"/>
    <dgm:cxn modelId="{8D006587-E5EC-4F99-B498-04ECA92119D7}" type="presParOf" srcId="{08CE8C9A-6D4E-4F26-90BB-8D8C13A994AE}" destId="{77A0168D-C2AA-44DD-930A-FA043DEB9585}" srcOrd="6" destOrd="0" presId="urn:microsoft.com/office/officeart/2005/8/layout/vList2"/>
    <dgm:cxn modelId="{473910DE-CF69-42C2-87A4-0847696E5148}" type="presParOf" srcId="{08CE8C9A-6D4E-4F26-90BB-8D8C13A994AE}" destId="{A078B2EE-31FE-4DDF-B675-87BDD43789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3A89C-E2E1-4194-B7C4-6B32F5235C44}">
      <dsp:nvSpPr>
        <dsp:cNvPr id="0" name=""/>
        <dsp:cNvSpPr/>
      </dsp:nvSpPr>
      <dsp:spPr>
        <a:xfrm>
          <a:off x="0" y="82271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Альтруистический мотив</a:t>
          </a:r>
          <a:endParaRPr lang="ru-RU" sz="2100" kern="1200" dirty="0"/>
        </a:p>
      </dsp:txBody>
      <dsp:txXfrm>
        <a:off x="23988" y="106259"/>
        <a:ext cx="6954556" cy="443423"/>
      </dsp:txXfrm>
    </dsp:sp>
    <dsp:sp modelId="{9F05F8B7-B96F-4A0E-97D6-91C6016F7B17}">
      <dsp:nvSpPr>
        <dsp:cNvPr id="0" name=""/>
        <dsp:cNvSpPr/>
      </dsp:nvSpPr>
      <dsp:spPr>
        <a:xfrm>
          <a:off x="0" y="573671"/>
          <a:ext cx="700253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бескорыстное побуждение человека оказать пользу другим людям</a:t>
          </a:r>
          <a:endParaRPr lang="ru-RU" sz="1600" kern="1200" dirty="0"/>
        </a:p>
      </dsp:txBody>
      <dsp:txXfrm>
        <a:off x="0" y="573671"/>
        <a:ext cx="7002532" cy="347760"/>
      </dsp:txXfrm>
    </dsp:sp>
    <dsp:sp modelId="{7C21CA2E-BCCF-45B8-BAAB-569A0ACDAE86}">
      <dsp:nvSpPr>
        <dsp:cNvPr id="0" name=""/>
        <dsp:cNvSpPr/>
      </dsp:nvSpPr>
      <dsp:spPr>
        <a:xfrm>
          <a:off x="0" y="921431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Прагматический мотив</a:t>
          </a:r>
          <a:endParaRPr lang="ru-RU" sz="2100" kern="1200" dirty="0"/>
        </a:p>
      </dsp:txBody>
      <dsp:txXfrm>
        <a:off x="23988" y="945419"/>
        <a:ext cx="6954556" cy="443423"/>
      </dsp:txXfrm>
    </dsp:sp>
    <dsp:sp modelId="{DF0C78E1-ECB7-4174-8570-7113EFE9A04E}">
      <dsp:nvSpPr>
        <dsp:cNvPr id="0" name=""/>
        <dsp:cNvSpPr/>
      </dsp:nvSpPr>
      <dsp:spPr>
        <a:xfrm>
          <a:off x="0" y="1412831"/>
          <a:ext cx="700253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выстраивание своей системы поступков и взглядов на жизнь в аспекте получения практически полезных результатов. </a:t>
          </a:r>
          <a:endParaRPr lang="ru-RU" sz="1600" kern="1200" dirty="0"/>
        </a:p>
      </dsp:txBody>
      <dsp:txXfrm>
        <a:off x="0" y="1412831"/>
        <a:ext cx="7002532" cy="478170"/>
      </dsp:txXfrm>
    </dsp:sp>
    <dsp:sp modelId="{D027918A-0FC2-4F3D-BD4A-FB4736CACBCA}">
      <dsp:nvSpPr>
        <dsp:cNvPr id="0" name=""/>
        <dsp:cNvSpPr/>
      </dsp:nvSpPr>
      <dsp:spPr>
        <a:xfrm>
          <a:off x="0" y="1894992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Социальный мотив</a:t>
          </a:r>
          <a:endParaRPr lang="ru-RU" sz="2100" kern="1200" dirty="0"/>
        </a:p>
      </dsp:txBody>
      <dsp:txXfrm>
        <a:off x="23988" y="1918980"/>
        <a:ext cx="6954556" cy="443423"/>
      </dsp:txXfrm>
    </dsp:sp>
    <dsp:sp modelId="{7AE6D31E-B9E7-44C9-AEB8-8677905CD60B}">
      <dsp:nvSpPr>
        <dsp:cNvPr id="0" name=""/>
        <dsp:cNvSpPr/>
      </dsp:nvSpPr>
      <dsp:spPr>
        <a:xfrm>
          <a:off x="0" y="2382401"/>
          <a:ext cx="7002532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основанием мотива являются общественные отношения (найти друзей, получить одобрение окружающих, занять свое место в обществе и т.п.) </a:t>
          </a:r>
          <a:endParaRPr lang="ru-RU" sz="1600" kern="1200" dirty="0"/>
        </a:p>
      </dsp:txBody>
      <dsp:txXfrm>
        <a:off x="0" y="2382401"/>
        <a:ext cx="7002532" cy="684652"/>
      </dsp:txXfrm>
    </dsp:sp>
    <dsp:sp modelId="{77A0168D-C2AA-44DD-930A-FA043DEB9585}">
      <dsp:nvSpPr>
        <dsp:cNvPr id="0" name=""/>
        <dsp:cNvSpPr/>
      </dsp:nvSpPr>
      <dsp:spPr>
        <a:xfrm>
          <a:off x="0" y="3067053"/>
          <a:ext cx="7002532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Познавательный мотив</a:t>
          </a:r>
          <a:endParaRPr lang="ru-RU" sz="2100" kern="1200" dirty="0"/>
        </a:p>
      </dsp:txBody>
      <dsp:txXfrm>
        <a:off x="23988" y="3091041"/>
        <a:ext cx="6954556" cy="443423"/>
      </dsp:txXfrm>
    </dsp:sp>
    <dsp:sp modelId="{A078B2EE-31FE-4DDF-B675-87BDD4378962}">
      <dsp:nvSpPr>
        <dsp:cNvPr id="0" name=""/>
        <dsp:cNvSpPr/>
      </dsp:nvSpPr>
      <dsp:spPr>
        <a:xfrm>
          <a:off x="0" y="3558453"/>
          <a:ext cx="700253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33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ориентация волонтеров на овладение новыми знаниями и желанием применить их в жизни. </a:t>
          </a:r>
          <a:endParaRPr lang="ru-RU" sz="1600" kern="1200" dirty="0"/>
        </a:p>
      </dsp:txBody>
      <dsp:txXfrm>
        <a:off x="0" y="3558453"/>
        <a:ext cx="7002532" cy="478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3266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31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40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00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42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698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37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35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00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63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95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2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24358" y="842938"/>
            <a:ext cx="3867216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/>
              <a:t>Основы</a:t>
            </a:r>
            <a:r>
              <a:rPr lang="ru-RU" sz="3200" dirty="0" smtClean="0"/>
              <a:t> </a:t>
            </a:r>
            <a:r>
              <a:rPr lang="ru-RU" sz="3200" b="1" dirty="0" smtClean="0"/>
              <a:t>добровольческой</a:t>
            </a:r>
            <a:r>
              <a:rPr lang="ru-RU" sz="3200" dirty="0" smtClean="0"/>
              <a:t> </a:t>
            </a:r>
            <a:r>
              <a:rPr lang="ru-RU" sz="3200" b="1" dirty="0" smtClean="0"/>
              <a:t>деятельности</a:t>
            </a:r>
            <a:endParaRPr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88" y="317524"/>
            <a:ext cx="1794149" cy="179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04" y="3605908"/>
            <a:ext cx="1655067" cy="1655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93" y="1840951"/>
            <a:ext cx="1507463" cy="1507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65" y="-293333"/>
            <a:ext cx="2405006" cy="2405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04" y="2934085"/>
            <a:ext cx="1655067" cy="1655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33" y="-247302"/>
            <a:ext cx="1655067" cy="165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5318" y="418063"/>
            <a:ext cx="5743175" cy="2941449"/>
          </a:xfrm>
        </p:spPr>
        <p:txBody>
          <a:bodyPr/>
          <a:lstStyle/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016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	ВОЛОНТЕРСТВО ПОБЕДЫ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marL="101600" indent="0">
              <a:buNone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Добровольческая деятельность, направленная на гражданско-патриотическое воспитание и сохранение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исторической̆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памяти. Основными направлениями работы являются: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благоустройство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памятных мест, помощь ветеранам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взаимодействие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 ветеранскими организациями; проведение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Всероссийских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акций и Парадов Победы в городах России.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644" y="-434035"/>
            <a:ext cx="4645643" cy="46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292300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b="1" dirty="0"/>
              <a:t>СОЦИАЛЬНОЕ ВОЛОНТЕРСТВО</a:t>
            </a:r>
            <a:endParaRPr lang="ru-RU" dirty="0"/>
          </a:p>
          <a:p>
            <a:pPr marL="101600" indent="0" algn="ctr">
              <a:buNone/>
            </a:pPr>
            <a:r>
              <a:rPr lang="ru-RU" dirty="0"/>
              <a:t> </a:t>
            </a:r>
          </a:p>
          <a:p>
            <a:pPr marL="101600" indent="0" algn="ctr">
              <a:buNone/>
            </a:pPr>
            <a:r>
              <a:rPr lang="ru-RU" dirty="0"/>
              <a:t>Добровольческая деятельность, направленная на оказание помощи, прежде всего, незащищенным слоям населения: инвалидам, воспитанникам детских домов, пожилым одиноким людям, нуждающимся во внимании и постоянном уходе, терминальным больным и т.д. Социальное </a:t>
            </a:r>
            <a:r>
              <a:rPr lang="ru-RU" dirty="0" err="1"/>
              <a:t>волонтерство</a:t>
            </a:r>
            <a:r>
              <a:rPr lang="ru-RU" dirty="0"/>
              <a:t> подразумевает также деятельность, связанную с </a:t>
            </a:r>
            <a:r>
              <a:rPr lang="ru-RU" dirty="0" smtClean="0"/>
              <a:t>заботой̆ </a:t>
            </a:r>
            <a:r>
              <a:rPr lang="ru-RU" dirty="0"/>
              <a:t>о животных.</a:t>
            </a:r>
          </a:p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441" y="-455880"/>
            <a:ext cx="4810080" cy="4810080"/>
          </a:xfrm>
          <a:prstGeom prst="rect">
            <a:avLst/>
          </a:prstGeom>
        </p:spPr>
      </p:pic>
      <p:pic>
        <p:nvPicPr>
          <p:cNvPr id="204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1933" r="3288" b="3656"/>
          <a:stretch>
            <a:fillRect/>
          </a:stretch>
        </p:blipFill>
        <p:spPr bwMode="auto">
          <a:xfrm>
            <a:off x="0" y="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1933" r="3288" b="3656"/>
          <a:stretch>
            <a:fillRect/>
          </a:stretch>
        </p:blipFill>
        <p:spPr bwMode="auto">
          <a:xfrm>
            <a:off x="0" y="0"/>
            <a:ext cx="1619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02727" y="535859"/>
            <a:ext cx="5529431" cy="3267300"/>
          </a:xfrm>
        </p:spPr>
        <p:txBody>
          <a:bodyPr/>
          <a:lstStyle/>
          <a:p>
            <a:pPr marL="101600" indent="0">
              <a:buNone/>
            </a:pPr>
            <a:r>
              <a:rPr lang="ru-RU" dirty="0" smtClean="0"/>
              <a:t>СОБЫТИЙ̆</a:t>
            </a:r>
            <a:r>
              <a:rPr lang="ru-RU" dirty="0"/>
              <a:t>НОЕ ВОЛОНТЕРСТВО</a:t>
            </a:r>
          </a:p>
          <a:p>
            <a:endParaRPr lang="ru-RU" dirty="0"/>
          </a:p>
          <a:p>
            <a:pPr marL="101600" indent="0">
              <a:buNone/>
            </a:pPr>
            <a:r>
              <a:rPr lang="ru-RU" dirty="0"/>
              <a:t>Добровольческая деятельность на мероприятиях местного, регионального, федерального и международного </a:t>
            </a:r>
            <a:r>
              <a:rPr lang="ru-RU" dirty="0" smtClean="0"/>
              <a:t>уровней̆</a:t>
            </a:r>
            <a:r>
              <a:rPr lang="ru-RU" dirty="0"/>
              <a:t>. Оно подразумевает привлечение волонтеров к организации и проведению событий спортивного, образовательного, социального, культурного характера с целью их </a:t>
            </a:r>
            <a:r>
              <a:rPr lang="ru-RU" dirty="0" smtClean="0"/>
              <a:t>дальнейшей̆ </a:t>
            </a:r>
            <a:r>
              <a:rPr lang="ru-RU" dirty="0"/>
              <a:t>интеграции в смежные направления добровольчества, а также формирования </a:t>
            </a:r>
            <a:r>
              <a:rPr lang="ru-RU" dirty="0" smtClean="0"/>
              <a:t>гражданской̆ </a:t>
            </a:r>
            <a:r>
              <a:rPr lang="ru-RU" dirty="0"/>
              <a:t>культуры.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752" y="-493888"/>
            <a:ext cx="4884352" cy="48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МЕДИЦИНСКОЕ ВОЛОНТЕРСТВО</a:t>
            </a:r>
            <a:endParaRPr lang="ru-RU" sz="1800" dirty="0"/>
          </a:p>
          <a:p>
            <a:pPr marL="101600" indent="0">
              <a:buNone/>
            </a:pPr>
            <a:r>
              <a:rPr lang="ru-RU" sz="1800" dirty="0" smtClean="0"/>
              <a:t>Добровольческая </a:t>
            </a:r>
            <a:r>
              <a:rPr lang="ru-RU" sz="1800" dirty="0"/>
              <a:t>деятельность в сфере здравоохранения призвана повысить качество </a:t>
            </a:r>
            <a:r>
              <a:rPr lang="ru-RU" sz="1800" dirty="0" smtClean="0"/>
              <a:t>медицинской̆ </a:t>
            </a:r>
            <a:r>
              <a:rPr lang="ru-RU" sz="1800" dirty="0"/>
              <a:t>помощи на всех ее этапах: профилактическом, лечебном и реабилитационном. Существует четыре основных направления медицинского </a:t>
            </a:r>
            <a:r>
              <a:rPr lang="ru-RU" sz="1800" dirty="0" err="1"/>
              <a:t>волонтерства</a:t>
            </a:r>
            <a:r>
              <a:rPr lang="ru-RU" sz="1800" dirty="0"/>
              <a:t>: добровольчество в лечебно- профилактических учреждениях, добровольчество в рамках медицинского сопровождения массовых и спортивных мероприятий, добровольческая санитарно- профилактическая работа, добровольчество в </a:t>
            </a:r>
            <a:r>
              <a:rPr lang="ru-RU" sz="1800" dirty="0" smtClean="0"/>
              <a:t>донорской̆ </a:t>
            </a:r>
            <a:r>
              <a:rPr lang="ru-RU" sz="1800" dirty="0"/>
              <a:t>службе.</a:t>
            </a:r>
          </a:p>
          <a:p>
            <a:pPr algn="ctr"/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542" y="-404414"/>
            <a:ext cx="4542926" cy="45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>
              <a:buNone/>
            </a:pPr>
            <a:r>
              <a:rPr lang="ru-RU" sz="1800" b="1" dirty="0"/>
              <a:t>КУЛЬТУРНО-ПРОСВЕТИТЕЛЬСКОЕ </a:t>
            </a:r>
            <a:r>
              <a:rPr lang="ru-RU" sz="1800" b="1" dirty="0" smtClean="0"/>
              <a:t>ВОЛОНТЕРСТВО</a:t>
            </a:r>
            <a:endParaRPr lang="ru-RU" sz="1800" dirty="0"/>
          </a:p>
          <a:p>
            <a:pPr marL="101600" indent="0">
              <a:buNone/>
            </a:pPr>
            <a:r>
              <a:rPr lang="ru-RU" sz="1800" dirty="0"/>
              <a:t>Добровольческая деятельность в проектах </a:t>
            </a:r>
            <a:r>
              <a:rPr lang="ru-RU" sz="1800" dirty="0" smtClean="0"/>
              <a:t>культурной̆ </a:t>
            </a:r>
            <a:r>
              <a:rPr lang="ru-RU" sz="1800" dirty="0"/>
              <a:t>направленности, проводимых в музеях, библиотеках, домах культуры, театрах, кинотеатрах, культурных центрах, парках и т.д. Основные задачи культурно-просветительского </a:t>
            </a:r>
            <a:r>
              <a:rPr lang="ru-RU" sz="1800" dirty="0" err="1"/>
              <a:t>волонтерства</a:t>
            </a:r>
            <a:r>
              <a:rPr lang="ru-RU" sz="1800" dirty="0"/>
              <a:t> состоят в сохранении и продвижении культурного достояния, создании </a:t>
            </a:r>
            <a:r>
              <a:rPr lang="ru-RU" sz="1800" dirty="0" smtClean="0"/>
              <a:t>новой̆ </a:t>
            </a:r>
            <a:r>
              <a:rPr lang="ru-RU" sz="1800" dirty="0"/>
              <a:t>атмосферы открытости и доступности культурных пространств, формировании культурной идентичности.</a:t>
            </a:r>
          </a:p>
          <a:p>
            <a:pPr algn="ctr"/>
            <a:endParaRPr lang="ru-RU"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883" y="-821405"/>
            <a:ext cx="5400848" cy="540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ВОЛОНТЕРСТВО В ЧРЕЗВЫЧАЙНЫХ СИТУАЦИЯХ</a:t>
            </a:r>
            <a:endParaRPr lang="ru-RU" sz="1800" dirty="0"/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>
              <a:buNone/>
            </a:pPr>
            <a:r>
              <a:rPr lang="ru-RU" sz="1800" dirty="0"/>
              <a:t>Добровольческая деятельность в области защиты населения и территорий от </a:t>
            </a:r>
            <a:r>
              <a:rPr lang="ru-RU" sz="1800" dirty="0" smtClean="0"/>
              <a:t>чрезвычайных </a:t>
            </a:r>
            <a:r>
              <a:rPr lang="ru-RU" sz="1800" dirty="0"/>
              <a:t>ситуаций, </a:t>
            </a:r>
            <a:r>
              <a:rPr lang="ru-RU" sz="1800" dirty="0" smtClean="0"/>
              <a:t>содействия </a:t>
            </a:r>
            <a:r>
              <a:rPr lang="ru-RU" sz="1800" dirty="0"/>
              <a:t>службам экстренного реагирования в профилактике и ликвидации </a:t>
            </a:r>
            <a:r>
              <a:rPr lang="ru-RU" sz="1800" dirty="0" smtClean="0"/>
              <a:t>чрезвычайных </a:t>
            </a:r>
            <a:r>
              <a:rPr lang="ru-RU" sz="1800" dirty="0"/>
              <a:t>ситуаций, популяризации культуры безопасности среди населения.</a:t>
            </a:r>
          </a:p>
          <a:p>
            <a:pPr algn="ctr"/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273" y="-496699"/>
            <a:ext cx="4719354" cy="4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ЭКОЛОГИЧЕСКОЕ ВОЛОНТЕРСТВО</a:t>
            </a:r>
            <a:endParaRPr lang="ru-RU" sz="1800" dirty="0"/>
          </a:p>
          <a:p>
            <a:pPr marL="101600" indent="0">
              <a:buNone/>
            </a:pPr>
            <a:endParaRPr lang="ru-RU" sz="1800" dirty="0"/>
          </a:p>
          <a:p>
            <a:pPr marL="101600" indent="0">
              <a:buNone/>
            </a:pPr>
            <a:r>
              <a:rPr lang="ru-RU" sz="1800" dirty="0"/>
              <a:t>Добровольческая деятельность в области защиты </a:t>
            </a:r>
            <a:r>
              <a:rPr lang="ru-RU" sz="1800" dirty="0" smtClean="0"/>
              <a:t>окружающей̆ </a:t>
            </a:r>
            <a:r>
              <a:rPr lang="ru-RU" sz="1800" dirty="0"/>
              <a:t>среды и решения экологических проблем, способствующая формированию </a:t>
            </a:r>
            <a:r>
              <a:rPr lang="ru-RU" sz="1800" dirty="0" smtClean="0"/>
              <a:t>экологической̆ </a:t>
            </a:r>
            <a:r>
              <a:rPr lang="ru-RU" sz="1800" dirty="0"/>
              <a:t>культуры.</a:t>
            </a:r>
          </a:p>
          <a:p>
            <a:pPr algn="ctr"/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067" y="-416315"/>
            <a:ext cx="4681209" cy="46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КОРПОРАТИВНОЕ ВОЛОНТЕРСТВО</a:t>
            </a:r>
            <a:endParaRPr lang="ru-RU" sz="1800" dirty="0"/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>
              <a:buNone/>
            </a:pPr>
            <a:r>
              <a:rPr lang="ru-RU" sz="1800" dirty="0"/>
              <a:t>Добровольческая деятельность, направленная на вовлечение </a:t>
            </a:r>
            <a:r>
              <a:rPr lang="ru-RU" sz="1800" dirty="0" smtClean="0"/>
              <a:t>представителей̆ </a:t>
            </a:r>
            <a:r>
              <a:rPr lang="ru-RU" sz="1800" dirty="0"/>
              <a:t>коммерческих структур в социально-значимую деятельность на </a:t>
            </a:r>
            <a:r>
              <a:rPr lang="ru-RU" sz="1800" dirty="0" smtClean="0"/>
              <a:t>безвозмездной̆ </a:t>
            </a:r>
            <a:r>
              <a:rPr lang="ru-RU" sz="1800" dirty="0"/>
              <a:t>основе и реализацию их личностного потенциала. Данная деятельность поддерживается руководством организации – работодателем и является </a:t>
            </a:r>
            <a:r>
              <a:rPr lang="ru-RU" sz="1800" dirty="0" smtClean="0"/>
              <a:t>составной̆ </a:t>
            </a:r>
            <a:r>
              <a:rPr lang="ru-RU" sz="1800" dirty="0"/>
              <a:t>частью </a:t>
            </a:r>
            <a:r>
              <a:rPr lang="ru-RU" sz="1800" dirty="0" smtClean="0"/>
              <a:t>корпоративной̆ </a:t>
            </a:r>
            <a:r>
              <a:rPr lang="ru-RU" sz="1800" dirty="0"/>
              <a:t>культуры.</a:t>
            </a:r>
          </a:p>
          <a:p>
            <a:pPr algn="ctr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97" y="450476"/>
            <a:ext cx="2857500" cy="28575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809065" y="263137"/>
            <a:ext cx="1065703" cy="1052546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66684" y="3024561"/>
            <a:ext cx="593154" cy="66990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5670" y="4473325"/>
            <a:ext cx="763096" cy="6701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42216" y="556030"/>
            <a:ext cx="5421855" cy="3267300"/>
          </a:xfrm>
        </p:spPr>
        <p:txBody>
          <a:bodyPr/>
          <a:lstStyle/>
          <a:p>
            <a:pPr marL="101600" indent="0" algn="ctr">
              <a:buNone/>
            </a:pPr>
            <a:r>
              <a:rPr lang="ru-RU" sz="1800" b="1" dirty="0"/>
              <a:t>СЕРЕБРЯНОЕ ВОЛОНТЕРСТВО</a:t>
            </a:r>
            <a:endParaRPr lang="ru-RU" sz="1800" dirty="0"/>
          </a:p>
          <a:p>
            <a:pPr marL="101600" indent="0">
              <a:buNone/>
            </a:pPr>
            <a:r>
              <a:rPr lang="ru-RU" sz="1800" dirty="0"/>
              <a:t> </a:t>
            </a:r>
          </a:p>
          <a:p>
            <a:pPr marL="101600" indent="0">
              <a:buNone/>
            </a:pPr>
            <a:r>
              <a:rPr lang="ru-RU" sz="1800" dirty="0"/>
              <a:t>Добровольческая деятельность, в которую включены люди старшего возраста, занимающие активную гражданскую позицию и имеющие </a:t>
            </a:r>
            <a:r>
              <a:rPr lang="ru-RU" sz="1800" dirty="0" smtClean="0"/>
              <a:t>ценный̆ </a:t>
            </a:r>
            <a:r>
              <a:rPr lang="ru-RU" sz="1800" dirty="0"/>
              <a:t>опыт, безвозмездно участвующие в решении социальных проблем и реализующие волонтерские проекты </a:t>
            </a:r>
            <a:r>
              <a:rPr lang="ru-RU" sz="1800" dirty="0" smtClean="0"/>
              <a:t>разной̆ </a:t>
            </a:r>
            <a:r>
              <a:rPr lang="ru-RU" sz="1800" dirty="0"/>
              <a:t>направленности.</a:t>
            </a:r>
          </a:p>
          <a:p>
            <a:pPr algn="ctr"/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64" y="-399840"/>
            <a:ext cx="4464421" cy="44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3"/>
          <p:cNvSpPr txBox="1"/>
          <p:nvPr/>
        </p:nvSpPr>
        <p:spPr>
          <a:xfrm>
            <a:off x="825798" y="2046008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	Изучите </a:t>
            </a:r>
            <a:r>
              <a:rPr lang="ru-RU" sz="2000" b="1" dirty="0">
                <a:solidFill>
                  <a:srgbClr val="FF0000"/>
                </a:solidFill>
              </a:rPr>
              <a:t>список перечисленных ситуаций, ответьте на вопрос: «Соблюдены ли ваши права» - «да», «нет». Если «нет», то почему. </a:t>
            </a:r>
          </a:p>
        </p:txBody>
      </p:sp>
      <p:sp>
        <p:nvSpPr>
          <p:cNvPr id="1089" name="Google Shape;1089;p43"/>
          <p:cNvSpPr txBox="1"/>
          <p:nvPr/>
        </p:nvSpPr>
        <p:spPr>
          <a:xfrm>
            <a:off x="1400250" y="418063"/>
            <a:ext cx="3396768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Задание</a:t>
            </a:r>
            <a:endParaRPr sz="60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1" name="Google Shape;1091;p4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26" y="-377127"/>
            <a:ext cx="2052202" cy="2052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88" y="2679329"/>
            <a:ext cx="1402780" cy="14027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08" y="3670374"/>
            <a:ext cx="2135452" cy="2135452"/>
          </a:xfrm>
          <a:prstGeom prst="rect">
            <a:avLst/>
          </a:prstGeom>
        </p:spPr>
      </p:pic>
      <p:sp>
        <p:nvSpPr>
          <p:cNvPr id="21" name="Google Shape;1081;p43"/>
          <p:cNvSpPr/>
          <p:nvPr/>
        </p:nvSpPr>
        <p:spPr>
          <a:xfrm>
            <a:off x="1356080" y="1870457"/>
            <a:ext cx="381546" cy="442851"/>
          </a:xfrm>
          <a:custGeom>
            <a:avLst/>
            <a:gdLst/>
            <a:ahLst/>
            <a:cxnLst/>
            <a:rect l="l" t="t" r="r" b="b"/>
            <a:pathLst>
              <a:path w="5929" h="5947" extrusionOk="0">
                <a:moveTo>
                  <a:pt x="4679" y="0"/>
                </a:moveTo>
                <a:lnTo>
                  <a:pt x="4567" y="19"/>
                </a:lnTo>
                <a:lnTo>
                  <a:pt x="4474" y="37"/>
                </a:lnTo>
                <a:lnTo>
                  <a:pt x="4381" y="93"/>
                </a:lnTo>
                <a:lnTo>
                  <a:pt x="4288" y="168"/>
                </a:lnTo>
                <a:lnTo>
                  <a:pt x="3747" y="690"/>
                </a:lnTo>
                <a:lnTo>
                  <a:pt x="3729" y="746"/>
                </a:lnTo>
                <a:lnTo>
                  <a:pt x="3710" y="802"/>
                </a:lnTo>
                <a:lnTo>
                  <a:pt x="3729" y="857"/>
                </a:lnTo>
                <a:lnTo>
                  <a:pt x="3747" y="895"/>
                </a:lnTo>
                <a:lnTo>
                  <a:pt x="5033" y="2181"/>
                </a:lnTo>
                <a:lnTo>
                  <a:pt x="5089" y="2218"/>
                </a:lnTo>
                <a:lnTo>
                  <a:pt x="5182" y="2218"/>
                </a:lnTo>
                <a:lnTo>
                  <a:pt x="5238" y="2181"/>
                </a:lnTo>
                <a:lnTo>
                  <a:pt x="5779" y="1640"/>
                </a:lnTo>
                <a:lnTo>
                  <a:pt x="5835" y="1566"/>
                </a:lnTo>
                <a:lnTo>
                  <a:pt x="5891" y="1473"/>
                </a:lnTo>
                <a:lnTo>
                  <a:pt x="5928" y="1361"/>
                </a:lnTo>
                <a:lnTo>
                  <a:pt x="5928" y="1249"/>
                </a:lnTo>
                <a:lnTo>
                  <a:pt x="5928" y="1156"/>
                </a:lnTo>
                <a:lnTo>
                  <a:pt x="5891" y="1044"/>
                </a:lnTo>
                <a:lnTo>
                  <a:pt x="5835" y="951"/>
                </a:lnTo>
                <a:lnTo>
                  <a:pt x="5779" y="857"/>
                </a:lnTo>
                <a:lnTo>
                  <a:pt x="5071" y="168"/>
                </a:lnTo>
                <a:lnTo>
                  <a:pt x="4977" y="93"/>
                </a:lnTo>
                <a:lnTo>
                  <a:pt x="4884" y="37"/>
                </a:lnTo>
                <a:lnTo>
                  <a:pt x="4791" y="19"/>
                </a:lnTo>
                <a:lnTo>
                  <a:pt x="4679" y="0"/>
                </a:lnTo>
                <a:close/>
                <a:moveTo>
                  <a:pt x="3393" y="1883"/>
                </a:moveTo>
                <a:lnTo>
                  <a:pt x="3449" y="1920"/>
                </a:lnTo>
                <a:lnTo>
                  <a:pt x="3486" y="1976"/>
                </a:lnTo>
                <a:lnTo>
                  <a:pt x="3505" y="2050"/>
                </a:lnTo>
                <a:lnTo>
                  <a:pt x="3486" y="2106"/>
                </a:lnTo>
                <a:lnTo>
                  <a:pt x="3449" y="2162"/>
                </a:lnTo>
                <a:lnTo>
                  <a:pt x="1660" y="3952"/>
                </a:lnTo>
                <a:lnTo>
                  <a:pt x="1604" y="3970"/>
                </a:lnTo>
                <a:lnTo>
                  <a:pt x="1548" y="3989"/>
                </a:lnTo>
                <a:lnTo>
                  <a:pt x="1492" y="3970"/>
                </a:lnTo>
                <a:lnTo>
                  <a:pt x="1436" y="3952"/>
                </a:lnTo>
                <a:lnTo>
                  <a:pt x="1399" y="3896"/>
                </a:lnTo>
                <a:lnTo>
                  <a:pt x="1380" y="3821"/>
                </a:lnTo>
                <a:lnTo>
                  <a:pt x="1399" y="3765"/>
                </a:lnTo>
                <a:lnTo>
                  <a:pt x="1436" y="3709"/>
                </a:lnTo>
                <a:lnTo>
                  <a:pt x="3225" y="1920"/>
                </a:lnTo>
                <a:lnTo>
                  <a:pt x="3281" y="1883"/>
                </a:lnTo>
                <a:close/>
                <a:moveTo>
                  <a:pt x="1007" y="4362"/>
                </a:moveTo>
                <a:lnTo>
                  <a:pt x="1007" y="4921"/>
                </a:lnTo>
                <a:lnTo>
                  <a:pt x="1566" y="4921"/>
                </a:lnTo>
                <a:lnTo>
                  <a:pt x="1566" y="5331"/>
                </a:lnTo>
                <a:lnTo>
                  <a:pt x="821" y="5462"/>
                </a:lnTo>
                <a:lnTo>
                  <a:pt x="467" y="5107"/>
                </a:lnTo>
                <a:lnTo>
                  <a:pt x="597" y="4362"/>
                </a:lnTo>
                <a:close/>
                <a:moveTo>
                  <a:pt x="3337" y="1118"/>
                </a:moveTo>
                <a:lnTo>
                  <a:pt x="3300" y="1156"/>
                </a:lnTo>
                <a:lnTo>
                  <a:pt x="243" y="4213"/>
                </a:lnTo>
                <a:lnTo>
                  <a:pt x="1" y="5611"/>
                </a:lnTo>
                <a:lnTo>
                  <a:pt x="1" y="5685"/>
                </a:lnTo>
                <a:lnTo>
                  <a:pt x="1" y="5741"/>
                </a:lnTo>
                <a:lnTo>
                  <a:pt x="38" y="5816"/>
                </a:lnTo>
                <a:lnTo>
                  <a:pt x="75" y="5853"/>
                </a:lnTo>
                <a:lnTo>
                  <a:pt x="131" y="5890"/>
                </a:lnTo>
                <a:lnTo>
                  <a:pt x="187" y="5928"/>
                </a:lnTo>
                <a:lnTo>
                  <a:pt x="243" y="5946"/>
                </a:lnTo>
                <a:lnTo>
                  <a:pt x="317" y="5928"/>
                </a:lnTo>
                <a:lnTo>
                  <a:pt x="1734" y="5685"/>
                </a:lnTo>
                <a:lnTo>
                  <a:pt x="4772" y="2647"/>
                </a:lnTo>
                <a:lnTo>
                  <a:pt x="4810" y="2591"/>
                </a:lnTo>
                <a:lnTo>
                  <a:pt x="4810" y="2535"/>
                </a:lnTo>
                <a:lnTo>
                  <a:pt x="4810" y="2498"/>
                </a:lnTo>
                <a:lnTo>
                  <a:pt x="4772" y="2442"/>
                </a:lnTo>
                <a:lnTo>
                  <a:pt x="3486" y="1156"/>
                </a:lnTo>
                <a:lnTo>
                  <a:pt x="3449" y="1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Определение волонтерской деятельности</a:t>
            </a:r>
            <a:endParaRPr dirty="0"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2"/>
          </p:nvPr>
        </p:nvSpPr>
        <p:spPr>
          <a:xfrm>
            <a:off x="5331083" y="487413"/>
            <a:ext cx="306125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1200" b="1" dirty="0" smtClean="0">
                <a:solidFill>
                  <a:srgbClr val="02BDC7"/>
                </a:solidFill>
              </a:rPr>
              <a:t>Насколько </a:t>
            </a:r>
            <a:r>
              <a:rPr lang="ru-RU" sz="1200" b="1" dirty="0">
                <a:solidFill>
                  <a:srgbClr val="02BDC7"/>
                </a:solidFill>
              </a:rPr>
              <a:t>хорошо вы понимаете, какие добрые дела можно называть добровольчеством и </a:t>
            </a:r>
            <a:r>
              <a:rPr lang="ru-RU" sz="1200" b="1" dirty="0" err="1">
                <a:solidFill>
                  <a:srgbClr val="02BDC7"/>
                </a:solidFill>
              </a:rPr>
              <a:t>волонтерством</a:t>
            </a:r>
            <a:r>
              <a:rPr lang="ru-RU" sz="1200" b="1" dirty="0">
                <a:solidFill>
                  <a:srgbClr val="02BDC7"/>
                </a:solidFill>
              </a:rPr>
              <a:t> и есть ли разница в определениях этих понятий</a:t>
            </a:r>
            <a:endParaRPr sz="1200" b="1" dirty="0" smtClean="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470166" y="2200780"/>
            <a:ext cx="2969619" cy="2105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200" dirty="0" smtClean="0"/>
              <a:t>1</a:t>
            </a:r>
            <a:r>
              <a:rPr lang="ru-RU" sz="1200" dirty="0"/>
              <a:t>. Помощь своим бабушке и дедушке по хозяйству;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2</a:t>
            </a:r>
            <a:r>
              <a:rPr lang="ru-RU" sz="1200" dirty="0"/>
              <a:t>. Благоустройство территории детского дома;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3</a:t>
            </a:r>
            <a:r>
              <a:rPr lang="ru-RU" sz="1200" dirty="0"/>
              <a:t>. Организация утренника в детском саду, где находится твой брат;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4</a:t>
            </a:r>
            <a:r>
              <a:rPr lang="ru-RU" sz="1200" dirty="0"/>
              <a:t>. Обязательное участие в экологической акции для получения положительной оценки на экзамене;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2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331083" y="2212786"/>
            <a:ext cx="3156011" cy="20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ru-RU" sz="1200" dirty="0">
                <a:solidFill>
                  <a:srgbClr val="4A5C65"/>
                </a:solidFill>
              </a:rPr>
              <a:t>5. Участие активистов в субботнике; </a:t>
            </a:r>
            <a:r>
              <a:rPr lang="ru-RU" sz="1200" dirty="0" smtClean="0">
                <a:solidFill>
                  <a:srgbClr val="4A5C65"/>
                </a:solidFill>
              </a:rPr>
              <a:t/>
            </a:r>
            <a:br>
              <a:rPr lang="ru-RU" sz="1200" dirty="0" smtClean="0">
                <a:solidFill>
                  <a:srgbClr val="4A5C65"/>
                </a:solidFill>
              </a:rPr>
            </a:br>
            <a:r>
              <a:rPr lang="ru-RU" sz="1200" dirty="0" smtClean="0">
                <a:solidFill>
                  <a:srgbClr val="4A5C65"/>
                </a:solidFill>
              </a:rPr>
              <a:t>6</a:t>
            </a:r>
            <a:r>
              <a:rPr lang="ru-RU" sz="1200" dirty="0">
                <a:solidFill>
                  <a:srgbClr val="4A5C65"/>
                </a:solidFill>
              </a:rPr>
              <a:t>. Получение денежной компенсации за проезд до места проведения акции; </a:t>
            </a:r>
            <a:r>
              <a:rPr lang="ru-RU" sz="1200" dirty="0" smtClean="0">
                <a:solidFill>
                  <a:srgbClr val="4A5C65"/>
                </a:solidFill>
              </a:rPr>
              <a:t/>
            </a:r>
            <a:br>
              <a:rPr lang="ru-RU" sz="1200" dirty="0" smtClean="0">
                <a:solidFill>
                  <a:srgbClr val="4A5C65"/>
                </a:solidFill>
              </a:rPr>
            </a:br>
            <a:r>
              <a:rPr lang="ru-RU" sz="1200" dirty="0" smtClean="0">
                <a:solidFill>
                  <a:srgbClr val="4A5C65"/>
                </a:solidFill>
              </a:rPr>
              <a:t>7</a:t>
            </a:r>
            <a:r>
              <a:rPr lang="ru-RU" sz="1200" dirty="0">
                <a:solidFill>
                  <a:srgbClr val="4A5C65"/>
                </a:solidFill>
              </a:rPr>
              <a:t>. Получение денежного вознаграждения за организацию мероприятия; </a:t>
            </a:r>
            <a:r>
              <a:rPr lang="ru-RU" sz="1200" dirty="0" smtClean="0">
                <a:solidFill>
                  <a:srgbClr val="4A5C65"/>
                </a:solidFill>
              </a:rPr>
              <a:t/>
            </a:r>
            <a:br>
              <a:rPr lang="ru-RU" sz="1200" dirty="0" smtClean="0">
                <a:solidFill>
                  <a:srgbClr val="4A5C65"/>
                </a:solidFill>
              </a:rPr>
            </a:br>
            <a:r>
              <a:rPr lang="ru-RU" sz="1200" dirty="0" smtClean="0">
                <a:solidFill>
                  <a:srgbClr val="4A5C65"/>
                </a:solidFill>
              </a:rPr>
              <a:t>8</a:t>
            </a:r>
            <a:r>
              <a:rPr lang="ru-RU" sz="1200" dirty="0">
                <a:solidFill>
                  <a:srgbClr val="4A5C65"/>
                </a:solidFill>
              </a:rPr>
              <a:t>. Перевел пожилого человека через дорогу; </a:t>
            </a:r>
            <a:br>
              <a:rPr lang="ru-RU" sz="1200" dirty="0">
                <a:solidFill>
                  <a:srgbClr val="4A5C65"/>
                </a:solidFill>
              </a:rPr>
            </a:br>
            <a:r>
              <a:rPr lang="ru-RU" sz="1200" dirty="0" smtClean="0">
                <a:solidFill>
                  <a:srgbClr val="4A5C65"/>
                </a:solidFill>
              </a:rPr>
              <a:t>9</a:t>
            </a:r>
            <a:r>
              <a:rPr lang="ru-RU" sz="1200" dirty="0">
                <a:solidFill>
                  <a:srgbClr val="4A5C65"/>
                </a:solidFill>
              </a:rPr>
              <a:t>. Участие в акциях организации «Волонтеров победы» </a:t>
            </a: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 dirty="0">
              <a:solidFill>
                <a:srgbClr val="4A5C6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63" y="-444637"/>
            <a:ext cx="2405006" cy="240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800" y="3904891"/>
            <a:ext cx="1655067" cy="16550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4" y="2602550"/>
            <a:ext cx="1655067" cy="16550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1479" y="15247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Выберите примеры, подходящие под определение волонтерской деятельности: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9" y="2362341"/>
            <a:ext cx="1655067" cy="1655067"/>
          </a:xfrm>
          <a:prstGeom prst="rect">
            <a:avLst/>
          </a:prstGeom>
        </p:spPr>
      </p:pic>
      <p:sp>
        <p:nvSpPr>
          <p:cNvPr id="12" name="Google Shape;1084;p43"/>
          <p:cNvSpPr/>
          <p:nvPr/>
        </p:nvSpPr>
        <p:spPr>
          <a:xfrm>
            <a:off x="474572" y="4022338"/>
            <a:ext cx="842037" cy="710086"/>
          </a:xfrm>
          <a:custGeom>
            <a:avLst/>
            <a:gdLst/>
            <a:ahLst/>
            <a:cxnLst/>
            <a:rect l="l" t="t" r="r" b="b"/>
            <a:pathLst>
              <a:path w="6674" h="5928" extrusionOk="0">
                <a:moveTo>
                  <a:pt x="2443" y="0"/>
                </a:moveTo>
                <a:lnTo>
                  <a:pt x="2275" y="37"/>
                </a:lnTo>
                <a:lnTo>
                  <a:pt x="2126" y="93"/>
                </a:lnTo>
                <a:lnTo>
                  <a:pt x="1995" y="187"/>
                </a:lnTo>
                <a:lnTo>
                  <a:pt x="1846" y="336"/>
                </a:lnTo>
                <a:lnTo>
                  <a:pt x="1753" y="503"/>
                </a:lnTo>
                <a:lnTo>
                  <a:pt x="1697" y="690"/>
                </a:lnTo>
                <a:lnTo>
                  <a:pt x="1660" y="876"/>
                </a:lnTo>
                <a:lnTo>
                  <a:pt x="1678" y="1063"/>
                </a:lnTo>
                <a:lnTo>
                  <a:pt x="1716" y="1249"/>
                </a:lnTo>
                <a:lnTo>
                  <a:pt x="1809" y="1417"/>
                </a:lnTo>
                <a:lnTo>
                  <a:pt x="1921" y="1566"/>
                </a:lnTo>
                <a:lnTo>
                  <a:pt x="3188" y="2889"/>
                </a:lnTo>
                <a:lnTo>
                  <a:pt x="3263" y="2945"/>
                </a:lnTo>
                <a:lnTo>
                  <a:pt x="3337" y="2964"/>
                </a:lnTo>
                <a:lnTo>
                  <a:pt x="3412" y="2945"/>
                </a:lnTo>
                <a:lnTo>
                  <a:pt x="3487" y="2889"/>
                </a:lnTo>
                <a:lnTo>
                  <a:pt x="4754" y="1566"/>
                </a:lnTo>
                <a:lnTo>
                  <a:pt x="4866" y="1417"/>
                </a:lnTo>
                <a:lnTo>
                  <a:pt x="4940" y="1249"/>
                </a:lnTo>
                <a:lnTo>
                  <a:pt x="4996" y="1063"/>
                </a:lnTo>
                <a:lnTo>
                  <a:pt x="5015" y="876"/>
                </a:lnTo>
                <a:lnTo>
                  <a:pt x="4978" y="690"/>
                </a:lnTo>
                <a:lnTo>
                  <a:pt x="4922" y="503"/>
                </a:lnTo>
                <a:lnTo>
                  <a:pt x="4810" y="336"/>
                </a:lnTo>
                <a:lnTo>
                  <a:pt x="4679" y="187"/>
                </a:lnTo>
                <a:lnTo>
                  <a:pt x="4549" y="93"/>
                </a:lnTo>
                <a:lnTo>
                  <a:pt x="4381" y="37"/>
                </a:lnTo>
                <a:lnTo>
                  <a:pt x="4232" y="0"/>
                </a:lnTo>
                <a:lnTo>
                  <a:pt x="4064" y="0"/>
                </a:lnTo>
                <a:lnTo>
                  <a:pt x="3897" y="19"/>
                </a:lnTo>
                <a:lnTo>
                  <a:pt x="3747" y="75"/>
                </a:lnTo>
                <a:lnTo>
                  <a:pt x="3598" y="168"/>
                </a:lnTo>
                <a:lnTo>
                  <a:pt x="3468" y="280"/>
                </a:lnTo>
                <a:lnTo>
                  <a:pt x="3337" y="429"/>
                </a:lnTo>
                <a:lnTo>
                  <a:pt x="3207" y="280"/>
                </a:lnTo>
                <a:lnTo>
                  <a:pt x="3076" y="168"/>
                </a:lnTo>
                <a:lnTo>
                  <a:pt x="2927" y="75"/>
                </a:lnTo>
                <a:lnTo>
                  <a:pt x="2778" y="19"/>
                </a:lnTo>
                <a:lnTo>
                  <a:pt x="2610" y="0"/>
                </a:lnTo>
                <a:close/>
                <a:moveTo>
                  <a:pt x="2219" y="3691"/>
                </a:moveTo>
                <a:lnTo>
                  <a:pt x="1995" y="3728"/>
                </a:lnTo>
                <a:lnTo>
                  <a:pt x="1772" y="3784"/>
                </a:lnTo>
                <a:lnTo>
                  <a:pt x="1548" y="3877"/>
                </a:lnTo>
                <a:lnTo>
                  <a:pt x="1362" y="4008"/>
                </a:lnTo>
                <a:lnTo>
                  <a:pt x="821" y="4436"/>
                </a:lnTo>
                <a:lnTo>
                  <a:pt x="187" y="4436"/>
                </a:lnTo>
                <a:lnTo>
                  <a:pt x="113" y="4455"/>
                </a:lnTo>
                <a:lnTo>
                  <a:pt x="57" y="4492"/>
                </a:lnTo>
                <a:lnTo>
                  <a:pt x="1" y="4548"/>
                </a:lnTo>
                <a:lnTo>
                  <a:pt x="1" y="4623"/>
                </a:lnTo>
                <a:lnTo>
                  <a:pt x="1" y="5741"/>
                </a:lnTo>
                <a:lnTo>
                  <a:pt x="1" y="5816"/>
                </a:lnTo>
                <a:lnTo>
                  <a:pt x="57" y="5872"/>
                </a:lnTo>
                <a:lnTo>
                  <a:pt x="113" y="5909"/>
                </a:lnTo>
                <a:lnTo>
                  <a:pt x="187" y="5928"/>
                </a:lnTo>
                <a:lnTo>
                  <a:pt x="4325" y="5928"/>
                </a:lnTo>
                <a:lnTo>
                  <a:pt x="4437" y="5909"/>
                </a:lnTo>
                <a:lnTo>
                  <a:pt x="4568" y="5890"/>
                </a:lnTo>
                <a:lnTo>
                  <a:pt x="4679" y="5834"/>
                </a:lnTo>
                <a:lnTo>
                  <a:pt x="4791" y="5760"/>
                </a:lnTo>
                <a:lnTo>
                  <a:pt x="6543" y="4362"/>
                </a:lnTo>
                <a:lnTo>
                  <a:pt x="6599" y="4306"/>
                </a:lnTo>
                <a:lnTo>
                  <a:pt x="6637" y="4231"/>
                </a:lnTo>
                <a:lnTo>
                  <a:pt x="6674" y="4157"/>
                </a:lnTo>
                <a:lnTo>
                  <a:pt x="6674" y="4082"/>
                </a:lnTo>
                <a:lnTo>
                  <a:pt x="6674" y="4008"/>
                </a:lnTo>
                <a:lnTo>
                  <a:pt x="6655" y="3933"/>
                </a:lnTo>
                <a:lnTo>
                  <a:pt x="6618" y="3859"/>
                </a:lnTo>
                <a:lnTo>
                  <a:pt x="6543" y="3784"/>
                </a:lnTo>
                <a:lnTo>
                  <a:pt x="6506" y="3747"/>
                </a:lnTo>
                <a:lnTo>
                  <a:pt x="6432" y="3728"/>
                </a:lnTo>
                <a:lnTo>
                  <a:pt x="6376" y="3709"/>
                </a:lnTo>
                <a:lnTo>
                  <a:pt x="6301" y="3709"/>
                </a:lnTo>
                <a:lnTo>
                  <a:pt x="6171" y="3728"/>
                </a:lnTo>
                <a:lnTo>
                  <a:pt x="6115" y="3747"/>
                </a:lnTo>
                <a:lnTo>
                  <a:pt x="6059" y="3784"/>
                </a:lnTo>
                <a:lnTo>
                  <a:pt x="4978" y="4641"/>
                </a:lnTo>
                <a:lnTo>
                  <a:pt x="4885" y="4716"/>
                </a:lnTo>
                <a:lnTo>
                  <a:pt x="4773" y="4772"/>
                </a:lnTo>
                <a:lnTo>
                  <a:pt x="4642" y="4809"/>
                </a:lnTo>
                <a:lnTo>
                  <a:pt x="3095" y="4809"/>
                </a:lnTo>
                <a:lnTo>
                  <a:pt x="3039" y="4772"/>
                </a:lnTo>
                <a:lnTo>
                  <a:pt x="2983" y="4716"/>
                </a:lnTo>
                <a:lnTo>
                  <a:pt x="2965" y="4660"/>
                </a:lnTo>
                <a:lnTo>
                  <a:pt x="2965" y="4586"/>
                </a:lnTo>
                <a:lnTo>
                  <a:pt x="3002" y="4511"/>
                </a:lnTo>
                <a:lnTo>
                  <a:pt x="3076" y="4455"/>
                </a:lnTo>
                <a:lnTo>
                  <a:pt x="3151" y="4436"/>
                </a:lnTo>
                <a:lnTo>
                  <a:pt x="4120" y="4436"/>
                </a:lnTo>
                <a:lnTo>
                  <a:pt x="4195" y="4418"/>
                </a:lnTo>
                <a:lnTo>
                  <a:pt x="4307" y="4362"/>
                </a:lnTo>
                <a:lnTo>
                  <a:pt x="4363" y="4306"/>
                </a:lnTo>
                <a:lnTo>
                  <a:pt x="4400" y="4250"/>
                </a:lnTo>
                <a:lnTo>
                  <a:pt x="4419" y="4194"/>
                </a:lnTo>
                <a:lnTo>
                  <a:pt x="4437" y="4138"/>
                </a:lnTo>
                <a:lnTo>
                  <a:pt x="4456" y="4045"/>
                </a:lnTo>
                <a:lnTo>
                  <a:pt x="4437" y="3970"/>
                </a:lnTo>
                <a:lnTo>
                  <a:pt x="4400" y="3896"/>
                </a:lnTo>
                <a:lnTo>
                  <a:pt x="4363" y="3821"/>
                </a:lnTo>
                <a:lnTo>
                  <a:pt x="4307" y="3784"/>
                </a:lnTo>
                <a:lnTo>
                  <a:pt x="4232" y="3728"/>
                </a:lnTo>
                <a:lnTo>
                  <a:pt x="4158" y="3709"/>
                </a:lnTo>
                <a:lnTo>
                  <a:pt x="4083" y="3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670" y="-342460"/>
            <a:ext cx="2135452" cy="2135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98" y="2916152"/>
            <a:ext cx="3028108" cy="3028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3" y="2669241"/>
            <a:ext cx="1455852" cy="14558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922" y="12528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b="1" dirty="0"/>
              <a:t>Вы участвуете в акции и у вас возникает конфликтная ситуация с организаторами, можете вы отказаться от выполнения деятельности. </a:t>
            </a:r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2198" y="37935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r>
              <a:rPr lang="ru-RU" b="1" dirty="0"/>
              <a:t>5. После мероприятия вы попросили внести запись в электронную волонтерскую книжку, вам предложили в качестве альтернативы запись в бумажную книжку.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386" y="112191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2. Вы планируете принять участие в обучении пожилых людей компьютерной грамотности, предварительно вам предложили принять участие в инструктаже. 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402" y="19620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3. Вас пригласили волонтером на патриотический </a:t>
            </a:r>
            <a:r>
              <a:rPr lang="ru-RU" b="1" dirty="0" err="1"/>
              <a:t>квест</a:t>
            </a:r>
            <a:r>
              <a:rPr lang="ru-RU" b="1" dirty="0"/>
              <a:t>, ваш коллега получил травму, и вы не можете найти медицинского сотрудника.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4596" y="281239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4. Вам предложили участие в мероприятии с функционалом сопровождения гостей, но вы узнаете, что есть свободная вакансия по </a:t>
            </a:r>
            <a:r>
              <a:rPr lang="ru-RU" b="1" dirty="0" err="1"/>
              <a:t>поднаправлению</a:t>
            </a:r>
            <a:r>
              <a:rPr lang="ru-RU" b="1" dirty="0"/>
              <a:t> "медиа" и вы хотите сменить деятельность. Организатор против. </a:t>
            </a:r>
          </a:p>
        </p:txBody>
      </p:sp>
    </p:spTree>
    <p:extLst>
      <p:ext uri="{BB962C8B-B14F-4D97-AF65-F5344CB8AC3E}">
        <p14:creationId xmlns:p14="http://schemas.microsoft.com/office/powerpoint/2010/main" val="39798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7572" y="136882"/>
            <a:ext cx="5275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Сейчас мы узнаем, что тобой движет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8403" y="160460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Оцени степень своего согласия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утверждениями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4-х балльной шкале, где: </a:t>
            </a:r>
          </a:p>
          <a:p>
            <a:pPr algn="ctr"/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4 - совершенно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3 - скорее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2 - скорее не согласен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1 - не согласен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39" y="-338524"/>
            <a:ext cx="2151142" cy="2151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25" y="2831864"/>
            <a:ext cx="1134923" cy="113492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16" y="3719511"/>
            <a:ext cx="2028817" cy="202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8"/>
          <a:stretch/>
        </p:blipFill>
        <p:spPr>
          <a:xfrm>
            <a:off x="0" y="0"/>
            <a:ext cx="4065462" cy="5131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"/>
          <a:stretch/>
        </p:blipFill>
        <p:spPr>
          <a:xfrm>
            <a:off x="4756196" y="-1"/>
            <a:ext cx="4315442" cy="51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07629671"/>
              </p:ext>
            </p:extLst>
          </p:nvPr>
        </p:nvGraphicFramePr>
        <p:xfrm>
          <a:off x="1376593" y="473646"/>
          <a:ext cx="7002532" cy="411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212" y="-383997"/>
            <a:ext cx="2131434" cy="2131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25" y="2831864"/>
            <a:ext cx="1134923" cy="1134923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32" y="3524621"/>
            <a:ext cx="2249757" cy="22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33473" y="2501799"/>
            <a:ext cx="3573222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/>
              <a:t>Стань частью огромной команды волонтеров!</a:t>
            </a:r>
            <a:endParaRPr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12109" r="16873"/>
          <a:stretch/>
        </p:blipFill>
        <p:spPr>
          <a:xfrm>
            <a:off x="5262402" y="0"/>
            <a:ext cx="1914652" cy="18222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t="-9464" r="9701" b="-11903"/>
          <a:stretch/>
        </p:blipFill>
        <p:spPr>
          <a:xfrm>
            <a:off x="2535934" y="3572081"/>
            <a:ext cx="1667676" cy="16643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21890"/>
          <a:stretch/>
        </p:blipFill>
        <p:spPr>
          <a:xfrm>
            <a:off x="6098193" y="2304869"/>
            <a:ext cx="1624869" cy="166987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2679" r="10896" b="11248"/>
          <a:stretch/>
        </p:blipFill>
        <p:spPr>
          <a:xfrm>
            <a:off x="1977324" y="134857"/>
            <a:ext cx="1712298" cy="155250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t="15220" r="13236"/>
          <a:stretch/>
        </p:blipFill>
        <p:spPr>
          <a:xfrm>
            <a:off x="1517106" y="2169990"/>
            <a:ext cx="1598337" cy="15580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967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Признаки волонтерской деятельности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3052385" y="418063"/>
            <a:ext cx="5507761" cy="4390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>
                <a:latin typeface="+mj-lt"/>
              </a:rPr>
              <a:t>Создание пользы для общества за пределами круга семьи – волонтер выходит за рамки своих повседневных обязанностей;</a:t>
            </a:r>
          </a:p>
          <a:p>
            <a:pPr marL="342900" indent="-342900">
              <a:buFontTx/>
              <a:buChar char="-"/>
            </a:pPr>
            <a:endParaRPr lang="ru-RU" sz="1600" b="1" dirty="0" smtClean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20" y="-207991"/>
            <a:ext cx="2039308" cy="2039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79" y="2302274"/>
            <a:ext cx="1655067" cy="1655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06" y="2356184"/>
            <a:ext cx="1944516" cy="1944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2" y="3470412"/>
            <a:ext cx="2309024" cy="230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8198" y="3291978"/>
            <a:ext cx="6011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 err="1" smtClean="0">
                <a:solidFill>
                  <a:srgbClr val="4A5C65"/>
                </a:solidFill>
                <a:latin typeface="+mj-lt"/>
                <a:sym typeface="Lato Light"/>
              </a:rPr>
              <a:t>Волонтерство</a:t>
            </a:r>
            <a:r>
              <a:rPr lang="ru-RU" sz="1800" b="1" dirty="0" smtClean="0">
                <a:solidFill>
                  <a:srgbClr val="4A5C65"/>
                </a:solidFill>
                <a:latin typeface="+mj-lt"/>
                <a:sym typeface="Lato Light"/>
              </a:rPr>
              <a:t> преимущественно организованная деятельность, но можно действовать без регистрации в какой-либо организации. </a:t>
            </a:r>
            <a:endParaRPr lang="ru-RU" sz="1800" b="1" dirty="0">
              <a:solidFill>
                <a:srgbClr val="4A5C65"/>
              </a:solidFill>
              <a:latin typeface="+mj-lt"/>
              <a:sym typeface="Lato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75" y="2356184"/>
            <a:ext cx="5539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>
                <a:solidFill>
                  <a:srgbClr val="4A5C65"/>
                </a:solidFill>
                <a:sym typeface="Lato Light"/>
              </a:rPr>
              <a:t>Поощрение за волонтерскую деятельность носит нематериальный характер, но могут компенсироваться личные затраты;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03033" y="1728655"/>
            <a:ext cx="571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6BCC9"/>
              </a:buClr>
              <a:buSzPts val="2000"/>
              <a:buFontTx/>
              <a:buChar char="-"/>
            </a:pPr>
            <a:r>
              <a:rPr lang="ru-RU" sz="1800" b="1" dirty="0">
                <a:solidFill>
                  <a:srgbClr val="4A5C65"/>
                </a:solidFill>
                <a:sym typeface="Lato Light"/>
              </a:rPr>
              <a:t>Помощь оказывается добровольно без внешнего принуждения;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3071717" y="633229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2758949" y="1792482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350340" y="2458846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1205040" y="3430761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573222" cy="127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/>
              <a:t>Как стать волонтером?</a:t>
            </a:r>
            <a:endParaRPr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58" y="-497919"/>
            <a:ext cx="2999718" cy="2999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6" y="3644547"/>
            <a:ext cx="1655067" cy="1655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56" y="3380924"/>
            <a:ext cx="2135452" cy="2135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12" y="2266987"/>
            <a:ext cx="2405006" cy="2405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82" y="233398"/>
            <a:ext cx="2268401" cy="226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0" y="585788"/>
            <a:ext cx="2382037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Личная книжка волонтёра</a:t>
            </a: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199898" y="585788"/>
            <a:ext cx="4914715" cy="20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 algn="ctr">
              <a:buNone/>
            </a:pPr>
            <a:r>
              <a:rPr lang="ru-RU" sz="1800" b="1" u="sng" dirty="0" smtClean="0"/>
              <a:t>Что нужно сделать, </a:t>
            </a:r>
            <a:br>
              <a:rPr lang="ru-RU" sz="1800" b="1" u="sng" dirty="0" smtClean="0"/>
            </a:br>
            <a:r>
              <a:rPr lang="ru-RU" sz="1800" b="1" u="sng" dirty="0" smtClean="0"/>
              <a:t>чтобы получить книжку?</a:t>
            </a:r>
          </a:p>
          <a:p>
            <a:pPr marL="101600" indent="0" algn="ctr">
              <a:buNone/>
            </a:pPr>
            <a:r>
              <a:rPr lang="ru-RU" sz="1800" dirty="0" smtClean="0"/>
              <a:t>· </a:t>
            </a:r>
            <a:r>
              <a:rPr lang="ru-RU" sz="1800" dirty="0"/>
              <a:t>зарегистрироваться на сайте https://добровольцыроссии.рф/ </a:t>
            </a:r>
            <a:endParaRPr lang="ru-RU" sz="1800" dirty="0" smtClean="0"/>
          </a:p>
          <a:p>
            <a:pPr marL="101600" indent="0" algn="ctr">
              <a:buNone/>
            </a:pPr>
            <a:r>
              <a:rPr lang="ru-RU" sz="1800" dirty="0" smtClean="0"/>
              <a:t>(</a:t>
            </a:r>
            <a:r>
              <a:rPr lang="ru-RU" sz="1800" dirty="0"/>
              <a:t>так у вас автоматически появляется электронная личная книжка волонтера);</a:t>
            </a:r>
          </a:p>
          <a:p>
            <a:pPr marL="101600" indent="0" algn="ctr">
              <a:buNone/>
            </a:pPr>
            <a:r>
              <a:rPr lang="ru-RU" sz="1800" dirty="0"/>
              <a:t>· предоставить фотографию 3*4 руководителю волонтерского центра и сообщить ему свои ФИО, дату рождения и ID, полученный при регистрации на сайте </a:t>
            </a:r>
            <a:endParaRPr lang="ru-RU" sz="1800" dirty="0" smtClean="0"/>
          </a:p>
          <a:p>
            <a:pPr marL="101600" indent="0" algn="ctr">
              <a:buNone/>
            </a:pPr>
            <a:r>
              <a:rPr lang="ru-RU" sz="1800" dirty="0" smtClean="0"/>
              <a:t>(</a:t>
            </a:r>
            <a:r>
              <a:rPr lang="ru-RU" sz="1800" dirty="0"/>
              <a:t>эта информация необходима для оформления бумажного носителя личной книжки волонтера).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25" y="374934"/>
            <a:ext cx="2034020" cy="2034020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7" y="-233076"/>
            <a:ext cx="2052202" cy="2052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97" y="3810944"/>
            <a:ext cx="1892543" cy="18925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81" y="2710308"/>
            <a:ext cx="1347145" cy="134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4800" dirty="0" err="1" smtClean="0"/>
              <a:t>Волонтёрству</a:t>
            </a:r>
            <a:r>
              <a:rPr lang="ru-RU" sz="4800" dirty="0" smtClean="0"/>
              <a:t> возраст не помеха</a:t>
            </a:r>
            <a:r>
              <a:rPr lang="ru-RU" dirty="0" smtClean="0"/>
              <a:t>!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20" y="510375"/>
            <a:ext cx="1073223" cy="1073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75" y="3955044"/>
            <a:ext cx="1849581" cy="184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2" y="-264049"/>
            <a:ext cx="849288" cy="849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720" y="3182113"/>
            <a:ext cx="2264664" cy="226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085004" y="3087180"/>
            <a:ext cx="6219223" cy="1266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/>
              <a:t>Серебряные </a:t>
            </a:r>
            <a:r>
              <a:rPr lang="ru-RU" sz="1800" dirty="0"/>
              <a:t>волонтеры – добровольцы старшего поколения + 50, которые безвозмездно участвуют в деятельности, направленной на решение актуальных проблем общества</a:t>
            </a:r>
            <a:br>
              <a:rPr lang="ru-RU" sz="1800" dirty="0"/>
            </a:br>
            <a:endParaRPr sz="1800" dirty="0"/>
          </a:p>
        </p:txBody>
      </p:sp>
      <p:sp>
        <p:nvSpPr>
          <p:cNvPr id="442" name="Google Shape;442;p21"/>
          <p:cNvSpPr/>
          <p:nvPr/>
        </p:nvSpPr>
        <p:spPr>
          <a:xfrm rot="2697328">
            <a:off x="2833513" y="474856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42;p21"/>
          <p:cNvSpPr/>
          <p:nvPr/>
        </p:nvSpPr>
        <p:spPr>
          <a:xfrm rot="2697328">
            <a:off x="3002779" y="1500637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42;p21"/>
          <p:cNvSpPr/>
          <p:nvPr/>
        </p:nvSpPr>
        <p:spPr>
          <a:xfrm rot="2697328">
            <a:off x="1357341" y="1030595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42;p21"/>
          <p:cNvSpPr/>
          <p:nvPr/>
        </p:nvSpPr>
        <p:spPr>
          <a:xfrm rot="2697328">
            <a:off x="831793" y="3048368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3242625" y="506872"/>
            <a:ext cx="4272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Школьники – волонтеры до 18 лет.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6453" y="1043464"/>
            <a:ext cx="6645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Волонтеры – студенты – обучающиеся </a:t>
            </a:r>
            <a:r>
              <a:rPr lang="ru-RU" sz="1800" dirty="0" err="1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ссузов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 и вузов.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53" y="1543667"/>
            <a:ext cx="6653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dirty="0" smtClean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	Корпоративные </a:t>
            </a:r>
            <a:r>
              <a:rPr lang="ru-RU" sz="1800" dirty="0">
                <a:solidFill>
                  <a:srgbClr val="FFFFFF"/>
                </a:solidFill>
                <a:latin typeface="Roboto Slab Light"/>
                <a:ea typeface="Roboto Slab Light"/>
                <a:sym typeface="Roboto Slab Light"/>
              </a:rPr>
              <a:t>волонтеры – сотрудники компаний, которые занимаются в нерабочее время неоплачиваемой деятельностью в рамках волонтерских проектов, осуществляемых при поддержке компаний. 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24" y="-351677"/>
            <a:ext cx="2135452" cy="2135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27" y="3449716"/>
            <a:ext cx="2405006" cy="24050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06" y="2645833"/>
            <a:ext cx="1475396" cy="14753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8" y="1345744"/>
            <a:ext cx="1571008" cy="1571008"/>
          </a:xfrm>
          <a:prstGeom prst="rect">
            <a:avLst/>
          </a:prstGeom>
        </p:spPr>
      </p:pic>
      <p:sp>
        <p:nvSpPr>
          <p:cNvPr id="31" name="Google Shape;1084;p43"/>
          <p:cNvSpPr/>
          <p:nvPr/>
        </p:nvSpPr>
        <p:spPr>
          <a:xfrm>
            <a:off x="449651" y="3998499"/>
            <a:ext cx="842037" cy="710086"/>
          </a:xfrm>
          <a:custGeom>
            <a:avLst/>
            <a:gdLst/>
            <a:ahLst/>
            <a:cxnLst/>
            <a:rect l="l" t="t" r="r" b="b"/>
            <a:pathLst>
              <a:path w="6674" h="5928" extrusionOk="0">
                <a:moveTo>
                  <a:pt x="2443" y="0"/>
                </a:moveTo>
                <a:lnTo>
                  <a:pt x="2275" y="37"/>
                </a:lnTo>
                <a:lnTo>
                  <a:pt x="2126" y="93"/>
                </a:lnTo>
                <a:lnTo>
                  <a:pt x="1995" y="187"/>
                </a:lnTo>
                <a:lnTo>
                  <a:pt x="1846" y="336"/>
                </a:lnTo>
                <a:lnTo>
                  <a:pt x="1753" y="503"/>
                </a:lnTo>
                <a:lnTo>
                  <a:pt x="1697" y="690"/>
                </a:lnTo>
                <a:lnTo>
                  <a:pt x="1660" y="876"/>
                </a:lnTo>
                <a:lnTo>
                  <a:pt x="1678" y="1063"/>
                </a:lnTo>
                <a:lnTo>
                  <a:pt x="1716" y="1249"/>
                </a:lnTo>
                <a:lnTo>
                  <a:pt x="1809" y="1417"/>
                </a:lnTo>
                <a:lnTo>
                  <a:pt x="1921" y="1566"/>
                </a:lnTo>
                <a:lnTo>
                  <a:pt x="3188" y="2889"/>
                </a:lnTo>
                <a:lnTo>
                  <a:pt x="3263" y="2945"/>
                </a:lnTo>
                <a:lnTo>
                  <a:pt x="3337" y="2964"/>
                </a:lnTo>
                <a:lnTo>
                  <a:pt x="3412" y="2945"/>
                </a:lnTo>
                <a:lnTo>
                  <a:pt x="3487" y="2889"/>
                </a:lnTo>
                <a:lnTo>
                  <a:pt x="4754" y="1566"/>
                </a:lnTo>
                <a:lnTo>
                  <a:pt x="4866" y="1417"/>
                </a:lnTo>
                <a:lnTo>
                  <a:pt x="4940" y="1249"/>
                </a:lnTo>
                <a:lnTo>
                  <a:pt x="4996" y="1063"/>
                </a:lnTo>
                <a:lnTo>
                  <a:pt x="5015" y="876"/>
                </a:lnTo>
                <a:lnTo>
                  <a:pt x="4978" y="690"/>
                </a:lnTo>
                <a:lnTo>
                  <a:pt x="4922" y="503"/>
                </a:lnTo>
                <a:lnTo>
                  <a:pt x="4810" y="336"/>
                </a:lnTo>
                <a:lnTo>
                  <a:pt x="4679" y="187"/>
                </a:lnTo>
                <a:lnTo>
                  <a:pt x="4549" y="93"/>
                </a:lnTo>
                <a:lnTo>
                  <a:pt x="4381" y="37"/>
                </a:lnTo>
                <a:lnTo>
                  <a:pt x="4232" y="0"/>
                </a:lnTo>
                <a:lnTo>
                  <a:pt x="4064" y="0"/>
                </a:lnTo>
                <a:lnTo>
                  <a:pt x="3897" y="19"/>
                </a:lnTo>
                <a:lnTo>
                  <a:pt x="3747" y="75"/>
                </a:lnTo>
                <a:lnTo>
                  <a:pt x="3598" y="168"/>
                </a:lnTo>
                <a:lnTo>
                  <a:pt x="3468" y="280"/>
                </a:lnTo>
                <a:lnTo>
                  <a:pt x="3337" y="429"/>
                </a:lnTo>
                <a:lnTo>
                  <a:pt x="3207" y="280"/>
                </a:lnTo>
                <a:lnTo>
                  <a:pt x="3076" y="168"/>
                </a:lnTo>
                <a:lnTo>
                  <a:pt x="2927" y="75"/>
                </a:lnTo>
                <a:lnTo>
                  <a:pt x="2778" y="19"/>
                </a:lnTo>
                <a:lnTo>
                  <a:pt x="2610" y="0"/>
                </a:lnTo>
                <a:close/>
                <a:moveTo>
                  <a:pt x="2219" y="3691"/>
                </a:moveTo>
                <a:lnTo>
                  <a:pt x="1995" y="3728"/>
                </a:lnTo>
                <a:lnTo>
                  <a:pt x="1772" y="3784"/>
                </a:lnTo>
                <a:lnTo>
                  <a:pt x="1548" y="3877"/>
                </a:lnTo>
                <a:lnTo>
                  <a:pt x="1362" y="4008"/>
                </a:lnTo>
                <a:lnTo>
                  <a:pt x="821" y="4436"/>
                </a:lnTo>
                <a:lnTo>
                  <a:pt x="187" y="4436"/>
                </a:lnTo>
                <a:lnTo>
                  <a:pt x="113" y="4455"/>
                </a:lnTo>
                <a:lnTo>
                  <a:pt x="57" y="4492"/>
                </a:lnTo>
                <a:lnTo>
                  <a:pt x="1" y="4548"/>
                </a:lnTo>
                <a:lnTo>
                  <a:pt x="1" y="4623"/>
                </a:lnTo>
                <a:lnTo>
                  <a:pt x="1" y="5741"/>
                </a:lnTo>
                <a:lnTo>
                  <a:pt x="1" y="5816"/>
                </a:lnTo>
                <a:lnTo>
                  <a:pt x="57" y="5872"/>
                </a:lnTo>
                <a:lnTo>
                  <a:pt x="113" y="5909"/>
                </a:lnTo>
                <a:lnTo>
                  <a:pt x="187" y="5928"/>
                </a:lnTo>
                <a:lnTo>
                  <a:pt x="4325" y="5928"/>
                </a:lnTo>
                <a:lnTo>
                  <a:pt x="4437" y="5909"/>
                </a:lnTo>
                <a:lnTo>
                  <a:pt x="4568" y="5890"/>
                </a:lnTo>
                <a:lnTo>
                  <a:pt x="4679" y="5834"/>
                </a:lnTo>
                <a:lnTo>
                  <a:pt x="4791" y="5760"/>
                </a:lnTo>
                <a:lnTo>
                  <a:pt x="6543" y="4362"/>
                </a:lnTo>
                <a:lnTo>
                  <a:pt x="6599" y="4306"/>
                </a:lnTo>
                <a:lnTo>
                  <a:pt x="6637" y="4231"/>
                </a:lnTo>
                <a:lnTo>
                  <a:pt x="6674" y="4157"/>
                </a:lnTo>
                <a:lnTo>
                  <a:pt x="6674" y="4082"/>
                </a:lnTo>
                <a:lnTo>
                  <a:pt x="6674" y="4008"/>
                </a:lnTo>
                <a:lnTo>
                  <a:pt x="6655" y="3933"/>
                </a:lnTo>
                <a:lnTo>
                  <a:pt x="6618" y="3859"/>
                </a:lnTo>
                <a:lnTo>
                  <a:pt x="6543" y="3784"/>
                </a:lnTo>
                <a:lnTo>
                  <a:pt x="6506" y="3747"/>
                </a:lnTo>
                <a:lnTo>
                  <a:pt x="6432" y="3728"/>
                </a:lnTo>
                <a:lnTo>
                  <a:pt x="6376" y="3709"/>
                </a:lnTo>
                <a:lnTo>
                  <a:pt x="6301" y="3709"/>
                </a:lnTo>
                <a:lnTo>
                  <a:pt x="6171" y="3728"/>
                </a:lnTo>
                <a:lnTo>
                  <a:pt x="6115" y="3747"/>
                </a:lnTo>
                <a:lnTo>
                  <a:pt x="6059" y="3784"/>
                </a:lnTo>
                <a:lnTo>
                  <a:pt x="4978" y="4641"/>
                </a:lnTo>
                <a:lnTo>
                  <a:pt x="4885" y="4716"/>
                </a:lnTo>
                <a:lnTo>
                  <a:pt x="4773" y="4772"/>
                </a:lnTo>
                <a:lnTo>
                  <a:pt x="4642" y="4809"/>
                </a:lnTo>
                <a:lnTo>
                  <a:pt x="3095" y="4809"/>
                </a:lnTo>
                <a:lnTo>
                  <a:pt x="3039" y="4772"/>
                </a:lnTo>
                <a:lnTo>
                  <a:pt x="2983" y="4716"/>
                </a:lnTo>
                <a:lnTo>
                  <a:pt x="2965" y="4660"/>
                </a:lnTo>
                <a:lnTo>
                  <a:pt x="2965" y="4586"/>
                </a:lnTo>
                <a:lnTo>
                  <a:pt x="3002" y="4511"/>
                </a:lnTo>
                <a:lnTo>
                  <a:pt x="3076" y="4455"/>
                </a:lnTo>
                <a:lnTo>
                  <a:pt x="3151" y="4436"/>
                </a:lnTo>
                <a:lnTo>
                  <a:pt x="4120" y="4436"/>
                </a:lnTo>
                <a:lnTo>
                  <a:pt x="4195" y="4418"/>
                </a:lnTo>
                <a:lnTo>
                  <a:pt x="4307" y="4362"/>
                </a:lnTo>
                <a:lnTo>
                  <a:pt x="4363" y="4306"/>
                </a:lnTo>
                <a:lnTo>
                  <a:pt x="4400" y="4250"/>
                </a:lnTo>
                <a:lnTo>
                  <a:pt x="4419" y="4194"/>
                </a:lnTo>
                <a:lnTo>
                  <a:pt x="4437" y="4138"/>
                </a:lnTo>
                <a:lnTo>
                  <a:pt x="4456" y="4045"/>
                </a:lnTo>
                <a:lnTo>
                  <a:pt x="4437" y="3970"/>
                </a:lnTo>
                <a:lnTo>
                  <a:pt x="4400" y="3896"/>
                </a:lnTo>
                <a:lnTo>
                  <a:pt x="4363" y="3821"/>
                </a:lnTo>
                <a:lnTo>
                  <a:pt x="4307" y="3784"/>
                </a:lnTo>
                <a:lnTo>
                  <a:pt x="4232" y="3728"/>
                </a:lnTo>
                <a:lnTo>
                  <a:pt x="4158" y="3709"/>
                </a:lnTo>
                <a:lnTo>
                  <a:pt x="4083" y="36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Кому помочь?</a:t>
            </a:r>
            <a:endParaRPr b="1"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3052385" y="418063"/>
            <a:ext cx="5507761" cy="4390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>
                <a:latin typeface="+mj-lt"/>
              </a:rPr>
              <a:t>Адресная помощь;</a:t>
            </a:r>
            <a:endParaRPr lang="ru-RU" sz="1800" b="1" dirty="0">
              <a:latin typeface="+mj-lt"/>
            </a:endParaRPr>
          </a:p>
          <a:p>
            <a:pPr marL="342900" indent="-342900">
              <a:buFontTx/>
              <a:buChar char="-"/>
            </a:pPr>
            <a:endParaRPr lang="ru-RU" sz="1600" b="1" dirty="0" smtClean="0"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20" y="-207991"/>
            <a:ext cx="2039308" cy="2039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79" y="2302274"/>
            <a:ext cx="1655067" cy="1655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06" y="2356184"/>
            <a:ext cx="1944516" cy="19445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2" y="3470412"/>
            <a:ext cx="2309024" cy="230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42563" y="3031817"/>
            <a:ext cx="487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ru-RU" sz="1800" b="1" dirty="0" smtClean="0">
                <a:solidFill>
                  <a:srgbClr val="4A5C65"/>
                </a:solidFill>
                <a:latin typeface="+mj-lt"/>
                <a:sym typeface="Lato Light"/>
              </a:rPr>
              <a:t> Взаимодействие с волонтерской организацией.</a:t>
            </a:r>
            <a:endParaRPr lang="ru-RU" sz="1800" b="1" dirty="0">
              <a:solidFill>
                <a:srgbClr val="4A5C65"/>
              </a:solidFill>
              <a:latin typeface="+mj-lt"/>
              <a:sym typeface="Lato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03033" y="1431293"/>
            <a:ext cx="571993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ru-RU" sz="1800" b="1" dirty="0">
                <a:solidFill>
                  <a:srgbClr val="4A5C65"/>
                </a:solidFill>
                <a:sym typeface="Lato Light"/>
              </a:rPr>
              <a:t> </a:t>
            </a:r>
            <a:r>
              <a:rPr lang="ru-RU" sz="1800" b="1" dirty="0" smtClean="0">
                <a:solidFill>
                  <a:srgbClr val="4A5C65"/>
                </a:solidFill>
                <a:sym typeface="Lato Light"/>
              </a:rPr>
              <a:t>      </a:t>
            </a:r>
            <a:r>
              <a:rPr lang="ru-RU" sz="1800" b="1" dirty="0" smtClean="0">
                <a:solidFill>
                  <a:srgbClr val="4A5C65"/>
                </a:solidFill>
                <a:sym typeface="Lato Light"/>
              </a:rPr>
              <a:t>Взаимодействие с организацией-</a:t>
            </a:r>
            <a:r>
              <a:rPr lang="ru-RU" sz="1800" b="1" dirty="0" err="1" smtClean="0">
                <a:solidFill>
                  <a:srgbClr val="4A5C65"/>
                </a:solidFill>
                <a:sym typeface="Lato Light"/>
              </a:rPr>
              <a:t>благополучателем</a:t>
            </a:r>
            <a:r>
              <a:rPr lang="ru-RU" sz="1800" b="1" dirty="0" smtClean="0">
                <a:solidFill>
                  <a:srgbClr val="4A5C65"/>
                </a:solidFill>
                <a:sym typeface="Lato Light"/>
              </a:rPr>
              <a:t> </a:t>
            </a:r>
          </a:p>
          <a:p>
            <a:pPr lvl="0">
              <a:spcBef>
                <a:spcPts val="600"/>
              </a:spcBef>
              <a:buClr>
                <a:srgbClr val="A6BCC9"/>
              </a:buClr>
              <a:buSzPts val="2000"/>
            </a:pPr>
            <a:r>
              <a:rPr lang="ru-RU" sz="1800" b="1" dirty="0" smtClean="0">
                <a:solidFill>
                  <a:srgbClr val="4A5C65"/>
                </a:solidFill>
                <a:sym typeface="Lato Light"/>
              </a:rPr>
              <a:t>(с заключением договора</a:t>
            </a:r>
            <a:r>
              <a:rPr lang="en-US" sz="1800" b="1" dirty="0" smtClean="0">
                <a:solidFill>
                  <a:srgbClr val="4A5C65"/>
                </a:solidFill>
                <a:sym typeface="Lato Light"/>
              </a:rPr>
              <a:t>/</a:t>
            </a:r>
            <a:r>
              <a:rPr lang="ru-RU" sz="1800" b="1" dirty="0" smtClean="0">
                <a:solidFill>
                  <a:srgbClr val="4A5C65"/>
                </a:solidFill>
                <a:sym typeface="Lato Light"/>
              </a:rPr>
              <a:t>без договора);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3071717" y="633229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2796446" y="1498584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2257034" y="3059147"/>
            <a:ext cx="237520" cy="23007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3200" dirty="0" smtClean="0"/>
              <a:t>Давайте попробуем назвать известные вам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3200" smtClean="0"/>
              <a:t> организации благополучателей</a:t>
            </a:r>
            <a:r>
              <a:rPr lang="ru-RU" sz="3200" dirty="0" smtClean="0"/>
              <a:t> и волонтерские организации </a:t>
            </a:r>
            <a:endParaRPr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20" y="510375"/>
            <a:ext cx="1073223" cy="1073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75" y="3955044"/>
            <a:ext cx="1849581" cy="184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82" y="-264049"/>
            <a:ext cx="849288" cy="849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720" y="3182113"/>
            <a:ext cx="2264664" cy="22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629</Words>
  <Application>Microsoft Office PowerPoint</Application>
  <PresentationFormat>Экран (16:9)</PresentationFormat>
  <Paragraphs>87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Lato Light</vt:lpstr>
      <vt:lpstr>Arial</vt:lpstr>
      <vt:lpstr>Roboto Slab Light</vt:lpstr>
      <vt:lpstr>Montserrat</vt:lpstr>
      <vt:lpstr>Kent template</vt:lpstr>
      <vt:lpstr>Основы добровольческой деятельности</vt:lpstr>
      <vt:lpstr>Определение волонтерской деятельности</vt:lpstr>
      <vt:lpstr>Признаки волонтерской деятельности</vt:lpstr>
      <vt:lpstr>Как стать волонтером?</vt:lpstr>
      <vt:lpstr>Личная книжка волонтёра</vt:lpstr>
      <vt:lpstr>Презентация PowerPoint</vt:lpstr>
      <vt:lpstr>Серебряные волонтеры – добровольцы старшего поколения + 50, которые безвозмездно участвуют в деятельности, направленной на решение актуальных проблем общества </vt:lpstr>
      <vt:lpstr>Кому помочь?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Стань частью огромной команды волонтеров!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добровольческой деятельности</dc:title>
  <dc:creator>Бибикова Дарья Викторовна</dc:creator>
  <cp:lastModifiedBy>Ирина</cp:lastModifiedBy>
  <cp:revision>17</cp:revision>
  <dcterms:modified xsi:type="dcterms:W3CDTF">2020-01-30T15:25:27Z</dcterms:modified>
</cp:coreProperties>
</file>