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86" r:id="rId6"/>
    <p:sldId id="267" r:id="rId7"/>
    <p:sldId id="287" r:id="rId8"/>
    <p:sldId id="288" r:id="rId9"/>
    <p:sldId id="291" r:id="rId10"/>
    <p:sldId id="292" r:id="rId11"/>
    <p:sldId id="300" r:id="rId12"/>
    <p:sldId id="301" r:id="rId13"/>
    <p:sldId id="302" r:id="rId14"/>
    <p:sldId id="290" r:id="rId15"/>
    <p:sldId id="293" r:id="rId16"/>
    <p:sldId id="294" r:id="rId17"/>
    <p:sldId id="295" r:id="rId18"/>
    <p:sldId id="303" r:id="rId19"/>
    <p:sldId id="308" r:id="rId20"/>
    <p:sldId id="309" r:id="rId21"/>
    <p:sldId id="311" r:id="rId22"/>
    <p:sldId id="312" r:id="rId23"/>
    <p:sldId id="285" r:id="rId2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96794" autoAdjust="0"/>
  </p:normalViewPr>
  <p:slideViewPr>
    <p:cSldViewPr showGuides="1">
      <p:cViewPr varScale="1">
        <p:scale>
          <a:sx n="80" d="100"/>
          <a:sy n="80" d="100"/>
        </p:scale>
        <p:origin x="907" y="48"/>
      </p:cViewPr>
      <p:guideLst>
        <p:guide orient="horz" pos="288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83583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83583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83583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299" y="99332"/>
            <a:ext cx="103588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83583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00" y="1425483"/>
            <a:ext cx="10239999" cy="4215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46068" y="194286"/>
            <a:ext cx="7199994" cy="7171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0" b="2765"/>
          <a:stretch>
            <a:fillRect/>
          </a:stretch>
        </p:blipFill>
        <p:spPr>
          <a:xfrm>
            <a:off x="5455536" y="1670101"/>
            <a:ext cx="5237864" cy="5892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6" r="3121"/>
          <a:stretch>
            <a:fillRect/>
          </a:stretch>
        </p:blipFill>
        <p:spPr>
          <a:xfrm>
            <a:off x="-24213" y="1663818"/>
            <a:ext cx="5262078" cy="5892749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Процесс работы психологов в госпиталях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object 24"/>
          <p:cNvSpPr txBox="1"/>
          <p:nvPr/>
        </p:nvSpPr>
        <p:spPr>
          <a:xfrm>
            <a:off x="-1270" y="579045"/>
            <a:ext cx="10693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21431" r="3819"/>
          <a:stretch>
            <a:fillRect/>
          </a:stretch>
        </p:blipFill>
        <p:spPr>
          <a:xfrm>
            <a:off x="5455536" y="1667267"/>
            <a:ext cx="5236594" cy="5942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1"/>
          <a:stretch>
            <a:fillRect/>
          </a:stretch>
        </p:blipFill>
        <p:spPr>
          <a:xfrm>
            <a:off x="-1270" y="1657535"/>
            <a:ext cx="5237864" cy="5942042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Процесс работы реабилитологов в госпиталях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object 24"/>
          <p:cNvSpPr txBox="1"/>
          <p:nvPr/>
        </p:nvSpPr>
        <p:spPr>
          <a:xfrm>
            <a:off x="-1270" y="579045"/>
            <a:ext cx="10693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/>
          <a:stretch>
            <a:fillRect/>
          </a:stretch>
        </p:blipFill>
        <p:spPr>
          <a:xfrm>
            <a:off x="5411423" y="1663818"/>
            <a:ext cx="5280707" cy="5899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7679"/>
          <a:stretch>
            <a:fillRect/>
          </a:stretch>
        </p:blipFill>
        <p:spPr>
          <a:xfrm>
            <a:off x="-1270" y="1632106"/>
            <a:ext cx="5236594" cy="5899032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Процесс работы </a:t>
            </a:r>
            <a:r>
              <a:rPr lang="ru-RU" sz="3000" b="1" dirty="0" err="1">
                <a:solidFill>
                  <a:schemeClr val="bg1"/>
                </a:solidFill>
              </a:rPr>
              <a:t>афазиологов</a:t>
            </a:r>
            <a:r>
              <a:rPr lang="ru-RU" sz="3000" b="1" dirty="0">
                <a:solidFill>
                  <a:schemeClr val="bg1"/>
                </a:solidFill>
              </a:rPr>
              <a:t> в госпиталях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object 24"/>
          <p:cNvSpPr txBox="1"/>
          <p:nvPr/>
        </p:nvSpPr>
        <p:spPr>
          <a:xfrm>
            <a:off x="-1270" y="579045"/>
            <a:ext cx="10693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86" y="2987217"/>
            <a:ext cx="3227889" cy="4303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5998" y="1796649"/>
            <a:ext cx="3716566" cy="4955422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Работа реабилитологов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object 24"/>
          <p:cNvSpPr txBox="1"/>
          <p:nvPr/>
        </p:nvSpPr>
        <p:spPr>
          <a:xfrm>
            <a:off x="90116" y="810779"/>
            <a:ext cx="10602014" cy="2074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dirty="0"/>
              <a:t>В течение 2023 года реабилитологи провели успешную работу с пациентами:</a:t>
            </a:r>
            <a:endParaRPr lang="ru-RU" sz="2400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200" b="1" dirty="0"/>
              <a:t>Спинальные травмы - 30 человек</a:t>
            </a:r>
            <a:endParaRPr lang="ru-RU" sz="2200" b="1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200" b="1" dirty="0"/>
              <a:t>Черепно-мозговые травмы - 25 человек</a:t>
            </a:r>
            <a:endParaRPr lang="ru-RU" sz="2200" b="1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200" b="1" dirty="0"/>
              <a:t>Повреждения опорно-двигательного аппарата - 30 человек</a:t>
            </a:r>
            <a:endParaRPr lang="ru-RU" sz="2200" b="1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200" b="1" dirty="0"/>
              <a:t>Прочие ранения - 15 человек</a:t>
            </a:r>
            <a:endParaRPr lang="ru-RU" sz="2200" b="1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200" b="1" dirty="0" err="1"/>
              <a:t>Афазеологи</a:t>
            </a:r>
            <a:r>
              <a:rPr lang="ru-RU" sz="2200" b="1" dirty="0"/>
              <a:t> вернули речь – 25 человек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0"/>
          <a:stretch>
            <a:fillRect/>
          </a:stretch>
        </p:blipFill>
        <p:spPr>
          <a:xfrm>
            <a:off x="3444292" y="2987217"/>
            <a:ext cx="3227888" cy="45219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Дети из ЛНР на реабилитации в Сочи – благодаря нашей работе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object 24"/>
          <p:cNvSpPr txBox="1"/>
          <p:nvPr/>
        </p:nvSpPr>
        <p:spPr>
          <a:xfrm>
            <a:off x="-1270" y="579045"/>
            <a:ext cx="10693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1"/>
          <a:stretch>
            <a:fillRect/>
          </a:stretch>
        </p:blipFill>
        <p:spPr>
          <a:xfrm>
            <a:off x="5202684" y="3816047"/>
            <a:ext cx="5346701" cy="3028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-5567"/>
          <a:stretch>
            <a:fillRect/>
          </a:stretch>
        </p:blipFill>
        <p:spPr>
          <a:xfrm>
            <a:off x="367583" y="775959"/>
            <a:ext cx="4753868" cy="3193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1899" b="7934"/>
          <a:stretch>
            <a:fillRect/>
          </a:stretch>
        </p:blipFill>
        <p:spPr>
          <a:xfrm>
            <a:off x="367583" y="3816047"/>
            <a:ext cx="4753868" cy="3028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93" y="775959"/>
            <a:ext cx="5288050" cy="298279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2"/>
          <p:cNvSpPr/>
          <p:nvPr/>
        </p:nvSpPr>
        <p:spPr>
          <a:xfrm>
            <a:off x="1270" y="0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Акция «Дед Мороз в госпитале»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object 24"/>
          <p:cNvSpPr txBox="1"/>
          <p:nvPr/>
        </p:nvSpPr>
        <p:spPr>
          <a:xfrm>
            <a:off x="-1270" y="579045"/>
            <a:ext cx="10693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2851" r="1575" b="3781"/>
          <a:stretch>
            <a:fillRect/>
          </a:stretch>
        </p:blipFill>
        <p:spPr>
          <a:xfrm>
            <a:off x="3348573" y="1547552"/>
            <a:ext cx="7272808" cy="46821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"/>
          <a:stretch>
            <a:fillRect/>
          </a:stretch>
        </p:blipFill>
        <p:spPr>
          <a:xfrm>
            <a:off x="52653" y="1545024"/>
            <a:ext cx="3277823" cy="46821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8" t="19501" r="9425" b="-1"/>
          <a:stretch>
            <a:fillRect/>
          </a:stretch>
        </p:blipFill>
        <p:spPr>
          <a:xfrm>
            <a:off x="-1" y="1649328"/>
            <a:ext cx="5262077" cy="5889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r="18841"/>
          <a:stretch>
            <a:fillRect/>
          </a:stretch>
        </p:blipFill>
        <p:spPr>
          <a:xfrm>
            <a:off x="5431324" y="1634028"/>
            <a:ext cx="5260806" cy="5879120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1270" y="0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Комплектование подарков в офисе фонда к Новому году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object 24"/>
          <p:cNvSpPr txBox="1"/>
          <p:nvPr/>
        </p:nvSpPr>
        <p:spPr>
          <a:xfrm>
            <a:off x="-1270" y="579045"/>
            <a:ext cx="10693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2"/>
          <p:cNvSpPr/>
          <p:nvPr/>
        </p:nvSpPr>
        <p:spPr>
          <a:xfrm>
            <a:off x="1270" y="0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99" y="99332"/>
            <a:ext cx="10358800" cy="461665"/>
          </a:xfrm>
        </p:spPr>
        <p:txBody>
          <a:bodyPr/>
          <a:lstStyle/>
          <a:p>
            <a:pPr algn="ctr"/>
            <a:r>
              <a:rPr lang="ru-RU" sz="3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Военно-патриотическое воспитание молодежи</a:t>
            </a:r>
            <a:endParaRPr lang="ru-RU" sz="3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00" y="884870"/>
            <a:ext cx="10239999" cy="615553"/>
          </a:xfrm>
        </p:spPr>
        <p:txBody>
          <a:bodyPr/>
          <a:lstStyle/>
          <a:p>
            <a:r>
              <a:rPr lang="ru-RU" sz="2000" b="1" kern="100" dirty="0">
                <a:cs typeface="Times New Roman" panose="02020603050405020304" pitchFamily="18" charset="0"/>
              </a:rPr>
              <a:t>Проведено 38 встреч в военных училищах, школах, кадетских классах, пансионатах воспитанниц министерства обороны.</a:t>
            </a:r>
            <a:endParaRPr lang="ru-RU" sz="2000" b="1" kern="1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r="16498"/>
          <a:stretch>
            <a:fillRect/>
          </a:stretch>
        </p:blipFill>
        <p:spPr>
          <a:xfrm>
            <a:off x="-1" y="1649328"/>
            <a:ext cx="5262077" cy="5889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 r="16444"/>
          <a:stretch>
            <a:fillRect/>
          </a:stretch>
        </p:blipFill>
        <p:spPr>
          <a:xfrm>
            <a:off x="5431324" y="1634028"/>
            <a:ext cx="5260806" cy="5879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17153" r="21717"/>
          <a:stretch>
            <a:fillRect/>
          </a:stretch>
        </p:blipFill>
        <p:spPr>
          <a:xfrm>
            <a:off x="5319878" y="1649128"/>
            <a:ext cx="5373522" cy="5012295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1270" y="0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99" y="99332"/>
            <a:ext cx="10358800" cy="461665"/>
          </a:xfrm>
        </p:spPr>
        <p:txBody>
          <a:bodyPr/>
          <a:lstStyle/>
          <a:p>
            <a:r>
              <a:rPr lang="ru-RU" sz="3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Военно-патриотическая работа среди молодежи</a:t>
            </a:r>
            <a:endParaRPr lang="ru-RU" sz="3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r="20232"/>
          <a:stretch>
            <a:fillRect/>
          </a:stretch>
        </p:blipFill>
        <p:spPr>
          <a:xfrm>
            <a:off x="-1" y="1649328"/>
            <a:ext cx="5262077" cy="5889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26695" y="1425575"/>
            <a:ext cx="10240010" cy="61595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2"/>
          <p:cNvSpPr/>
          <p:nvPr/>
        </p:nvSpPr>
        <p:spPr>
          <a:xfrm>
            <a:off x="1270" y="0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99" y="99332"/>
            <a:ext cx="10358800" cy="461645"/>
          </a:xfrm>
        </p:spPr>
        <p:txBody>
          <a:bodyPr/>
          <a:lstStyle/>
          <a:p>
            <a:pPr algn="ctr"/>
            <a:r>
              <a:rPr lang="ru-RU" sz="3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Проведено 10 операций в платных клиниках</a:t>
            </a:r>
            <a:endParaRPr lang="ru-RU" sz="3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73" y="1493553"/>
            <a:ext cx="3728180" cy="4955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/>
          <a:stretch>
            <a:fillRect/>
          </a:stretch>
        </p:blipFill>
        <p:spPr>
          <a:xfrm>
            <a:off x="7180208" y="1491024"/>
            <a:ext cx="3259916" cy="4957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r="2554"/>
          <a:stretch>
            <a:fillRect/>
          </a:stretch>
        </p:blipFill>
        <p:spPr>
          <a:xfrm>
            <a:off x="3600580" y="1493553"/>
            <a:ext cx="3579628" cy="49554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  <p:sp>
        <p:nvSpPr>
          <p:cNvPr id="14" name="object 24"/>
          <p:cNvSpPr txBox="1"/>
          <p:nvPr/>
        </p:nvSpPr>
        <p:spPr>
          <a:xfrm>
            <a:off x="90116" y="810779"/>
            <a:ext cx="106020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dirty="0"/>
              <a:t>Боец «Гора»			Доктор Цуканов		Капитан Дорохов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1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4"/>
          <a:stretch>
            <a:fillRect/>
          </a:stretch>
        </p:blipFill>
        <p:spPr>
          <a:xfrm>
            <a:off x="0" y="4646053"/>
            <a:ext cx="10693400" cy="291678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-197916" y="88001"/>
            <a:ext cx="10693400" cy="5537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000" b="1" dirty="0">
                <a:solidFill>
                  <a:schemeClr val="bg1"/>
                </a:solidFill>
              </a:rPr>
              <a:t>ИНФОРМАЦИЯ О ФОНДЕ</a:t>
            </a:r>
            <a:endParaRPr lang="ru-RU" sz="3000" b="1" dirty="0">
              <a:solidFill>
                <a:schemeClr val="bg1"/>
              </a:solidFill>
            </a:endParaRPr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b="1" dirty="0"/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300" b="1" dirty="0"/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r>
              <a:rPr lang="ru-RU" sz="2400" b="1" dirty="0"/>
              <a:t>События в нашей стране заставили многих людей </a:t>
            </a:r>
            <a:r>
              <a:rPr sz="2400" b="1" dirty="0" err="1"/>
              <a:t>по-другому</a:t>
            </a:r>
            <a:r>
              <a:rPr lang="ru-RU" sz="2400" b="1" dirty="0"/>
              <a:t> </a:t>
            </a:r>
            <a:r>
              <a:rPr sz="2400" b="1" dirty="0" err="1"/>
              <a:t>посмотреть</a:t>
            </a:r>
            <a:r>
              <a:rPr sz="2400" b="1" dirty="0"/>
              <a:t> </a:t>
            </a:r>
            <a:r>
              <a:rPr sz="2400" b="1" dirty="0" err="1"/>
              <a:t>на</a:t>
            </a:r>
            <a:r>
              <a:rPr sz="2400" b="1" dirty="0"/>
              <a:t> </a:t>
            </a:r>
            <a:r>
              <a:rPr sz="2400" b="1" dirty="0" err="1"/>
              <a:t>свою</a:t>
            </a:r>
            <a:r>
              <a:rPr lang="ru-RU" sz="2400" b="1" dirty="0"/>
              <a:t> </a:t>
            </a:r>
            <a:r>
              <a:rPr sz="2400" b="1" dirty="0" err="1"/>
              <a:t>жизнь</a:t>
            </a:r>
            <a:r>
              <a:rPr sz="2400" b="1" dirty="0"/>
              <a:t> и провести некую  ревизию моральных </a:t>
            </a:r>
            <a:r>
              <a:rPr sz="2400" b="1" dirty="0" err="1"/>
              <a:t>принципов</a:t>
            </a:r>
            <a:r>
              <a:rPr sz="2400" b="1" dirty="0"/>
              <a:t>.</a:t>
            </a:r>
            <a:endParaRPr lang="ru-RU" sz="2400" b="1" dirty="0"/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400" b="1" dirty="0"/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r>
              <a:rPr sz="2400" b="1" dirty="0" err="1"/>
              <a:t>Нельзя</a:t>
            </a:r>
            <a:r>
              <a:rPr sz="2400" b="1" dirty="0"/>
              <a:t> </a:t>
            </a:r>
            <a:r>
              <a:rPr sz="2400" b="1" dirty="0" err="1"/>
              <a:t>остаться</a:t>
            </a:r>
            <a:r>
              <a:rPr sz="2400" b="1" dirty="0"/>
              <a:t> </a:t>
            </a:r>
            <a:r>
              <a:rPr sz="2400" b="1" dirty="0" err="1"/>
              <a:t>равнодушным</a:t>
            </a:r>
            <a:r>
              <a:rPr sz="2400" b="1" dirty="0"/>
              <a:t> к тому, что молодые, полные сил и </a:t>
            </a:r>
            <a:r>
              <a:rPr sz="2400" b="1" dirty="0" err="1"/>
              <a:t>энергии</a:t>
            </a:r>
            <a:r>
              <a:rPr sz="2400" b="1" dirty="0"/>
              <a:t> </a:t>
            </a:r>
            <a:r>
              <a:rPr sz="2400" b="1" dirty="0" err="1"/>
              <a:t>бойцы</a:t>
            </a:r>
            <a:r>
              <a:rPr lang="ru-RU" sz="2400" b="1" dirty="0"/>
              <a:t> </a:t>
            </a:r>
            <a:r>
              <a:rPr sz="2400" b="1" dirty="0"/>
              <a:t>в результате выполнения приказа Родины получили  серьезные </a:t>
            </a:r>
            <a:r>
              <a:rPr sz="2400" b="1" dirty="0" err="1"/>
              <a:t>ранения</a:t>
            </a:r>
            <a:r>
              <a:rPr sz="2400" b="1" dirty="0"/>
              <a:t>,</a:t>
            </a:r>
            <a:r>
              <a:rPr lang="ru-RU" sz="2400" b="1" dirty="0"/>
              <a:t> </a:t>
            </a:r>
            <a:r>
              <a:rPr sz="2400" b="1" dirty="0" err="1"/>
              <a:t>некоторые</a:t>
            </a:r>
            <a:r>
              <a:rPr sz="2400" b="1" dirty="0"/>
              <a:t> стали </a:t>
            </a:r>
            <a:r>
              <a:rPr sz="2400" b="1" dirty="0" err="1"/>
              <a:t>инвалидами</a:t>
            </a:r>
            <a:r>
              <a:rPr sz="2400" b="1" dirty="0"/>
              <a:t>.</a:t>
            </a:r>
            <a:endParaRPr lang="ru-RU" sz="2400" b="1" dirty="0"/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400" b="1" dirty="0"/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r>
              <a:rPr sz="2400" b="1" dirty="0" err="1"/>
              <a:t>Именно</a:t>
            </a:r>
            <a:r>
              <a:rPr sz="2400" b="1" dirty="0"/>
              <a:t> поэтому инициативной группой офицеров запаса, </a:t>
            </a:r>
            <a:r>
              <a:rPr sz="2400" b="1" dirty="0" err="1"/>
              <a:t>ветеранов</a:t>
            </a:r>
            <a:r>
              <a:rPr sz="2400" b="1" dirty="0"/>
              <a:t> </a:t>
            </a:r>
            <a:r>
              <a:rPr sz="2400" b="1" dirty="0" err="1"/>
              <a:t>боевых</a:t>
            </a:r>
            <a:r>
              <a:rPr lang="ru-RU" sz="2400" b="1" dirty="0"/>
              <a:t> </a:t>
            </a:r>
            <a:r>
              <a:rPr sz="2400" b="1" dirty="0" err="1"/>
              <a:t>действий</a:t>
            </a:r>
            <a:r>
              <a:rPr sz="2400" b="1" dirty="0"/>
              <a:t> в марте 2022 года был </a:t>
            </a:r>
            <a:r>
              <a:rPr sz="2400" b="1" dirty="0" err="1"/>
              <a:t>создан</a:t>
            </a:r>
            <a:r>
              <a:rPr sz="2400" b="1" dirty="0"/>
              <a:t> </a:t>
            </a:r>
            <a:r>
              <a:rPr sz="2400" b="1" dirty="0" err="1"/>
              <a:t>Фонд</a:t>
            </a:r>
            <a:r>
              <a:rPr sz="2400" b="1" dirty="0"/>
              <a:t> «Своих не </a:t>
            </a:r>
            <a:r>
              <a:rPr sz="2400" b="1" dirty="0" err="1"/>
              <a:t>бросаем</a:t>
            </a:r>
            <a:r>
              <a:rPr sz="2400" b="1" dirty="0"/>
              <a:t>».</a:t>
            </a:r>
            <a:endParaRPr lang="ru-RU" sz="2400" b="1" dirty="0"/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400" b="1" dirty="0"/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r>
              <a:rPr sz="2400" b="1" dirty="0" err="1"/>
              <a:t>Наш</a:t>
            </a:r>
            <a:r>
              <a:rPr sz="2400" b="1" dirty="0"/>
              <a:t> Фонд </a:t>
            </a:r>
            <a:r>
              <a:rPr sz="2400" b="1" dirty="0" err="1"/>
              <a:t>объединяет</a:t>
            </a:r>
            <a:r>
              <a:rPr sz="2400" b="1" dirty="0"/>
              <a:t> </a:t>
            </a:r>
            <a:r>
              <a:rPr sz="2400" b="1" dirty="0" err="1"/>
              <a:t>людей</a:t>
            </a:r>
            <a:r>
              <a:rPr sz="2400" b="1" dirty="0"/>
              <a:t>, готовых оказать </a:t>
            </a:r>
            <a:r>
              <a:rPr sz="2400" b="1" dirty="0" err="1"/>
              <a:t>помощь</a:t>
            </a:r>
            <a:r>
              <a:rPr sz="2400" b="1" dirty="0"/>
              <a:t> </a:t>
            </a:r>
            <a:r>
              <a:rPr sz="2400" b="1" dirty="0" err="1"/>
              <a:t>раненым</a:t>
            </a:r>
            <a:endParaRPr lang="ru-RU" sz="2400" b="1" dirty="0"/>
          </a:p>
          <a:p>
            <a:pPr marL="699770" algn="ctr">
              <a:lnSpc>
                <a:spcPct val="100000"/>
              </a:lnSpc>
              <a:spcBef>
                <a:spcPts val="25"/>
              </a:spcBef>
            </a:pPr>
            <a:r>
              <a:rPr sz="2400" b="1" dirty="0" err="1"/>
              <a:t>военнослужащим</a:t>
            </a:r>
            <a:r>
              <a:rPr sz="2400" b="1" dirty="0"/>
              <a:t>, инвалидам и семьям погибших.</a:t>
            </a:r>
            <a:endParaRPr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Трудоустройство и обучение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object 24"/>
          <p:cNvSpPr txBox="1"/>
          <p:nvPr/>
        </p:nvSpPr>
        <p:spPr>
          <a:xfrm>
            <a:off x="5850756" y="1862686"/>
            <a:ext cx="4680519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800" dirty="0"/>
              <a:t>Трудоустроено на заводы </a:t>
            </a:r>
            <a:br>
              <a:rPr lang="ru-RU" sz="2800" dirty="0"/>
            </a:br>
            <a:r>
              <a:rPr lang="ru-RU" sz="2800" dirty="0"/>
              <a:t>ВПК - </a:t>
            </a:r>
            <a:r>
              <a:rPr lang="ru-RU" sz="2800" b="1" dirty="0"/>
              <a:t>5 человек</a:t>
            </a:r>
            <a:endParaRPr lang="ru-RU" sz="2800" b="1" dirty="0"/>
          </a:p>
          <a:p>
            <a:r>
              <a:rPr lang="ru-RU" sz="2800" dirty="0"/>
              <a:t>Прошли обучение работе </a:t>
            </a:r>
            <a:endParaRPr lang="ru-RU" sz="2800" dirty="0"/>
          </a:p>
          <a:p>
            <a:r>
              <a:rPr lang="ru-RU" sz="2800" dirty="0"/>
              <a:t>с БПЛА в Реутове - </a:t>
            </a:r>
            <a:r>
              <a:rPr lang="ru-RU" sz="2800" b="1" dirty="0"/>
              <a:t>4 человека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" y="757089"/>
            <a:ext cx="5509617" cy="55096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8440"/>
          <a:stretch>
            <a:fillRect/>
          </a:stretch>
        </p:blipFill>
        <p:spPr>
          <a:xfrm>
            <a:off x="-55947" y="2397986"/>
            <a:ext cx="5537536" cy="4249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r="8970"/>
          <a:stretch>
            <a:fillRect/>
          </a:stretch>
        </p:blipFill>
        <p:spPr>
          <a:xfrm>
            <a:off x="5507554" y="2390303"/>
            <a:ext cx="5184576" cy="4256707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Предложение по работе на 2024 год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  <p:sp>
        <p:nvSpPr>
          <p:cNvPr id="5" name="object 24"/>
          <p:cNvSpPr txBox="1"/>
          <p:nvPr/>
        </p:nvSpPr>
        <p:spPr>
          <a:xfrm>
            <a:off x="378148" y="901105"/>
            <a:ext cx="1015312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800" dirty="0"/>
              <a:t>Создать отдельное направление по обучению и трудоустройству инвалидов войны.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18908" y="118981"/>
            <a:ext cx="3391738" cy="3378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4"/>
          <a:stretch>
            <a:fillRect/>
          </a:stretch>
        </p:blipFill>
        <p:spPr>
          <a:xfrm>
            <a:off x="0" y="4646053"/>
            <a:ext cx="10693400" cy="2916785"/>
          </a:xfrm>
          <a:prstGeom prst="rect">
            <a:avLst/>
          </a:prstGeom>
        </p:spPr>
      </p:pic>
      <p:sp>
        <p:nvSpPr>
          <p:cNvPr id="5" name="object 14"/>
          <p:cNvSpPr txBox="1"/>
          <p:nvPr/>
        </p:nvSpPr>
        <p:spPr>
          <a:xfrm>
            <a:off x="192977" y="109017"/>
            <a:ext cx="756084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150" dirty="0">
                <a:solidFill>
                  <a:schemeClr val="bg1"/>
                </a:solidFill>
                <a:cs typeface="Tahoma" panose="020B0604030504040204"/>
              </a:rPr>
              <a:t>РОДИНА</a:t>
            </a:r>
            <a:r>
              <a:rPr sz="5500" b="1" spc="-175" dirty="0">
                <a:solidFill>
                  <a:schemeClr val="bg1"/>
                </a:solidFill>
                <a:cs typeface="Tahoma" panose="020B0604030504040204"/>
              </a:rPr>
              <a:t> </a:t>
            </a:r>
            <a:r>
              <a:rPr sz="5500" b="1" spc="-35" dirty="0">
                <a:solidFill>
                  <a:schemeClr val="bg1"/>
                </a:solidFill>
                <a:cs typeface="Tahoma" panose="020B0604030504040204"/>
              </a:rPr>
              <a:t>У</a:t>
            </a:r>
            <a:r>
              <a:rPr sz="5500" b="1" spc="-170" dirty="0">
                <a:solidFill>
                  <a:schemeClr val="bg1"/>
                </a:solidFill>
                <a:cs typeface="Tahoma" panose="020B0604030504040204"/>
              </a:rPr>
              <a:t> </a:t>
            </a:r>
            <a:r>
              <a:rPr sz="5500" b="1" spc="100" dirty="0">
                <a:solidFill>
                  <a:schemeClr val="bg1"/>
                </a:solidFill>
                <a:cs typeface="Tahoma" panose="020B0604030504040204"/>
              </a:rPr>
              <a:t>НАС</a:t>
            </a:r>
            <a:r>
              <a:rPr sz="5500" b="1" spc="-170" dirty="0">
                <a:solidFill>
                  <a:schemeClr val="bg1"/>
                </a:solidFill>
                <a:cs typeface="Tahoma" panose="020B0604030504040204"/>
              </a:rPr>
              <a:t> </a:t>
            </a:r>
            <a:r>
              <a:rPr sz="5500" b="1" spc="170" dirty="0">
                <a:solidFill>
                  <a:schemeClr val="bg1"/>
                </a:solidFill>
                <a:cs typeface="Tahoma" panose="020B0604030504040204"/>
              </a:rPr>
              <a:t>ОДНА!</a:t>
            </a:r>
            <a:endParaRPr sz="5500" dirty="0">
              <a:solidFill>
                <a:schemeClr val="bg1"/>
              </a:solidFill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5500" b="1" spc="100" dirty="0">
                <a:solidFill>
                  <a:schemeClr val="bg1"/>
                </a:solidFill>
                <a:cs typeface="Tahoma" panose="020B0604030504040204"/>
              </a:rPr>
              <a:t>НАС</a:t>
            </a:r>
            <a:r>
              <a:rPr sz="5500" b="1" spc="-190" dirty="0">
                <a:solidFill>
                  <a:schemeClr val="bg1"/>
                </a:solidFill>
                <a:cs typeface="Tahoma" panose="020B0604030504040204"/>
              </a:rPr>
              <a:t> </a:t>
            </a:r>
            <a:r>
              <a:rPr sz="5500" b="1" spc="95" dirty="0">
                <a:solidFill>
                  <a:schemeClr val="bg1"/>
                </a:solidFill>
                <a:cs typeface="Tahoma" panose="020B0604030504040204"/>
              </a:rPr>
              <a:t>МНОГО!</a:t>
            </a:r>
            <a:endParaRPr lang="ru-RU" sz="5500" b="1" spc="95" dirty="0">
              <a:solidFill>
                <a:schemeClr val="bg1"/>
              </a:solidFill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endParaRPr sz="5500" dirty="0">
              <a:solidFill>
                <a:schemeClr val="bg1"/>
              </a:solidFill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5500" b="1" spc="160" dirty="0">
                <a:solidFill>
                  <a:schemeClr val="bg1"/>
                </a:solidFill>
                <a:cs typeface="Tahoma" panose="020B0604030504040204"/>
              </a:rPr>
              <a:t>СВОИХ</a:t>
            </a:r>
            <a:r>
              <a:rPr sz="5500" b="1" spc="-165" dirty="0">
                <a:solidFill>
                  <a:schemeClr val="bg1"/>
                </a:solidFill>
                <a:cs typeface="Tahoma" panose="020B0604030504040204"/>
              </a:rPr>
              <a:t> </a:t>
            </a:r>
            <a:r>
              <a:rPr sz="5500" b="1" spc="70" dirty="0">
                <a:solidFill>
                  <a:schemeClr val="bg1"/>
                </a:solidFill>
                <a:cs typeface="Tahoma" panose="020B0604030504040204"/>
              </a:rPr>
              <a:t>НЕ</a:t>
            </a:r>
            <a:r>
              <a:rPr sz="5500" b="1" spc="-165" dirty="0">
                <a:solidFill>
                  <a:schemeClr val="bg1"/>
                </a:solidFill>
                <a:cs typeface="Tahoma" panose="020B0604030504040204"/>
              </a:rPr>
              <a:t> </a:t>
            </a:r>
            <a:r>
              <a:rPr sz="5500" b="1" spc="95" dirty="0">
                <a:solidFill>
                  <a:schemeClr val="bg1"/>
                </a:solidFill>
                <a:cs typeface="Tahoma" panose="020B0604030504040204"/>
              </a:rPr>
              <a:t>БРОСАЕМ</a:t>
            </a:r>
            <a:r>
              <a:rPr lang="ru-RU" sz="5500" b="1" spc="95" dirty="0">
                <a:solidFill>
                  <a:schemeClr val="bg1"/>
                </a:solidFill>
                <a:cs typeface="Tahoma" panose="020B0604030504040204"/>
              </a:rPr>
              <a:t>!</a:t>
            </a:r>
            <a:endParaRPr sz="5500" dirty="0">
              <a:solidFill>
                <a:schemeClr val="bg1"/>
              </a:solidFill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7"/>
          <p:cNvPicPr>
            <a:picLocks noChangeAspect="1"/>
          </p:cNvPicPr>
          <p:nvPr/>
        </p:nvPicPr>
        <p:blipFill rotWithShape="1">
          <a:blip r:embed="rId1" cstate="print"/>
          <a:srcRect l="-119"/>
          <a:stretch>
            <a:fillRect/>
          </a:stretch>
        </p:blipFill>
        <p:spPr>
          <a:xfrm>
            <a:off x="1746300" y="1863001"/>
            <a:ext cx="7200800" cy="4626053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1755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НАША МИССИЯ</a:t>
            </a:r>
            <a:endParaRPr lang="ru-RU" sz="3000" b="1" dirty="0">
              <a:solidFill>
                <a:schemeClr val="bg1"/>
              </a:solidFill>
            </a:endParaRPr>
          </a:p>
          <a:p>
            <a:pPr marR="5080" algn="ctr"/>
            <a:endParaRPr lang="ru-RU" sz="2000" b="1" dirty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Миссия фонда помощи инвалидам и ветеранам боевых действий «Своих не бросаем» – в объединении гражданских инициатив по оказанию моральной и материальной помощи участникам специальной военной операции!</a:t>
            </a:r>
            <a:endParaRPr lang="ru-RU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ЦЕЛИ ФОНДА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  <p:sp>
        <p:nvSpPr>
          <p:cNvPr id="2" name="object 24"/>
          <p:cNvSpPr txBox="1"/>
          <p:nvPr/>
        </p:nvSpPr>
        <p:spPr>
          <a:xfrm>
            <a:off x="-1270" y="579045"/>
            <a:ext cx="10693400" cy="5506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marR="0" indent="-342900" algn="ctr" rtl="0">
              <a:buFont typeface="Arial" panose="020B0604020202020204" pitchFamily="34" charset="0"/>
              <a:buChar char="•"/>
            </a:pPr>
            <a:r>
              <a:rPr lang="ru-RU" sz="2100" b="1" dirty="0"/>
              <a:t>Оказание социальной поддержки, дополнительной социальной и материальной помощи инвалидам и ветеранам боевых действий, членами их семей и семьям погибших (умерших) участников боевых действий;</a:t>
            </a:r>
            <a:endParaRPr lang="ru-RU" sz="2100" b="1" dirty="0"/>
          </a:p>
          <a:p>
            <a:pPr marL="342900" marR="0" indent="-342900" algn="ctr" rtl="0">
              <a:buFont typeface="Arial" panose="020B0604020202020204" pitchFamily="34" charset="0"/>
              <a:buChar char="•"/>
            </a:pPr>
            <a:endParaRPr lang="ru-RU" sz="2100" b="1" dirty="0"/>
          </a:p>
          <a:p>
            <a:pPr marL="342900" marR="0" indent="-342900" algn="ctr" rtl="0">
              <a:buFont typeface="Arial" panose="020B0604020202020204" pitchFamily="34" charset="0"/>
              <a:buChar char="•"/>
            </a:pPr>
            <a:r>
              <a:rPr lang="ru-RU" sz="2100" b="1" dirty="0"/>
              <a:t>Содействие в организации медицинской помощи, медицинской, социальной и психологической реабилитации, социально-бытовой и трудовой адаптации инвалидов и ветеранов боевых действий и улучшение их условий жизни</a:t>
            </a:r>
            <a:r>
              <a:rPr lang="en-US" sz="2100" b="1" dirty="0"/>
              <a:t>;</a:t>
            </a:r>
            <a:endParaRPr lang="ru-RU" sz="2100" b="1" dirty="0"/>
          </a:p>
          <a:p>
            <a:pPr marL="342900" marR="0" indent="-342900" algn="ctr" rtl="0">
              <a:buFont typeface="Arial" panose="020B0604020202020204" pitchFamily="34" charset="0"/>
              <a:buChar char="•"/>
            </a:pPr>
            <a:endParaRPr lang="ru-RU" sz="2100" b="1" dirty="0"/>
          </a:p>
          <a:p>
            <a:pPr marL="342900" marR="0" indent="-342900" algn="ctr" rtl="0">
              <a:buFont typeface="Arial" panose="020B0604020202020204" pitchFamily="34" charset="0"/>
              <a:buChar char="•"/>
            </a:pPr>
            <a:r>
              <a:rPr lang="ru-RU" sz="2100" b="1" dirty="0"/>
              <a:t>Разработка и реализация различных программ, направленных на оказание дополнительной социальной, материальной и иной помощи инвалидам и ветеранам боевых действий</a:t>
            </a:r>
            <a:r>
              <a:rPr lang="en-US" sz="2100" b="1" dirty="0"/>
              <a:t>;</a:t>
            </a:r>
            <a:endParaRPr lang="ru-RU" sz="2100" b="1" dirty="0"/>
          </a:p>
          <a:p>
            <a:pPr marL="342900" marR="0" indent="-342900" algn="ctr" rtl="0">
              <a:buFont typeface="Arial" panose="020B0604020202020204" pitchFamily="34" charset="0"/>
              <a:buChar char="•"/>
            </a:pPr>
            <a:endParaRPr lang="ru-RU" sz="2100" b="1" dirty="0"/>
          </a:p>
          <a:p>
            <a:pPr marL="342900" marR="0" indent="-342900" algn="ctr" rtl="0">
              <a:buFont typeface="Arial" panose="020B0604020202020204" pitchFamily="34" charset="0"/>
              <a:buChar char="•"/>
            </a:pPr>
            <a:r>
              <a:rPr lang="ru-RU" sz="2100" b="1" dirty="0"/>
              <a:t>Содействие осуществлению деятельности по удовлетворению потребностей инвалидов и ветеранов боевых действий в социальных услугах, получении медицинской помощи, бытовом обслуживании, трудоустройстве, улучшении материальных, </a:t>
            </a:r>
            <a:endParaRPr lang="ru-RU" sz="2100" b="1" dirty="0"/>
          </a:p>
          <a:p>
            <a:pPr marL="342900" marR="0" indent="-342900" algn="ctr" rtl="0">
              <a:buFont typeface="Arial" panose="020B0604020202020204" pitchFamily="34" charset="0"/>
              <a:buChar char="•"/>
            </a:pPr>
            <a:r>
              <a:rPr lang="ru-RU" sz="2100" b="1" dirty="0"/>
              <a:t>жилищных и бытовых условий.</a:t>
            </a:r>
            <a:endParaRPr sz="21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5601"/>
            <a:ext cx="1069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СТРУКТУРА ФОНДА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4"/>
          <a:stretch>
            <a:fillRect/>
          </a:stretch>
        </p:blipFill>
        <p:spPr>
          <a:xfrm>
            <a:off x="0" y="4646053"/>
            <a:ext cx="10693400" cy="2916785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4359781" y="912894"/>
            <a:ext cx="1973837" cy="1315562"/>
            <a:chOff x="5176155" y="1247259"/>
            <a:chExt cx="1565684" cy="1043528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5176155" y="1247259"/>
              <a:ext cx="1409115" cy="89478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: фигура 14"/>
            <p:cNvSpPr/>
            <p:nvPr/>
          </p:nvSpPr>
          <p:spPr>
            <a:xfrm>
              <a:off x="5332724" y="1395999"/>
              <a:ext cx="1409115" cy="894788"/>
            </a:xfrm>
            <a:custGeom>
              <a:avLst/>
              <a:gdLst>
                <a:gd name="connsiteX0" fmla="*/ 0 w 1263947"/>
                <a:gd name="connsiteY0" fmla="*/ 80261 h 802606"/>
                <a:gd name="connsiteX1" fmla="*/ 80261 w 1263947"/>
                <a:gd name="connsiteY1" fmla="*/ 0 h 802606"/>
                <a:gd name="connsiteX2" fmla="*/ 1183686 w 1263947"/>
                <a:gd name="connsiteY2" fmla="*/ 0 h 802606"/>
                <a:gd name="connsiteX3" fmla="*/ 1263947 w 1263947"/>
                <a:gd name="connsiteY3" fmla="*/ 80261 h 802606"/>
                <a:gd name="connsiteX4" fmla="*/ 1263947 w 1263947"/>
                <a:gd name="connsiteY4" fmla="*/ 722345 h 802606"/>
                <a:gd name="connsiteX5" fmla="*/ 1183686 w 1263947"/>
                <a:gd name="connsiteY5" fmla="*/ 802606 h 802606"/>
                <a:gd name="connsiteX6" fmla="*/ 80261 w 1263947"/>
                <a:gd name="connsiteY6" fmla="*/ 802606 h 802606"/>
                <a:gd name="connsiteX7" fmla="*/ 0 w 1263947"/>
                <a:gd name="connsiteY7" fmla="*/ 722345 h 802606"/>
                <a:gd name="connsiteX8" fmla="*/ 0 w 1263947"/>
                <a:gd name="connsiteY8" fmla="*/ 80261 h 8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947" h="802606">
                  <a:moveTo>
                    <a:pt x="0" y="80261"/>
                  </a:moveTo>
                  <a:cubicBezTo>
                    <a:pt x="0" y="35934"/>
                    <a:pt x="35934" y="0"/>
                    <a:pt x="80261" y="0"/>
                  </a:cubicBezTo>
                  <a:lnTo>
                    <a:pt x="1183686" y="0"/>
                  </a:lnTo>
                  <a:cubicBezTo>
                    <a:pt x="1228013" y="0"/>
                    <a:pt x="1263947" y="35934"/>
                    <a:pt x="1263947" y="80261"/>
                  </a:cubicBezTo>
                  <a:lnTo>
                    <a:pt x="1263947" y="722345"/>
                  </a:lnTo>
                  <a:cubicBezTo>
                    <a:pt x="1263947" y="766672"/>
                    <a:pt x="1228013" y="802606"/>
                    <a:pt x="1183686" y="802606"/>
                  </a:cubicBezTo>
                  <a:lnTo>
                    <a:pt x="80261" y="802606"/>
                  </a:lnTo>
                  <a:cubicBezTo>
                    <a:pt x="35934" y="802606"/>
                    <a:pt x="0" y="766672"/>
                    <a:pt x="0" y="722345"/>
                  </a:cubicBezTo>
                  <a:lnTo>
                    <a:pt x="0" y="802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228" tIns="69228" rIns="69228" bIns="6922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/>
                <a:t>ДИРЕКТОР</a:t>
              </a:r>
              <a:endParaRPr lang="ru-RU" sz="28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90116" y="3258610"/>
            <a:ext cx="1904541" cy="1269377"/>
            <a:chOff x="9398" y="2551865"/>
            <a:chExt cx="1565684" cy="1043529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9398" y="2551865"/>
              <a:ext cx="1409115" cy="89478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: фигура 16"/>
            <p:cNvSpPr/>
            <p:nvPr/>
          </p:nvSpPr>
          <p:spPr>
            <a:xfrm>
              <a:off x="165967" y="2700606"/>
              <a:ext cx="1409115" cy="894788"/>
            </a:xfrm>
            <a:custGeom>
              <a:avLst/>
              <a:gdLst>
                <a:gd name="connsiteX0" fmla="*/ 0 w 1263947"/>
                <a:gd name="connsiteY0" fmla="*/ 80261 h 802606"/>
                <a:gd name="connsiteX1" fmla="*/ 80261 w 1263947"/>
                <a:gd name="connsiteY1" fmla="*/ 0 h 802606"/>
                <a:gd name="connsiteX2" fmla="*/ 1183686 w 1263947"/>
                <a:gd name="connsiteY2" fmla="*/ 0 h 802606"/>
                <a:gd name="connsiteX3" fmla="*/ 1263947 w 1263947"/>
                <a:gd name="connsiteY3" fmla="*/ 80261 h 802606"/>
                <a:gd name="connsiteX4" fmla="*/ 1263947 w 1263947"/>
                <a:gd name="connsiteY4" fmla="*/ 722345 h 802606"/>
                <a:gd name="connsiteX5" fmla="*/ 1183686 w 1263947"/>
                <a:gd name="connsiteY5" fmla="*/ 802606 h 802606"/>
                <a:gd name="connsiteX6" fmla="*/ 80261 w 1263947"/>
                <a:gd name="connsiteY6" fmla="*/ 802606 h 802606"/>
                <a:gd name="connsiteX7" fmla="*/ 0 w 1263947"/>
                <a:gd name="connsiteY7" fmla="*/ 722345 h 802606"/>
                <a:gd name="connsiteX8" fmla="*/ 0 w 1263947"/>
                <a:gd name="connsiteY8" fmla="*/ 80261 h 8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947" h="802606">
                  <a:moveTo>
                    <a:pt x="0" y="80261"/>
                  </a:moveTo>
                  <a:cubicBezTo>
                    <a:pt x="0" y="35934"/>
                    <a:pt x="35934" y="0"/>
                    <a:pt x="80261" y="0"/>
                  </a:cubicBezTo>
                  <a:lnTo>
                    <a:pt x="1183686" y="0"/>
                  </a:lnTo>
                  <a:cubicBezTo>
                    <a:pt x="1228013" y="0"/>
                    <a:pt x="1263947" y="35934"/>
                    <a:pt x="1263947" y="80261"/>
                  </a:cubicBezTo>
                  <a:lnTo>
                    <a:pt x="1263947" y="722345"/>
                  </a:lnTo>
                  <a:cubicBezTo>
                    <a:pt x="1263947" y="766672"/>
                    <a:pt x="1228013" y="802606"/>
                    <a:pt x="1183686" y="802606"/>
                  </a:cubicBezTo>
                  <a:lnTo>
                    <a:pt x="80261" y="802606"/>
                  </a:lnTo>
                  <a:cubicBezTo>
                    <a:pt x="35934" y="802606"/>
                    <a:pt x="0" y="766672"/>
                    <a:pt x="0" y="722345"/>
                  </a:cubicBezTo>
                  <a:lnTo>
                    <a:pt x="0" y="802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948" tIns="114948" rIns="114948" bIns="11494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50"/>
                </a:spcAft>
                <a:buNone/>
              </a:pPr>
              <a:r>
                <a:rPr lang="ru-RU" sz="2000" b="1" kern="1200" dirty="0"/>
                <a:t>ОФИС</a:t>
              </a:r>
              <a:endParaRPr lang="ru-RU" sz="2000" b="1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50"/>
                </a:spcAft>
                <a:buFont typeface="Arial" panose="020B0604020202020204" pitchFamily="34" charset="0"/>
                <a:buNone/>
              </a:pPr>
              <a:r>
                <a:rPr lang="ru-RU" sz="1600" kern="1200" dirty="0"/>
                <a:t>Офис-менеджер</a:t>
              </a:r>
              <a:endParaRPr lang="ru-RU" sz="1600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50"/>
                </a:spcAft>
                <a:buFont typeface="Arial" panose="020B0604020202020204" pitchFamily="34" charset="0"/>
                <a:buNone/>
              </a:pPr>
              <a:r>
                <a:rPr lang="ru-RU" sz="1600" kern="1200" dirty="0"/>
                <a:t>Логист, водитель</a:t>
              </a:r>
              <a:endParaRPr lang="ru-RU" sz="1600" kern="12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166149" y="5032329"/>
            <a:ext cx="1904538" cy="1269376"/>
            <a:chOff x="1383863" y="3746009"/>
            <a:chExt cx="1565682" cy="104352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1383863" y="3746009"/>
              <a:ext cx="1409115" cy="89478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: фигура 18"/>
            <p:cNvSpPr/>
            <p:nvPr/>
          </p:nvSpPr>
          <p:spPr>
            <a:xfrm>
              <a:off x="1540430" y="3894749"/>
              <a:ext cx="1409115" cy="894788"/>
            </a:xfrm>
            <a:custGeom>
              <a:avLst/>
              <a:gdLst>
                <a:gd name="connsiteX0" fmla="*/ 0 w 1263947"/>
                <a:gd name="connsiteY0" fmla="*/ 80261 h 802606"/>
                <a:gd name="connsiteX1" fmla="*/ 80261 w 1263947"/>
                <a:gd name="connsiteY1" fmla="*/ 0 h 802606"/>
                <a:gd name="connsiteX2" fmla="*/ 1183686 w 1263947"/>
                <a:gd name="connsiteY2" fmla="*/ 0 h 802606"/>
                <a:gd name="connsiteX3" fmla="*/ 1263947 w 1263947"/>
                <a:gd name="connsiteY3" fmla="*/ 80261 h 802606"/>
                <a:gd name="connsiteX4" fmla="*/ 1263947 w 1263947"/>
                <a:gd name="connsiteY4" fmla="*/ 722345 h 802606"/>
                <a:gd name="connsiteX5" fmla="*/ 1183686 w 1263947"/>
                <a:gd name="connsiteY5" fmla="*/ 802606 h 802606"/>
                <a:gd name="connsiteX6" fmla="*/ 80261 w 1263947"/>
                <a:gd name="connsiteY6" fmla="*/ 802606 h 802606"/>
                <a:gd name="connsiteX7" fmla="*/ 0 w 1263947"/>
                <a:gd name="connsiteY7" fmla="*/ 722345 h 802606"/>
                <a:gd name="connsiteX8" fmla="*/ 0 w 1263947"/>
                <a:gd name="connsiteY8" fmla="*/ 80261 h 8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947" h="802606">
                  <a:moveTo>
                    <a:pt x="0" y="80261"/>
                  </a:moveTo>
                  <a:cubicBezTo>
                    <a:pt x="0" y="35934"/>
                    <a:pt x="35934" y="0"/>
                    <a:pt x="80261" y="0"/>
                  </a:cubicBezTo>
                  <a:lnTo>
                    <a:pt x="1183686" y="0"/>
                  </a:lnTo>
                  <a:cubicBezTo>
                    <a:pt x="1228013" y="0"/>
                    <a:pt x="1263947" y="35934"/>
                    <a:pt x="1263947" y="80261"/>
                  </a:cubicBezTo>
                  <a:lnTo>
                    <a:pt x="1263947" y="722345"/>
                  </a:lnTo>
                  <a:cubicBezTo>
                    <a:pt x="1263947" y="766672"/>
                    <a:pt x="1228013" y="802606"/>
                    <a:pt x="1183686" y="802606"/>
                  </a:cubicBezTo>
                  <a:lnTo>
                    <a:pt x="80261" y="802606"/>
                  </a:lnTo>
                  <a:cubicBezTo>
                    <a:pt x="35934" y="802606"/>
                    <a:pt x="0" y="766672"/>
                    <a:pt x="0" y="722345"/>
                  </a:cubicBezTo>
                  <a:lnTo>
                    <a:pt x="0" y="802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228" tIns="69228" rIns="69228" bIns="6922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Представители фонда: </a:t>
              </a:r>
              <a:br>
                <a:rPr lang="ru-RU" kern="1200" dirty="0"/>
              </a:br>
              <a:r>
                <a:rPr lang="ru-RU" kern="1200" dirty="0"/>
                <a:t>ДНР, ЛНР, ДФО</a:t>
              </a:r>
              <a:endParaRPr lang="ru-RU" kern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244790" y="3258610"/>
            <a:ext cx="1904541" cy="1269377"/>
            <a:chOff x="2347183" y="2551865"/>
            <a:chExt cx="1565684" cy="1043529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2347183" y="2551865"/>
              <a:ext cx="1409115" cy="89478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: фигура 20"/>
            <p:cNvSpPr/>
            <p:nvPr/>
          </p:nvSpPr>
          <p:spPr>
            <a:xfrm>
              <a:off x="2503752" y="2700606"/>
              <a:ext cx="1409115" cy="894788"/>
            </a:xfrm>
            <a:custGeom>
              <a:avLst/>
              <a:gdLst>
                <a:gd name="connsiteX0" fmla="*/ 0 w 1263947"/>
                <a:gd name="connsiteY0" fmla="*/ 80261 h 802606"/>
                <a:gd name="connsiteX1" fmla="*/ 80261 w 1263947"/>
                <a:gd name="connsiteY1" fmla="*/ 0 h 802606"/>
                <a:gd name="connsiteX2" fmla="*/ 1183686 w 1263947"/>
                <a:gd name="connsiteY2" fmla="*/ 0 h 802606"/>
                <a:gd name="connsiteX3" fmla="*/ 1263947 w 1263947"/>
                <a:gd name="connsiteY3" fmla="*/ 80261 h 802606"/>
                <a:gd name="connsiteX4" fmla="*/ 1263947 w 1263947"/>
                <a:gd name="connsiteY4" fmla="*/ 722345 h 802606"/>
                <a:gd name="connsiteX5" fmla="*/ 1183686 w 1263947"/>
                <a:gd name="connsiteY5" fmla="*/ 802606 h 802606"/>
                <a:gd name="connsiteX6" fmla="*/ 80261 w 1263947"/>
                <a:gd name="connsiteY6" fmla="*/ 802606 h 802606"/>
                <a:gd name="connsiteX7" fmla="*/ 0 w 1263947"/>
                <a:gd name="connsiteY7" fmla="*/ 722345 h 802606"/>
                <a:gd name="connsiteX8" fmla="*/ 0 w 1263947"/>
                <a:gd name="connsiteY8" fmla="*/ 80261 h 8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947" h="802606">
                  <a:moveTo>
                    <a:pt x="0" y="80261"/>
                  </a:moveTo>
                  <a:cubicBezTo>
                    <a:pt x="0" y="35934"/>
                    <a:pt x="35934" y="0"/>
                    <a:pt x="80261" y="0"/>
                  </a:cubicBezTo>
                  <a:lnTo>
                    <a:pt x="1183686" y="0"/>
                  </a:lnTo>
                  <a:cubicBezTo>
                    <a:pt x="1228013" y="0"/>
                    <a:pt x="1263947" y="35934"/>
                    <a:pt x="1263947" y="80261"/>
                  </a:cubicBezTo>
                  <a:lnTo>
                    <a:pt x="1263947" y="722345"/>
                  </a:lnTo>
                  <a:cubicBezTo>
                    <a:pt x="1263947" y="766672"/>
                    <a:pt x="1228013" y="802606"/>
                    <a:pt x="1183686" y="802606"/>
                  </a:cubicBezTo>
                  <a:lnTo>
                    <a:pt x="80261" y="802606"/>
                  </a:lnTo>
                  <a:cubicBezTo>
                    <a:pt x="35934" y="802606"/>
                    <a:pt x="0" y="766672"/>
                    <a:pt x="0" y="722345"/>
                  </a:cubicBezTo>
                  <a:lnTo>
                    <a:pt x="0" y="802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848" tIns="76848" rIns="76848" bIns="7684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Кураторы госпиталей</a:t>
              </a:r>
              <a:endParaRPr lang="ru-RU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399464" y="3258610"/>
            <a:ext cx="1904541" cy="1269377"/>
            <a:chOff x="4171745" y="2551865"/>
            <a:chExt cx="1565684" cy="1043529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4171745" y="2551865"/>
              <a:ext cx="1409115" cy="89478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: фигура 22"/>
            <p:cNvSpPr/>
            <p:nvPr/>
          </p:nvSpPr>
          <p:spPr>
            <a:xfrm>
              <a:off x="4328314" y="2700606"/>
              <a:ext cx="1409115" cy="894788"/>
            </a:xfrm>
            <a:custGeom>
              <a:avLst/>
              <a:gdLst>
                <a:gd name="connsiteX0" fmla="*/ 0 w 1263947"/>
                <a:gd name="connsiteY0" fmla="*/ 80261 h 802606"/>
                <a:gd name="connsiteX1" fmla="*/ 80261 w 1263947"/>
                <a:gd name="connsiteY1" fmla="*/ 0 h 802606"/>
                <a:gd name="connsiteX2" fmla="*/ 1183686 w 1263947"/>
                <a:gd name="connsiteY2" fmla="*/ 0 h 802606"/>
                <a:gd name="connsiteX3" fmla="*/ 1263947 w 1263947"/>
                <a:gd name="connsiteY3" fmla="*/ 80261 h 802606"/>
                <a:gd name="connsiteX4" fmla="*/ 1263947 w 1263947"/>
                <a:gd name="connsiteY4" fmla="*/ 722345 h 802606"/>
                <a:gd name="connsiteX5" fmla="*/ 1183686 w 1263947"/>
                <a:gd name="connsiteY5" fmla="*/ 802606 h 802606"/>
                <a:gd name="connsiteX6" fmla="*/ 80261 w 1263947"/>
                <a:gd name="connsiteY6" fmla="*/ 802606 h 802606"/>
                <a:gd name="connsiteX7" fmla="*/ 0 w 1263947"/>
                <a:gd name="connsiteY7" fmla="*/ 722345 h 802606"/>
                <a:gd name="connsiteX8" fmla="*/ 0 w 1263947"/>
                <a:gd name="connsiteY8" fmla="*/ 80261 h 8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947" h="802606">
                  <a:moveTo>
                    <a:pt x="0" y="80261"/>
                  </a:moveTo>
                  <a:cubicBezTo>
                    <a:pt x="0" y="35934"/>
                    <a:pt x="35934" y="0"/>
                    <a:pt x="80261" y="0"/>
                  </a:cubicBezTo>
                  <a:lnTo>
                    <a:pt x="1183686" y="0"/>
                  </a:lnTo>
                  <a:cubicBezTo>
                    <a:pt x="1228013" y="0"/>
                    <a:pt x="1263947" y="35934"/>
                    <a:pt x="1263947" y="80261"/>
                  </a:cubicBezTo>
                  <a:lnTo>
                    <a:pt x="1263947" y="722345"/>
                  </a:lnTo>
                  <a:cubicBezTo>
                    <a:pt x="1263947" y="766672"/>
                    <a:pt x="1228013" y="802606"/>
                    <a:pt x="1183686" y="802606"/>
                  </a:cubicBezTo>
                  <a:lnTo>
                    <a:pt x="80261" y="802606"/>
                  </a:lnTo>
                  <a:cubicBezTo>
                    <a:pt x="35934" y="802606"/>
                    <a:pt x="0" y="766672"/>
                    <a:pt x="0" y="722345"/>
                  </a:cubicBezTo>
                  <a:lnTo>
                    <a:pt x="0" y="802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228" tIns="69228" rIns="69228" bIns="6922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Служба </a:t>
              </a:r>
              <a:r>
                <a:rPr lang="ru-RU" sz="1600" kern="1200" dirty="0"/>
                <a:t>психологической</a:t>
              </a:r>
              <a:r>
                <a:rPr lang="ru-RU" kern="1200" dirty="0"/>
                <a:t> поддержки</a:t>
              </a:r>
              <a:endParaRPr lang="ru-RU" kern="12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601867" y="5032329"/>
            <a:ext cx="1904541" cy="1269376"/>
            <a:chOff x="5959711" y="3746009"/>
            <a:chExt cx="1565684" cy="1043528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>
              <a:off x="5959711" y="3746009"/>
              <a:ext cx="1409115" cy="89478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олилиния: фигура 24"/>
            <p:cNvSpPr/>
            <p:nvPr/>
          </p:nvSpPr>
          <p:spPr>
            <a:xfrm>
              <a:off x="6116280" y="3894749"/>
              <a:ext cx="1409115" cy="894788"/>
            </a:xfrm>
            <a:custGeom>
              <a:avLst/>
              <a:gdLst>
                <a:gd name="connsiteX0" fmla="*/ 0 w 1263947"/>
                <a:gd name="connsiteY0" fmla="*/ 80261 h 802606"/>
                <a:gd name="connsiteX1" fmla="*/ 80261 w 1263947"/>
                <a:gd name="connsiteY1" fmla="*/ 0 h 802606"/>
                <a:gd name="connsiteX2" fmla="*/ 1183686 w 1263947"/>
                <a:gd name="connsiteY2" fmla="*/ 0 h 802606"/>
                <a:gd name="connsiteX3" fmla="*/ 1263947 w 1263947"/>
                <a:gd name="connsiteY3" fmla="*/ 80261 h 802606"/>
                <a:gd name="connsiteX4" fmla="*/ 1263947 w 1263947"/>
                <a:gd name="connsiteY4" fmla="*/ 722345 h 802606"/>
                <a:gd name="connsiteX5" fmla="*/ 1183686 w 1263947"/>
                <a:gd name="connsiteY5" fmla="*/ 802606 h 802606"/>
                <a:gd name="connsiteX6" fmla="*/ 80261 w 1263947"/>
                <a:gd name="connsiteY6" fmla="*/ 802606 h 802606"/>
                <a:gd name="connsiteX7" fmla="*/ 0 w 1263947"/>
                <a:gd name="connsiteY7" fmla="*/ 722345 h 802606"/>
                <a:gd name="connsiteX8" fmla="*/ 0 w 1263947"/>
                <a:gd name="connsiteY8" fmla="*/ 80261 h 8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947" h="802606">
                  <a:moveTo>
                    <a:pt x="0" y="80261"/>
                  </a:moveTo>
                  <a:cubicBezTo>
                    <a:pt x="0" y="35934"/>
                    <a:pt x="35934" y="0"/>
                    <a:pt x="80261" y="0"/>
                  </a:cubicBezTo>
                  <a:lnTo>
                    <a:pt x="1183686" y="0"/>
                  </a:lnTo>
                  <a:cubicBezTo>
                    <a:pt x="1228013" y="0"/>
                    <a:pt x="1263947" y="35934"/>
                    <a:pt x="1263947" y="80261"/>
                  </a:cubicBezTo>
                  <a:lnTo>
                    <a:pt x="1263947" y="722345"/>
                  </a:lnTo>
                  <a:cubicBezTo>
                    <a:pt x="1263947" y="766672"/>
                    <a:pt x="1228013" y="802606"/>
                    <a:pt x="1183686" y="802606"/>
                  </a:cubicBezTo>
                  <a:lnTo>
                    <a:pt x="80261" y="802606"/>
                  </a:lnTo>
                  <a:cubicBezTo>
                    <a:pt x="35934" y="802606"/>
                    <a:pt x="0" y="766672"/>
                    <a:pt x="0" y="722345"/>
                  </a:cubicBezTo>
                  <a:lnTo>
                    <a:pt x="0" y="802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228" tIns="69228" rIns="69228" bIns="6922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Реабилитологи</a:t>
              </a:r>
              <a:endParaRPr lang="ru-RU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554138" y="3258610"/>
            <a:ext cx="1904541" cy="1269377"/>
            <a:chOff x="6937102" y="2551865"/>
            <a:chExt cx="1565684" cy="1043529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6937102" y="2551865"/>
              <a:ext cx="1409115" cy="89478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: фигура 26"/>
            <p:cNvSpPr/>
            <p:nvPr/>
          </p:nvSpPr>
          <p:spPr>
            <a:xfrm>
              <a:off x="7093671" y="2700606"/>
              <a:ext cx="1409115" cy="894788"/>
            </a:xfrm>
            <a:custGeom>
              <a:avLst/>
              <a:gdLst>
                <a:gd name="connsiteX0" fmla="*/ 0 w 1263947"/>
                <a:gd name="connsiteY0" fmla="*/ 80261 h 802606"/>
                <a:gd name="connsiteX1" fmla="*/ 80261 w 1263947"/>
                <a:gd name="connsiteY1" fmla="*/ 0 h 802606"/>
                <a:gd name="connsiteX2" fmla="*/ 1183686 w 1263947"/>
                <a:gd name="connsiteY2" fmla="*/ 0 h 802606"/>
                <a:gd name="connsiteX3" fmla="*/ 1263947 w 1263947"/>
                <a:gd name="connsiteY3" fmla="*/ 80261 h 802606"/>
                <a:gd name="connsiteX4" fmla="*/ 1263947 w 1263947"/>
                <a:gd name="connsiteY4" fmla="*/ 722345 h 802606"/>
                <a:gd name="connsiteX5" fmla="*/ 1183686 w 1263947"/>
                <a:gd name="connsiteY5" fmla="*/ 802606 h 802606"/>
                <a:gd name="connsiteX6" fmla="*/ 80261 w 1263947"/>
                <a:gd name="connsiteY6" fmla="*/ 802606 h 802606"/>
                <a:gd name="connsiteX7" fmla="*/ 0 w 1263947"/>
                <a:gd name="connsiteY7" fmla="*/ 722345 h 802606"/>
                <a:gd name="connsiteX8" fmla="*/ 0 w 1263947"/>
                <a:gd name="connsiteY8" fmla="*/ 80261 h 8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947" h="802606">
                  <a:moveTo>
                    <a:pt x="0" y="80261"/>
                  </a:moveTo>
                  <a:cubicBezTo>
                    <a:pt x="0" y="35934"/>
                    <a:pt x="35934" y="0"/>
                    <a:pt x="80261" y="0"/>
                  </a:cubicBezTo>
                  <a:lnTo>
                    <a:pt x="1183686" y="0"/>
                  </a:lnTo>
                  <a:cubicBezTo>
                    <a:pt x="1228013" y="0"/>
                    <a:pt x="1263947" y="35934"/>
                    <a:pt x="1263947" y="80261"/>
                  </a:cubicBezTo>
                  <a:lnTo>
                    <a:pt x="1263947" y="722345"/>
                  </a:lnTo>
                  <a:cubicBezTo>
                    <a:pt x="1263947" y="766672"/>
                    <a:pt x="1228013" y="802606"/>
                    <a:pt x="1183686" y="802606"/>
                  </a:cubicBezTo>
                  <a:lnTo>
                    <a:pt x="80261" y="802606"/>
                  </a:lnTo>
                  <a:cubicBezTo>
                    <a:pt x="35934" y="802606"/>
                    <a:pt x="0" y="766672"/>
                    <a:pt x="0" y="722345"/>
                  </a:cubicBezTo>
                  <a:lnTo>
                    <a:pt x="0" y="802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228" tIns="69228" rIns="69228" bIns="6922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Патронажная служба</a:t>
              </a:r>
              <a:endParaRPr lang="ru-RU" kern="1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708813" y="3258610"/>
            <a:ext cx="1904541" cy="1269377"/>
            <a:chOff x="8930006" y="2551865"/>
            <a:chExt cx="1565684" cy="1043529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930006" y="2551865"/>
              <a:ext cx="1409115" cy="89478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олилиния: фигура 28"/>
            <p:cNvSpPr/>
            <p:nvPr/>
          </p:nvSpPr>
          <p:spPr>
            <a:xfrm>
              <a:off x="9086575" y="2700606"/>
              <a:ext cx="1409115" cy="894788"/>
            </a:xfrm>
            <a:custGeom>
              <a:avLst/>
              <a:gdLst>
                <a:gd name="connsiteX0" fmla="*/ 0 w 1263947"/>
                <a:gd name="connsiteY0" fmla="*/ 80261 h 802606"/>
                <a:gd name="connsiteX1" fmla="*/ 80261 w 1263947"/>
                <a:gd name="connsiteY1" fmla="*/ 0 h 802606"/>
                <a:gd name="connsiteX2" fmla="*/ 1183686 w 1263947"/>
                <a:gd name="connsiteY2" fmla="*/ 0 h 802606"/>
                <a:gd name="connsiteX3" fmla="*/ 1263947 w 1263947"/>
                <a:gd name="connsiteY3" fmla="*/ 80261 h 802606"/>
                <a:gd name="connsiteX4" fmla="*/ 1263947 w 1263947"/>
                <a:gd name="connsiteY4" fmla="*/ 722345 h 802606"/>
                <a:gd name="connsiteX5" fmla="*/ 1183686 w 1263947"/>
                <a:gd name="connsiteY5" fmla="*/ 802606 h 802606"/>
                <a:gd name="connsiteX6" fmla="*/ 80261 w 1263947"/>
                <a:gd name="connsiteY6" fmla="*/ 802606 h 802606"/>
                <a:gd name="connsiteX7" fmla="*/ 0 w 1263947"/>
                <a:gd name="connsiteY7" fmla="*/ 722345 h 802606"/>
                <a:gd name="connsiteX8" fmla="*/ 0 w 1263947"/>
                <a:gd name="connsiteY8" fmla="*/ 80261 h 8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947" h="802606">
                  <a:moveTo>
                    <a:pt x="0" y="80261"/>
                  </a:moveTo>
                  <a:cubicBezTo>
                    <a:pt x="0" y="35934"/>
                    <a:pt x="35934" y="0"/>
                    <a:pt x="80261" y="0"/>
                  </a:cubicBezTo>
                  <a:lnTo>
                    <a:pt x="1183686" y="0"/>
                  </a:lnTo>
                  <a:cubicBezTo>
                    <a:pt x="1228013" y="0"/>
                    <a:pt x="1263947" y="35934"/>
                    <a:pt x="1263947" y="80261"/>
                  </a:cubicBezTo>
                  <a:lnTo>
                    <a:pt x="1263947" y="722345"/>
                  </a:lnTo>
                  <a:cubicBezTo>
                    <a:pt x="1263947" y="766672"/>
                    <a:pt x="1228013" y="802606"/>
                    <a:pt x="1183686" y="802606"/>
                  </a:cubicBezTo>
                  <a:lnTo>
                    <a:pt x="80261" y="802606"/>
                  </a:lnTo>
                  <a:cubicBezTo>
                    <a:pt x="35934" y="802606"/>
                    <a:pt x="0" y="766672"/>
                    <a:pt x="0" y="722345"/>
                  </a:cubicBezTo>
                  <a:lnTo>
                    <a:pt x="0" y="802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228" tIns="69228" rIns="69228" bIns="6922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Бухгалтерия</a:t>
              </a:r>
              <a:endParaRPr lang="ru-RU" kern="1200" dirty="0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V="1">
            <a:off x="2118418" y="2756122"/>
            <a:ext cx="0" cy="2276207"/>
          </a:xfrm>
          <a:prstGeom prst="line">
            <a:avLst/>
          </a:prstGeom>
          <a:ln w="28575">
            <a:solidFill>
              <a:srgbClr val="3F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426820" y="2756122"/>
            <a:ext cx="0" cy="2276207"/>
          </a:xfrm>
          <a:prstGeom prst="line">
            <a:avLst/>
          </a:prstGeom>
          <a:ln w="28575">
            <a:solidFill>
              <a:srgbClr val="3F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098228" y="2753605"/>
            <a:ext cx="8496946" cy="0"/>
          </a:xfrm>
          <a:prstGeom prst="line">
            <a:avLst/>
          </a:prstGeom>
          <a:ln w="28575">
            <a:solidFill>
              <a:srgbClr val="3F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098228" y="2756122"/>
            <a:ext cx="0" cy="502488"/>
          </a:xfrm>
          <a:prstGeom prst="line">
            <a:avLst/>
          </a:prstGeom>
          <a:ln w="28575">
            <a:solidFill>
              <a:srgbClr val="3F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3186460" y="2756122"/>
            <a:ext cx="0" cy="502488"/>
          </a:xfrm>
          <a:prstGeom prst="line">
            <a:avLst/>
          </a:prstGeom>
          <a:ln w="28575">
            <a:solidFill>
              <a:srgbClr val="3F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5274692" y="2753605"/>
            <a:ext cx="0" cy="502488"/>
          </a:xfrm>
          <a:prstGeom prst="line">
            <a:avLst/>
          </a:prstGeom>
          <a:ln w="28575">
            <a:solidFill>
              <a:srgbClr val="3F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7434932" y="2753605"/>
            <a:ext cx="0" cy="502488"/>
          </a:xfrm>
          <a:prstGeom prst="line">
            <a:avLst/>
          </a:prstGeom>
          <a:ln w="28575">
            <a:solidFill>
              <a:srgbClr val="3F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9595174" y="2753605"/>
            <a:ext cx="0" cy="502488"/>
          </a:xfrm>
          <a:prstGeom prst="line">
            <a:avLst/>
          </a:prstGeom>
          <a:ln w="28575">
            <a:solidFill>
              <a:srgbClr val="3F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274692" y="2251117"/>
            <a:ext cx="0" cy="502488"/>
          </a:xfrm>
          <a:prstGeom prst="line">
            <a:avLst/>
          </a:prstGeom>
          <a:ln w="28575">
            <a:solidFill>
              <a:srgbClr val="3F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Этапы создания и развития ФОНДА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  <p:sp>
        <p:nvSpPr>
          <p:cNvPr id="2" name="object 24"/>
          <p:cNvSpPr txBox="1"/>
          <p:nvPr/>
        </p:nvSpPr>
        <p:spPr>
          <a:xfrm>
            <a:off x="378148" y="579045"/>
            <a:ext cx="10313982" cy="58759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14 марта 2022 года – организовано движение по организации помощи раненым в госпитале имени Бурденко;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5 апреля 2022 года – принято решение о создании юридического лица</a:t>
            </a:r>
            <a:r>
              <a:rPr lang="en-US" sz="2400" b="1" dirty="0"/>
              <a:t>;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9 июня 2022 года -  зарегистрировано юридическое лицо  Фонд помощи инвалидам и ветеранам боевых действий «Своих не бросаем»</a:t>
            </a:r>
            <a:r>
              <a:rPr lang="en-US" sz="2400" b="1" dirty="0"/>
              <a:t>;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В течение 2022 года – организована работа в 18 госпиталях МО РФ;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Август 2022 года – создана служба психологической поддержки;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Октябрь 2022 года – подписано соглашение между Фондом и Министерством обороны о взаимодействии;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Ноябрь – декабрь 2022 года – проведена акция «Дед Мороз идет в госпиталь»; 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Налажена системная поставка ТМЦ на территорию ДНР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Этапы создания и развития ФОНДА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  <p:sp>
        <p:nvSpPr>
          <p:cNvPr id="2" name="object 24"/>
          <p:cNvSpPr txBox="1"/>
          <p:nvPr/>
        </p:nvSpPr>
        <p:spPr>
          <a:xfrm>
            <a:off x="306140" y="579045"/>
            <a:ext cx="10385990" cy="58759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В течение 2023 года – организована работа в 29 госпиталях МО РФ, Госпиталях ветеранов войн в Москве и Санкт-Петербурге, Больнице имени Пирогова, больницах ДНР;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 10 января организована работа </a:t>
            </a:r>
            <a:r>
              <a:rPr lang="ru-RU" sz="2400" b="1" dirty="0" err="1"/>
              <a:t>реабилитологов</a:t>
            </a:r>
            <a:r>
              <a:rPr lang="ru-RU" sz="2400" b="1" dirty="0"/>
              <a:t> с бойцами, получившими черепно-мозговые и спинальные травмы;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Организован систематический отдых и реабилитация детей из ЛНР в Сочи;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С 1 июля организована патронажная служба фонда</a:t>
            </a:r>
            <a:r>
              <a:rPr lang="en-US" sz="2400" b="1" dirty="0"/>
              <a:t>;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С февраля на ежемесячной основе со взаимодействии с МЧС и Штабом по гуманитарному сотрудничеству организована поставка ТМЦ в ЛНР, ДНР, Крым, Ростов-на-Дону, Белгород</a:t>
            </a:r>
            <a:r>
              <a:rPr lang="en-US" sz="2400" b="1" dirty="0"/>
              <a:t>;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Проведены патриотические мероприятия с молодежью;</a:t>
            </a:r>
            <a:endParaRPr lang="ru-RU" sz="2400" b="1" dirty="0"/>
          </a:p>
          <a:p>
            <a:pPr marL="342900" marR="0" indent="-342900" rtl="0">
              <a:buFont typeface="Arial" panose="020B0604020202020204" pitchFamily="34" charset="0"/>
              <a:buChar char="•"/>
            </a:pPr>
            <a:r>
              <a:rPr lang="ru-RU" sz="2400" b="1" dirty="0"/>
              <a:t>Ноябрь – декабрь 2022 года – проведена акция «Дед Мороз идет в госпиталь»; 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Закуплено, скомплектовано и передано для раненых, детей военнослужащих 26 000 новогодних подарков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2" y="1864664"/>
            <a:ext cx="3413937" cy="4551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83" y="1864664"/>
            <a:ext cx="3413937" cy="45519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35" y="1863399"/>
            <a:ext cx="3415833" cy="4554444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Работа специалистов патронажной службы в госпитале 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  <p:sp>
        <p:nvSpPr>
          <p:cNvPr id="2" name="object 24"/>
          <p:cNvSpPr txBox="1"/>
          <p:nvPr/>
        </p:nvSpPr>
        <p:spPr>
          <a:xfrm>
            <a:off x="-1270" y="579045"/>
            <a:ext cx="10693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>
              <a:alpha val="2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04" y="1218432"/>
            <a:ext cx="3248906" cy="4331875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0" y="12"/>
            <a:ext cx="10692130" cy="757077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E5D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0" y="53702"/>
            <a:ext cx="1069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/>
            <a:r>
              <a:rPr lang="ru-RU" sz="3000" b="1" dirty="0">
                <a:solidFill>
                  <a:schemeClr val="bg1"/>
                </a:solidFill>
              </a:rPr>
              <a:t>Результаты работы кураторов в госпиталях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object 24"/>
          <p:cNvSpPr txBox="1"/>
          <p:nvPr/>
        </p:nvSpPr>
        <p:spPr>
          <a:xfrm>
            <a:off x="-1270" y="579045"/>
            <a:ext cx="10693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25"/>
              </a:spcBef>
            </a:pPr>
            <a:endParaRPr lang="ru-RU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1915" r="3502" b="2183"/>
          <a:stretch>
            <a:fillRect/>
          </a:stretch>
        </p:blipFill>
        <p:spPr>
          <a:xfrm>
            <a:off x="234132" y="901106"/>
            <a:ext cx="3576960" cy="3626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4367" r="1408" b="3181"/>
          <a:stretch>
            <a:fillRect/>
          </a:stretch>
        </p:blipFill>
        <p:spPr>
          <a:xfrm>
            <a:off x="234132" y="4285480"/>
            <a:ext cx="4968552" cy="31683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69" y="1690355"/>
            <a:ext cx="3850707" cy="50409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59"/>
          <a:stretch>
            <a:fillRect/>
          </a:stretch>
        </p:blipFill>
        <p:spPr>
          <a:xfrm>
            <a:off x="0" y="4933554"/>
            <a:ext cx="10693400" cy="2629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4413</Words>
  <Application>WPS Presentation</Application>
  <PresentationFormat>Произвольный</PresentationFormat>
  <Paragraphs>138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Tahoma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СТРУКТУРА ФОНДА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Военно-патриотическое воспитание молодежи</vt:lpstr>
      <vt:lpstr>Военно-патриотическая работа среди молодежи</vt:lpstr>
      <vt:lpstr>Проведено 8 операций в платных клиниках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Забегаев Сергей Константинович</dc:creator>
  <cp:lastModifiedBy>user</cp:lastModifiedBy>
  <cp:revision>66</cp:revision>
  <dcterms:created xsi:type="dcterms:W3CDTF">2023-04-05T08:07:00Z</dcterms:created>
  <dcterms:modified xsi:type="dcterms:W3CDTF">2024-05-30T08:20:44Z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2023-02-20T06:00:00Z</vt:filetime>
  </property>
  <property fmtid="{D5CDD505-2E9C-101B-9397-08002B2CF9AE}" pid="3" name="Creator">
    <vt:lpwstr>Adobe InDesign 18.1 (Windows)</vt:lpwstr>
  </property>
  <property fmtid="{D5CDD505-2E9C-101B-9397-08002B2CF9AE}" pid="4" name="LastSaved">
    <vt:filetime>2023-04-05T06:00:00Z</vt:filetime>
  </property>
  <property fmtid="{D5CDD505-2E9C-101B-9397-08002B2CF9AE}" pid="5" name="ICV">
    <vt:lpwstr>02B22E4E198E4DE598930CA92457712A_13</vt:lpwstr>
  </property>
  <property fmtid="{D5CDD505-2E9C-101B-9397-08002B2CF9AE}" pid="6" name="KSOProductBuildVer">
    <vt:lpwstr>1049-12.2.0.17115</vt:lpwstr>
  </property>
</Properties>
</file>