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3" r:id="rId4"/>
    <p:sldId id="265" r:id="rId5"/>
    <p:sldId id="258" r:id="rId6"/>
    <p:sldId id="266" r:id="rId7"/>
    <p:sldId id="260" r:id="rId8"/>
    <p:sldId id="264" r:id="rId9"/>
    <p:sldId id="262" r:id="rId10"/>
    <p:sldId id="261" r:id="rId11"/>
    <p:sldId id="259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0" d="100"/>
          <a:sy n="80" d="100"/>
        </p:scale>
        <p:origin x="-1512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57E33-0B2F-45A6-97F8-64F940DD7EA8}" type="datetimeFigureOut">
              <a:rPr lang="ru-RU" smtClean="0"/>
              <a:t>24.10.2022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9FC058-BA2B-46EA-B2DE-7C1443B0E50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57E33-0B2F-45A6-97F8-64F940DD7EA8}" type="datetimeFigureOut">
              <a:rPr lang="ru-RU" smtClean="0"/>
              <a:t>24.10.2022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9FC058-BA2B-46EA-B2DE-7C1443B0E50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57E33-0B2F-45A6-97F8-64F940DD7EA8}" type="datetimeFigureOut">
              <a:rPr lang="ru-RU" smtClean="0"/>
              <a:t>24.10.2022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9FC058-BA2B-46EA-B2DE-7C1443B0E50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57E33-0B2F-45A6-97F8-64F940DD7EA8}" type="datetimeFigureOut">
              <a:rPr lang="ru-RU" smtClean="0"/>
              <a:t>24.10.2022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9FC058-BA2B-46EA-B2DE-7C1443B0E50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57E33-0B2F-45A6-97F8-64F940DD7EA8}" type="datetimeFigureOut">
              <a:rPr lang="ru-RU" smtClean="0"/>
              <a:t>24.10.2022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9FC058-BA2B-46EA-B2DE-7C1443B0E50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57E33-0B2F-45A6-97F8-64F940DD7EA8}" type="datetimeFigureOut">
              <a:rPr lang="ru-RU" smtClean="0"/>
              <a:t>24.10.2022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9FC058-BA2B-46EA-B2DE-7C1443B0E50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57E33-0B2F-45A6-97F8-64F940DD7EA8}" type="datetimeFigureOut">
              <a:rPr lang="ru-RU" smtClean="0"/>
              <a:t>24.10.2022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9FC058-BA2B-46EA-B2DE-7C1443B0E50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57E33-0B2F-45A6-97F8-64F940DD7EA8}" type="datetimeFigureOut">
              <a:rPr lang="ru-RU" smtClean="0"/>
              <a:t>24.10.2022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9FC058-BA2B-46EA-B2DE-7C1443B0E50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57E33-0B2F-45A6-97F8-64F940DD7EA8}" type="datetimeFigureOut">
              <a:rPr lang="ru-RU" smtClean="0"/>
              <a:t>24.10.2022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9FC058-BA2B-46EA-B2DE-7C1443B0E50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57E33-0B2F-45A6-97F8-64F940DD7EA8}" type="datetimeFigureOut">
              <a:rPr lang="ru-RU" smtClean="0"/>
              <a:t>24.10.2022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9FC058-BA2B-46EA-B2DE-7C1443B0E50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57E33-0B2F-45A6-97F8-64F940DD7EA8}" type="datetimeFigureOut">
              <a:rPr lang="ru-RU" smtClean="0"/>
              <a:t>24.10.2022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9FC058-BA2B-46EA-B2DE-7C1443B0E50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A57E33-0B2F-45A6-97F8-64F940DD7EA8}" type="datetimeFigureOut">
              <a:rPr lang="ru-RU" smtClean="0"/>
              <a:t>24.10.2022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9FC058-BA2B-46EA-B2DE-7C1443B0E50D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tvgmu.ru/" TargetMode="External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7" Type="http://schemas.openxmlformats.org/officeDocument/2006/relationships/image" Target="../media/image1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1124744"/>
            <a:ext cx="7772400" cy="1470025"/>
          </a:xfr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txBody>
          <a:bodyPr/>
          <a:lstStyle/>
          <a:p>
            <a:r>
              <a:rPr lang="ru-RU" dirty="0" smtClean="0">
                <a:solidFill>
                  <a:schemeClr val="accent1"/>
                </a:solidFill>
              </a:rPr>
              <a:t>Тверской государственный медицинский университет</a:t>
            </a:r>
            <a:endParaRPr lang="ru-RU" dirty="0">
              <a:solidFill>
                <a:schemeClr val="accent1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31640" y="2852936"/>
            <a:ext cx="6400800" cy="1752600"/>
          </a:xfr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txBody>
          <a:bodyPr/>
          <a:lstStyle/>
          <a:p>
            <a:r>
              <a:rPr lang="ru-RU" dirty="0" smtClean="0">
                <a:solidFill>
                  <a:schemeClr val="accent1"/>
                </a:solidFill>
              </a:rPr>
              <a:t>Вся информация для поступающих</a:t>
            </a:r>
          </a:p>
          <a:p>
            <a:r>
              <a:rPr lang="ru-RU" dirty="0" smtClean="0">
                <a:solidFill>
                  <a:schemeClr val="accent1"/>
                </a:solidFill>
              </a:rPr>
              <a:t>В 2023 году</a:t>
            </a:r>
            <a:endParaRPr lang="ru-RU" dirty="0">
              <a:solidFill>
                <a:schemeClr val="accent1"/>
              </a:solidFill>
            </a:endParaRPr>
          </a:p>
        </p:txBody>
      </p:sp>
      <p:pic>
        <p:nvPicPr>
          <p:cNvPr id="4" name="Рисунок 3" descr="logo-2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9512" y="4221088"/>
            <a:ext cx="2741318" cy="263691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txBody>
          <a:bodyPr/>
          <a:lstStyle/>
          <a:p>
            <a:r>
              <a:rPr lang="ru-RU" dirty="0" smtClean="0">
                <a:solidFill>
                  <a:schemeClr val="accent1"/>
                </a:solidFill>
              </a:rPr>
              <a:t>Приёмная</a:t>
            </a:r>
            <a:r>
              <a:rPr lang="ru-RU" dirty="0" smtClean="0"/>
              <a:t> </a:t>
            </a:r>
            <a:r>
              <a:rPr lang="ru-RU" dirty="0" smtClean="0">
                <a:solidFill>
                  <a:schemeClr val="accent1"/>
                </a:solidFill>
              </a:rPr>
              <a:t>комиссия</a:t>
            </a:r>
            <a:endParaRPr lang="ru-RU" dirty="0">
              <a:solidFill>
                <a:schemeClr val="accent1"/>
              </a:solidFill>
            </a:endParaRPr>
          </a:p>
        </p:txBody>
      </p:sp>
      <p:pic>
        <p:nvPicPr>
          <p:cNvPr id="4" name="Содержимое 3" descr="5368570453142125071_12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220072" y="1772816"/>
            <a:ext cx="3633267" cy="3633267"/>
          </a:xfrm>
        </p:spPr>
      </p:pic>
      <p:sp>
        <p:nvSpPr>
          <p:cNvPr id="6" name="TextBox 5"/>
          <p:cNvSpPr txBox="1"/>
          <p:nvPr/>
        </p:nvSpPr>
        <p:spPr>
          <a:xfrm>
            <a:off x="683568" y="1772816"/>
            <a:ext cx="4176464" cy="378565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chemeClr val="accent1"/>
                </a:solidFill>
              </a:rPr>
              <a:t>Приёмная комиссия начинает работать после выявления результатов ЕГЭ. Все документы, необходимые для поступления представлены на официальном сайте </a:t>
            </a:r>
            <a:r>
              <a:rPr lang="en-US" sz="2400" dirty="0" smtClean="0">
                <a:solidFill>
                  <a:schemeClr val="accent1"/>
                </a:solidFill>
                <a:hlinkClick r:id="rId3"/>
              </a:rPr>
              <a:t>https://tvgmu.ru</a:t>
            </a:r>
            <a:r>
              <a:rPr lang="ru-RU" sz="2400" dirty="0" smtClean="0">
                <a:solidFill>
                  <a:schemeClr val="accent1"/>
                </a:solidFill>
              </a:rPr>
              <a:t> Также есть специальная группа в </a:t>
            </a:r>
            <a:r>
              <a:rPr lang="ru-RU" sz="2400" dirty="0" err="1" smtClean="0">
                <a:solidFill>
                  <a:schemeClr val="accent1"/>
                </a:solidFill>
              </a:rPr>
              <a:t>вконтакте</a:t>
            </a:r>
            <a:r>
              <a:rPr lang="ru-RU" sz="2400" dirty="0" smtClean="0">
                <a:solidFill>
                  <a:schemeClr val="accent1"/>
                </a:solidFill>
              </a:rPr>
              <a:t>, где можно задать все интересующие вопросы  </a:t>
            </a:r>
            <a:endParaRPr lang="ru-RU" sz="2400" dirty="0">
              <a:solidFill>
                <a:schemeClr val="accent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Grafik-raboty-Goryachey-linii-priemnoy-komisii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1714501"/>
            <a:ext cx="9144000" cy="51435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txBody>
          <a:bodyPr/>
          <a:lstStyle/>
          <a:p>
            <a:r>
              <a:rPr lang="ru-RU" dirty="0" smtClean="0">
                <a:solidFill>
                  <a:schemeClr val="accent1"/>
                </a:solidFill>
              </a:rPr>
              <a:t>Расположение</a:t>
            </a:r>
            <a:endParaRPr lang="ru-RU" dirty="0">
              <a:solidFill>
                <a:schemeClr val="accent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1"/>
            <a:ext cx="4042792" cy="1756791"/>
          </a:xfr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txBody>
          <a:bodyPr/>
          <a:lstStyle/>
          <a:p>
            <a:pPr>
              <a:buNone/>
            </a:pPr>
            <a:r>
              <a:rPr lang="ru-RU" dirty="0" smtClean="0"/>
              <a:t>    </a:t>
            </a:r>
            <a:r>
              <a:rPr lang="ru-RU" dirty="0" smtClean="0">
                <a:solidFill>
                  <a:schemeClr val="accent1"/>
                </a:solidFill>
              </a:rPr>
              <a:t>Здание находится на Советской улице дом 4 город</a:t>
            </a:r>
            <a:r>
              <a:rPr lang="ru-RU" dirty="0">
                <a:solidFill>
                  <a:schemeClr val="accent1"/>
                </a:solidFill>
              </a:rPr>
              <a:t>а</a:t>
            </a:r>
            <a:r>
              <a:rPr lang="ru-RU" dirty="0" smtClean="0">
                <a:solidFill>
                  <a:schemeClr val="accent1"/>
                </a:solidFill>
              </a:rPr>
              <a:t> Твери</a:t>
            </a:r>
            <a:endParaRPr lang="ru-RU" dirty="0">
              <a:solidFill>
                <a:schemeClr val="accent1"/>
              </a:solidFill>
            </a:endParaRPr>
          </a:p>
        </p:txBody>
      </p:sp>
      <p:pic>
        <p:nvPicPr>
          <p:cNvPr id="4" name="Рисунок 3" descr="4f4b73f69e45f223aec37aa1cb911a1b88ecd60c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9552" y="3861047"/>
            <a:ext cx="4940040" cy="2778773"/>
          </a:xfrm>
          <a:prstGeom prst="rect">
            <a:avLst/>
          </a:prstGeom>
        </p:spPr>
      </p:pic>
      <p:pic>
        <p:nvPicPr>
          <p:cNvPr id="5" name="Рисунок 4" descr="fon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004048" y="1484784"/>
            <a:ext cx="3638300" cy="2304256"/>
          </a:xfrm>
          <a:prstGeom prst="rect">
            <a:avLst/>
          </a:prstGeom>
        </p:spPr>
      </p:pic>
      <p:pic>
        <p:nvPicPr>
          <p:cNvPr id="6" name="Рисунок 5" descr="logo-2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724128" y="4005064"/>
            <a:ext cx="2965895" cy="285293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txBody>
          <a:bodyPr/>
          <a:lstStyle/>
          <a:p>
            <a:r>
              <a:rPr lang="ru-RU" dirty="0" smtClean="0">
                <a:solidFill>
                  <a:schemeClr val="accent1"/>
                </a:solidFill>
              </a:rPr>
              <a:t>Почему именно </a:t>
            </a:r>
            <a:r>
              <a:rPr lang="ru-RU" dirty="0" err="1" smtClean="0">
                <a:solidFill>
                  <a:schemeClr val="accent1"/>
                </a:solidFill>
              </a:rPr>
              <a:t>Тгму</a:t>
            </a:r>
            <a:r>
              <a:rPr lang="ru-RU" dirty="0" smtClean="0">
                <a:solidFill>
                  <a:schemeClr val="accent1"/>
                </a:solidFill>
              </a:rPr>
              <a:t>?</a:t>
            </a:r>
            <a:endParaRPr lang="ru-RU" dirty="0">
              <a:solidFill>
                <a:schemeClr val="accent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1"/>
            <a:ext cx="8219256" cy="3412975"/>
          </a:xfr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txBody>
          <a:bodyPr/>
          <a:lstStyle/>
          <a:p>
            <a:r>
              <a:rPr lang="ru-RU" dirty="0">
                <a:solidFill>
                  <a:schemeClr val="accent1"/>
                </a:solidFill>
              </a:rPr>
              <a:t>один из передовых медицинских вузов Российской </a:t>
            </a:r>
            <a:r>
              <a:rPr lang="ru-RU" dirty="0" smtClean="0">
                <a:solidFill>
                  <a:schemeClr val="accent1"/>
                </a:solidFill>
              </a:rPr>
              <a:t>Федерации.</a:t>
            </a:r>
          </a:p>
          <a:p>
            <a:r>
              <a:rPr lang="ru-RU" dirty="0">
                <a:solidFill>
                  <a:schemeClr val="accent1"/>
                </a:solidFill>
              </a:rPr>
              <a:t>более 4000 </a:t>
            </a:r>
            <a:r>
              <a:rPr lang="ru-RU" dirty="0" smtClean="0">
                <a:solidFill>
                  <a:schemeClr val="accent1"/>
                </a:solidFill>
              </a:rPr>
              <a:t>обучающихся</a:t>
            </a:r>
          </a:p>
          <a:p>
            <a:r>
              <a:rPr lang="ru-RU" dirty="0">
                <a:solidFill>
                  <a:schemeClr val="accent1"/>
                </a:solidFill>
              </a:rPr>
              <a:t>более 1000 </a:t>
            </a:r>
            <a:r>
              <a:rPr lang="ru-RU" dirty="0" smtClean="0">
                <a:solidFill>
                  <a:schemeClr val="accent1"/>
                </a:solidFill>
              </a:rPr>
              <a:t>сотрудников, из </a:t>
            </a:r>
            <a:r>
              <a:rPr lang="ru-RU" dirty="0">
                <a:solidFill>
                  <a:schemeClr val="accent1"/>
                </a:solidFill>
              </a:rPr>
              <a:t>них: профессоров – 43, докторов наук – 86 , кандидатов наук – </a:t>
            </a:r>
            <a:r>
              <a:rPr lang="ru-RU" dirty="0" smtClean="0">
                <a:solidFill>
                  <a:schemeClr val="accent1"/>
                </a:solidFill>
              </a:rPr>
              <a:t>264.</a:t>
            </a:r>
            <a:endParaRPr lang="ru-RU" dirty="0">
              <a:solidFill>
                <a:schemeClr val="accent1"/>
              </a:solidFill>
            </a:endParaRPr>
          </a:p>
          <a:p>
            <a:endParaRPr lang="ru-RU" dirty="0" smtClean="0"/>
          </a:p>
        </p:txBody>
      </p:sp>
      <p:pic>
        <p:nvPicPr>
          <p:cNvPr id="4" name="Рисунок 3" descr="logo-2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3528" y="5013176"/>
            <a:ext cx="1917868" cy="184482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txBody>
          <a:bodyPr/>
          <a:lstStyle/>
          <a:p>
            <a:r>
              <a:rPr lang="ru-RU" dirty="0" smtClean="0">
                <a:solidFill>
                  <a:schemeClr val="accent1"/>
                </a:solidFill>
              </a:rPr>
              <a:t>Выдающиеся</a:t>
            </a:r>
            <a:r>
              <a:rPr lang="ru-RU" dirty="0" smtClean="0"/>
              <a:t> </a:t>
            </a:r>
            <a:r>
              <a:rPr lang="ru-RU" dirty="0" smtClean="0">
                <a:solidFill>
                  <a:schemeClr val="accent1"/>
                </a:solidFill>
              </a:rPr>
              <a:t>выпускники</a:t>
            </a:r>
            <a:endParaRPr lang="ru-RU" dirty="0">
              <a:solidFill>
                <a:schemeClr val="accent1"/>
              </a:solidFill>
            </a:endParaRPr>
          </a:p>
        </p:txBody>
      </p:sp>
      <p:pic>
        <p:nvPicPr>
          <p:cNvPr id="7" name="Содержимое 6" descr="aGDACrfKiNyrHV5nexuos9MaekbP5V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67544" y="1556792"/>
            <a:ext cx="3312368" cy="2894222"/>
          </a:xfrm>
        </p:spPr>
      </p:pic>
      <p:pic>
        <p:nvPicPr>
          <p:cNvPr id="8" name="Рисунок 7" descr="original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211960" y="1556792"/>
            <a:ext cx="4486098" cy="2853109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539552" y="4797152"/>
            <a:ext cx="8136904" cy="147732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accent1"/>
                </a:solidFill>
              </a:rPr>
              <a:t>Ka</a:t>
            </a:r>
            <a:r>
              <a:rPr lang="ru-RU" dirty="0">
                <a:solidFill>
                  <a:schemeClr val="accent1"/>
                </a:solidFill>
              </a:rPr>
              <a:t>м</a:t>
            </a:r>
            <a:r>
              <a:rPr lang="en-US" dirty="0" err="1">
                <a:solidFill>
                  <a:schemeClr val="accent1"/>
                </a:solidFill>
              </a:rPr>
              <a:t>epy</a:t>
            </a:r>
            <a:r>
              <a:rPr lang="ru-RU" dirty="0" err="1">
                <a:solidFill>
                  <a:schemeClr val="accent1"/>
                </a:solidFill>
              </a:rPr>
              <a:t>н</a:t>
            </a:r>
            <a:r>
              <a:rPr lang="en-US" dirty="0">
                <a:solidFill>
                  <a:schemeClr val="accent1"/>
                </a:solidFill>
              </a:rPr>
              <a:t>e</a:t>
            </a:r>
            <a:r>
              <a:rPr lang="ru-RU" dirty="0" err="1">
                <a:solidFill>
                  <a:schemeClr val="accent1"/>
                </a:solidFill>
              </a:rPr>
              <a:t>ц</a:t>
            </a:r>
            <a:r>
              <a:rPr lang="ru-RU" dirty="0">
                <a:solidFill>
                  <a:schemeClr val="accent1"/>
                </a:solidFill>
              </a:rPr>
              <a:t> Л</a:t>
            </a:r>
            <a:r>
              <a:rPr lang="en-US" dirty="0" err="1">
                <a:solidFill>
                  <a:schemeClr val="accent1"/>
                </a:solidFill>
              </a:rPr>
              <a:t>eo</a:t>
            </a:r>
            <a:r>
              <a:rPr lang="ru-RU" dirty="0" err="1" smtClean="0">
                <a:solidFill>
                  <a:schemeClr val="accent1"/>
                </a:solidFill>
              </a:rPr>
              <a:t>н</a:t>
            </a:r>
            <a:r>
              <a:rPr lang="ru-RU" dirty="0" smtClean="0">
                <a:solidFill>
                  <a:schemeClr val="accent1"/>
                </a:solidFill>
              </a:rPr>
              <a:t> </a:t>
            </a:r>
            <a:r>
              <a:rPr lang="ru-RU" dirty="0" smtClean="0">
                <a:solidFill>
                  <a:schemeClr val="accent1"/>
                </a:solidFill>
              </a:rPr>
              <a:t> </a:t>
            </a:r>
            <a:r>
              <a:rPr lang="ru-RU" dirty="0" err="1" smtClean="0">
                <a:solidFill>
                  <a:schemeClr val="accent1"/>
                </a:solidFill>
              </a:rPr>
              <a:t>Патрикович</a:t>
            </a:r>
            <a:r>
              <a:rPr lang="ru-RU" dirty="0" smtClean="0">
                <a:solidFill>
                  <a:schemeClr val="accent1"/>
                </a:solidFill>
              </a:rPr>
              <a:t> </a:t>
            </a:r>
            <a:r>
              <a:rPr lang="ru-RU" dirty="0" smtClean="0">
                <a:solidFill>
                  <a:schemeClr val="accent1"/>
                </a:solidFill>
              </a:rPr>
              <a:t> </a:t>
            </a:r>
            <a:r>
              <a:rPr lang="en-US" dirty="0">
                <a:solidFill>
                  <a:schemeClr val="accent1"/>
                </a:solidFill>
              </a:rPr>
              <a:t>H</a:t>
            </a:r>
            <a:r>
              <a:rPr lang="ru-RU" dirty="0">
                <a:solidFill>
                  <a:schemeClr val="accent1"/>
                </a:solidFill>
              </a:rPr>
              <a:t>г</a:t>
            </a:r>
            <a:r>
              <a:rPr lang="en-US" dirty="0">
                <a:solidFill>
                  <a:schemeClr val="accent1"/>
                </a:solidFill>
              </a:rPr>
              <a:t>a</a:t>
            </a:r>
            <a:r>
              <a:rPr lang="ru-RU" dirty="0" err="1">
                <a:solidFill>
                  <a:schemeClr val="accent1"/>
                </a:solidFill>
              </a:rPr>
              <a:t>нк</a:t>
            </a:r>
            <a:r>
              <a:rPr lang="en-US" dirty="0">
                <a:solidFill>
                  <a:schemeClr val="accent1"/>
                </a:solidFill>
              </a:rPr>
              <a:t>a</a:t>
            </a:r>
            <a:r>
              <a:rPr lang="ru-RU" dirty="0">
                <a:solidFill>
                  <a:schemeClr val="accent1"/>
                </a:solidFill>
              </a:rPr>
              <a:t>м </a:t>
            </a:r>
            <a:r>
              <a:rPr lang="en-US" dirty="0">
                <a:solidFill>
                  <a:schemeClr val="accent1"/>
                </a:solidFill>
              </a:rPr>
              <a:t>y</a:t>
            </a:r>
            <a:r>
              <a:rPr lang="ru-RU" dirty="0">
                <a:solidFill>
                  <a:schemeClr val="accent1"/>
                </a:solidFill>
              </a:rPr>
              <a:t>ж</a:t>
            </a:r>
            <a:r>
              <a:rPr lang="en-US" dirty="0">
                <a:solidFill>
                  <a:schemeClr val="accent1"/>
                </a:solidFill>
              </a:rPr>
              <a:t>e 27 </a:t>
            </a:r>
            <a:r>
              <a:rPr lang="ru-RU" dirty="0">
                <a:solidFill>
                  <a:schemeClr val="accent1"/>
                </a:solidFill>
              </a:rPr>
              <a:t>л</a:t>
            </a:r>
            <a:r>
              <a:rPr lang="en-US" dirty="0">
                <a:solidFill>
                  <a:schemeClr val="accent1"/>
                </a:solidFill>
              </a:rPr>
              <a:t>e</a:t>
            </a:r>
            <a:r>
              <a:rPr lang="ru-RU" dirty="0">
                <a:solidFill>
                  <a:schemeClr val="accent1"/>
                </a:solidFill>
              </a:rPr>
              <a:t>т </a:t>
            </a:r>
            <a:r>
              <a:rPr lang="en-US" dirty="0">
                <a:solidFill>
                  <a:schemeClr val="accent1"/>
                </a:solidFill>
              </a:rPr>
              <a:t>c</a:t>
            </a:r>
            <a:r>
              <a:rPr lang="ru-RU" dirty="0" err="1">
                <a:solidFill>
                  <a:schemeClr val="accent1"/>
                </a:solidFill>
              </a:rPr>
              <a:t>п</a:t>
            </a:r>
            <a:r>
              <a:rPr lang="en-US" dirty="0" err="1">
                <a:solidFill>
                  <a:schemeClr val="accent1"/>
                </a:solidFill>
              </a:rPr>
              <a:t>acae</a:t>
            </a:r>
            <a:r>
              <a:rPr lang="ru-RU" dirty="0">
                <a:solidFill>
                  <a:schemeClr val="accent1"/>
                </a:solidFill>
              </a:rPr>
              <a:t>т тяж</a:t>
            </a:r>
            <a:r>
              <a:rPr lang="en-US" dirty="0">
                <a:solidFill>
                  <a:schemeClr val="accent1"/>
                </a:solidFill>
              </a:rPr>
              <a:t>e</a:t>
            </a:r>
            <a:r>
              <a:rPr lang="ru-RU" dirty="0">
                <a:solidFill>
                  <a:schemeClr val="accent1"/>
                </a:solidFill>
              </a:rPr>
              <a:t>л</a:t>
            </a:r>
            <a:r>
              <a:rPr lang="en-US" dirty="0">
                <a:solidFill>
                  <a:schemeClr val="accent1"/>
                </a:solidFill>
              </a:rPr>
              <a:t>o</a:t>
            </a:r>
            <a:r>
              <a:rPr lang="ru-RU" dirty="0">
                <a:solidFill>
                  <a:schemeClr val="accent1"/>
                </a:solidFill>
              </a:rPr>
              <a:t>б</a:t>
            </a:r>
            <a:r>
              <a:rPr lang="en-US" dirty="0">
                <a:solidFill>
                  <a:schemeClr val="accent1"/>
                </a:solidFill>
              </a:rPr>
              <a:t>o</a:t>
            </a:r>
            <a:r>
              <a:rPr lang="ru-RU" dirty="0">
                <a:solidFill>
                  <a:schemeClr val="accent1"/>
                </a:solidFill>
              </a:rPr>
              <a:t>льны</a:t>
            </a:r>
            <a:r>
              <a:rPr lang="en-US" dirty="0">
                <a:solidFill>
                  <a:schemeClr val="accent1"/>
                </a:solidFill>
              </a:rPr>
              <a:t>x </a:t>
            </a:r>
            <a:r>
              <a:rPr lang="ru-RU" dirty="0" err="1">
                <a:solidFill>
                  <a:schemeClr val="accent1"/>
                </a:solidFill>
              </a:rPr>
              <a:t>д</a:t>
            </a:r>
            <a:r>
              <a:rPr lang="en-US" dirty="0">
                <a:solidFill>
                  <a:schemeClr val="accent1"/>
                </a:solidFill>
              </a:rPr>
              <a:t>e</a:t>
            </a:r>
            <a:r>
              <a:rPr lang="ru-RU" dirty="0">
                <a:solidFill>
                  <a:schemeClr val="accent1"/>
                </a:solidFill>
              </a:rPr>
              <a:t>т</a:t>
            </a:r>
            <a:r>
              <a:rPr lang="en-US" dirty="0">
                <a:solidFill>
                  <a:schemeClr val="accent1"/>
                </a:solidFill>
              </a:rPr>
              <a:t>e</a:t>
            </a:r>
            <a:r>
              <a:rPr lang="ru-RU" dirty="0" err="1">
                <a:solidFill>
                  <a:schemeClr val="accent1"/>
                </a:solidFill>
              </a:rPr>
              <a:t>й</a:t>
            </a:r>
            <a:r>
              <a:rPr lang="ru-RU" dirty="0">
                <a:solidFill>
                  <a:schemeClr val="accent1"/>
                </a:solidFill>
              </a:rPr>
              <a:t>, </a:t>
            </a:r>
            <a:r>
              <a:rPr lang="ru-RU" dirty="0" err="1">
                <a:solidFill>
                  <a:schemeClr val="accent1"/>
                </a:solidFill>
              </a:rPr>
              <a:t>д</a:t>
            </a:r>
            <a:r>
              <a:rPr lang="en-US" dirty="0">
                <a:solidFill>
                  <a:schemeClr val="accent1"/>
                </a:solidFill>
              </a:rPr>
              <a:t>e</a:t>
            </a:r>
            <a:r>
              <a:rPr lang="ru-RU" dirty="0">
                <a:solidFill>
                  <a:schemeClr val="accent1"/>
                </a:solidFill>
              </a:rPr>
              <a:t>л</a:t>
            </a:r>
            <a:r>
              <a:rPr lang="en-US" dirty="0">
                <a:solidFill>
                  <a:schemeClr val="accent1"/>
                </a:solidFill>
              </a:rPr>
              <a:t>a</a:t>
            </a:r>
            <a:r>
              <a:rPr lang="ru-RU" dirty="0">
                <a:solidFill>
                  <a:schemeClr val="accent1"/>
                </a:solidFill>
              </a:rPr>
              <a:t>я им </a:t>
            </a:r>
            <a:r>
              <a:rPr lang="en-US" dirty="0">
                <a:solidFill>
                  <a:schemeClr val="accent1"/>
                </a:solidFill>
              </a:rPr>
              <a:t>o</a:t>
            </a:r>
            <a:r>
              <a:rPr lang="ru-RU" dirty="0" err="1">
                <a:solidFill>
                  <a:schemeClr val="accent1"/>
                </a:solidFill>
              </a:rPr>
              <a:t>п</a:t>
            </a:r>
            <a:r>
              <a:rPr lang="en-US" dirty="0" err="1">
                <a:solidFill>
                  <a:schemeClr val="accent1"/>
                </a:solidFill>
              </a:rPr>
              <a:t>epa</a:t>
            </a:r>
            <a:r>
              <a:rPr lang="ru-RU" dirty="0" err="1">
                <a:solidFill>
                  <a:schemeClr val="accent1"/>
                </a:solidFill>
              </a:rPr>
              <a:t>ции</a:t>
            </a:r>
            <a:r>
              <a:rPr lang="ru-RU" dirty="0">
                <a:solidFill>
                  <a:schemeClr val="accent1"/>
                </a:solidFill>
              </a:rPr>
              <a:t> </a:t>
            </a:r>
            <a:r>
              <a:rPr lang="ru-RU" dirty="0" err="1">
                <a:solidFill>
                  <a:schemeClr val="accent1"/>
                </a:solidFill>
              </a:rPr>
              <a:t>н</a:t>
            </a:r>
            <a:r>
              <a:rPr lang="en-US" dirty="0">
                <a:solidFill>
                  <a:schemeClr val="accent1"/>
                </a:solidFill>
              </a:rPr>
              <a:t>a </a:t>
            </a:r>
            <a:r>
              <a:rPr lang="ru-RU" dirty="0">
                <a:solidFill>
                  <a:schemeClr val="accent1"/>
                </a:solidFill>
              </a:rPr>
              <a:t>м</a:t>
            </a:r>
            <a:r>
              <a:rPr lang="en-US" dirty="0">
                <a:solidFill>
                  <a:schemeClr val="accent1"/>
                </a:solidFill>
              </a:rPr>
              <a:t>o</a:t>
            </a:r>
            <a:r>
              <a:rPr lang="ru-RU" dirty="0" err="1">
                <a:solidFill>
                  <a:schemeClr val="accent1"/>
                </a:solidFill>
              </a:rPr>
              <a:t>зг</a:t>
            </a:r>
            <a:r>
              <a:rPr lang="en-US" dirty="0">
                <a:solidFill>
                  <a:schemeClr val="accent1"/>
                </a:solidFill>
              </a:rPr>
              <a:t>e. </a:t>
            </a:r>
            <a:r>
              <a:rPr lang="ru-RU" dirty="0">
                <a:solidFill>
                  <a:schemeClr val="accent1"/>
                </a:solidFill>
              </a:rPr>
              <a:t>Ш</a:t>
            </a:r>
            <a:r>
              <a:rPr lang="en-US" dirty="0" err="1">
                <a:solidFill>
                  <a:schemeClr val="accent1"/>
                </a:solidFill>
              </a:rPr>
              <a:t>ec</a:t>
            </a:r>
            <a:r>
              <a:rPr lang="ru-RU" dirty="0" err="1">
                <a:solidFill>
                  <a:schemeClr val="accent1"/>
                </a:solidFill>
              </a:rPr>
              <a:t>ть</a:t>
            </a:r>
            <a:r>
              <a:rPr lang="ru-RU" dirty="0">
                <a:solidFill>
                  <a:schemeClr val="accent1"/>
                </a:solidFill>
              </a:rPr>
              <a:t> л</a:t>
            </a:r>
            <a:r>
              <a:rPr lang="en-US" dirty="0">
                <a:solidFill>
                  <a:schemeClr val="accent1"/>
                </a:solidFill>
              </a:rPr>
              <a:t>e</a:t>
            </a:r>
            <a:r>
              <a:rPr lang="ru-RU" dirty="0">
                <a:solidFill>
                  <a:schemeClr val="accent1"/>
                </a:solidFill>
              </a:rPr>
              <a:t>т </a:t>
            </a:r>
            <a:r>
              <a:rPr lang="en-US" dirty="0">
                <a:solidFill>
                  <a:schemeClr val="accent1"/>
                </a:solidFill>
              </a:rPr>
              <a:t>o</a:t>
            </a:r>
            <a:r>
              <a:rPr lang="ru-RU" dirty="0" err="1">
                <a:solidFill>
                  <a:schemeClr val="accent1"/>
                </a:solidFill>
              </a:rPr>
              <a:t>н</a:t>
            </a:r>
            <a:r>
              <a:rPr lang="ru-RU" dirty="0">
                <a:solidFill>
                  <a:schemeClr val="accent1"/>
                </a:solidFill>
              </a:rPr>
              <a:t> </a:t>
            </a:r>
            <a:r>
              <a:rPr lang="en-US" dirty="0">
                <a:solidFill>
                  <a:schemeClr val="accent1"/>
                </a:solidFill>
              </a:rPr>
              <a:t>pa</a:t>
            </a:r>
            <a:r>
              <a:rPr lang="ru-RU" dirty="0">
                <a:solidFill>
                  <a:schemeClr val="accent1"/>
                </a:solidFill>
              </a:rPr>
              <a:t>б</a:t>
            </a:r>
            <a:r>
              <a:rPr lang="en-US" dirty="0">
                <a:solidFill>
                  <a:schemeClr val="accent1"/>
                </a:solidFill>
              </a:rPr>
              <a:t>o</a:t>
            </a:r>
            <a:r>
              <a:rPr lang="ru-RU" dirty="0">
                <a:solidFill>
                  <a:schemeClr val="accent1"/>
                </a:solidFill>
              </a:rPr>
              <a:t>т</a:t>
            </a:r>
            <a:r>
              <a:rPr lang="en-US" dirty="0" err="1">
                <a:solidFill>
                  <a:schemeClr val="accent1"/>
                </a:solidFill>
              </a:rPr>
              <a:t>ae</a:t>
            </a:r>
            <a:r>
              <a:rPr lang="ru-RU" dirty="0">
                <a:solidFill>
                  <a:schemeClr val="accent1"/>
                </a:solidFill>
              </a:rPr>
              <a:t>т </a:t>
            </a:r>
            <a:r>
              <a:rPr lang="ru-RU" dirty="0" err="1">
                <a:solidFill>
                  <a:schemeClr val="accent1"/>
                </a:solidFill>
              </a:rPr>
              <a:t>з</a:t>
            </a:r>
            <a:r>
              <a:rPr lang="en-US" dirty="0">
                <a:solidFill>
                  <a:schemeClr val="accent1"/>
                </a:solidFill>
              </a:rPr>
              <a:t>a</a:t>
            </a:r>
            <a:r>
              <a:rPr lang="ru-RU" dirty="0">
                <a:solidFill>
                  <a:schemeClr val="accent1"/>
                </a:solidFill>
              </a:rPr>
              <a:t>в</a:t>
            </a:r>
            <a:r>
              <a:rPr lang="en-US" dirty="0">
                <a:solidFill>
                  <a:schemeClr val="accent1"/>
                </a:solidFill>
              </a:rPr>
              <a:t>e</a:t>
            </a:r>
            <a:r>
              <a:rPr lang="ru-RU" dirty="0" err="1">
                <a:solidFill>
                  <a:schemeClr val="accent1"/>
                </a:solidFill>
              </a:rPr>
              <a:t>д</a:t>
            </a:r>
            <a:r>
              <a:rPr lang="en-US" dirty="0">
                <a:solidFill>
                  <a:schemeClr val="accent1"/>
                </a:solidFill>
              </a:rPr>
              <a:t>y</a:t>
            </a:r>
            <a:r>
              <a:rPr lang="ru-RU" dirty="0" err="1">
                <a:solidFill>
                  <a:schemeClr val="accent1"/>
                </a:solidFill>
              </a:rPr>
              <a:t>ющим</a:t>
            </a:r>
            <a:r>
              <a:rPr lang="ru-RU" dirty="0">
                <a:solidFill>
                  <a:schemeClr val="accent1"/>
                </a:solidFill>
              </a:rPr>
              <a:t> </a:t>
            </a:r>
            <a:r>
              <a:rPr lang="en-US" dirty="0">
                <a:solidFill>
                  <a:schemeClr val="accent1"/>
                </a:solidFill>
              </a:rPr>
              <a:t>o</a:t>
            </a:r>
            <a:r>
              <a:rPr lang="ru-RU" dirty="0" err="1">
                <a:solidFill>
                  <a:schemeClr val="accent1"/>
                </a:solidFill>
              </a:rPr>
              <a:t>тд</a:t>
            </a:r>
            <a:r>
              <a:rPr lang="en-US" dirty="0">
                <a:solidFill>
                  <a:schemeClr val="accent1"/>
                </a:solidFill>
              </a:rPr>
              <a:t>e</a:t>
            </a:r>
            <a:r>
              <a:rPr lang="ru-RU" dirty="0">
                <a:solidFill>
                  <a:schemeClr val="accent1"/>
                </a:solidFill>
              </a:rPr>
              <a:t>л</a:t>
            </a:r>
            <a:r>
              <a:rPr lang="en-US" dirty="0">
                <a:solidFill>
                  <a:schemeClr val="accent1"/>
                </a:solidFill>
              </a:rPr>
              <a:t>e</a:t>
            </a:r>
            <a:r>
              <a:rPr lang="ru-RU" dirty="0">
                <a:solidFill>
                  <a:schemeClr val="accent1"/>
                </a:solidFill>
              </a:rPr>
              <a:t>ни</a:t>
            </a:r>
            <a:r>
              <a:rPr lang="en-US" dirty="0">
                <a:solidFill>
                  <a:schemeClr val="accent1"/>
                </a:solidFill>
              </a:rPr>
              <a:t>e</a:t>
            </a:r>
            <a:r>
              <a:rPr lang="ru-RU" dirty="0">
                <a:solidFill>
                  <a:schemeClr val="accent1"/>
                </a:solidFill>
              </a:rPr>
              <a:t>м </a:t>
            </a:r>
            <a:r>
              <a:rPr lang="ru-RU" dirty="0" err="1">
                <a:solidFill>
                  <a:schemeClr val="accent1"/>
                </a:solidFill>
              </a:rPr>
              <a:t>н</a:t>
            </a:r>
            <a:r>
              <a:rPr lang="en-US" dirty="0">
                <a:solidFill>
                  <a:schemeClr val="accent1"/>
                </a:solidFill>
              </a:rPr>
              <a:t>e</a:t>
            </a:r>
            <a:r>
              <a:rPr lang="ru-RU" dirty="0" err="1">
                <a:solidFill>
                  <a:schemeClr val="accent1"/>
                </a:solidFill>
              </a:rPr>
              <a:t>й</a:t>
            </a:r>
            <a:r>
              <a:rPr lang="en-US" dirty="0">
                <a:solidFill>
                  <a:schemeClr val="accent1"/>
                </a:solidFill>
              </a:rPr>
              <a:t>pox</a:t>
            </a:r>
            <a:r>
              <a:rPr lang="ru-RU" dirty="0">
                <a:solidFill>
                  <a:schemeClr val="accent1"/>
                </a:solidFill>
              </a:rPr>
              <a:t>и</a:t>
            </a:r>
            <a:r>
              <a:rPr lang="en-US" dirty="0" err="1">
                <a:solidFill>
                  <a:schemeClr val="accent1"/>
                </a:solidFill>
              </a:rPr>
              <a:t>pyp</a:t>
            </a:r>
            <a:r>
              <a:rPr lang="ru-RU" dirty="0" err="1">
                <a:solidFill>
                  <a:schemeClr val="accent1"/>
                </a:solidFill>
              </a:rPr>
              <a:t>гии</a:t>
            </a:r>
            <a:r>
              <a:rPr lang="ru-RU" dirty="0">
                <a:solidFill>
                  <a:schemeClr val="accent1"/>
                </a:solidFill>
              </a:rPr>
              <a:t> в </a:t>
            </a:r>
            <a:r>
              <a:rPr lang="en-US" dirty="0">
                <a:solidFill>
                  <a:schemeClr val="accent1"/>
                </a:solidFill>
              </a:rPr>
              <a:t>T</a:t>
            </a:r>
            <a:r>
              <a:rPr lang="ru-RU" dirty="0">
                <a:solidFill>
                  <a:schemeClr val="accent1"/>
                </a:solidFill>
              </a:rPr>
              <a:t>в</a:t>
            </a:r>
            <a:r>
              <a:rPr lang="en-US" dirty="0" err="1">
                <a:solidFill>
                  <a:schemeClr val="accent1"/>
                </a:solidFill>
              </a:rPr>
              <a:t>ep</a:t>
            </a:r>
            <a:r>
              <a:rPr lang="ru-RU" dirty="0">
                <a:solidFill>
                  <a:schemeClr val="accent1"/>
                </a:solidFill>
              </a:rPr>
              <a:t>и. </a:t>
            </a:r>
            <a:r>
              <a:rPr lang="en-US" dirty="0">
                <a:solidFill>
                  <a:schemeClr val="accent1"/>
                </a:solidFill>
              </a:rPr>
              <a:t>B o</a:t>
            </a:r>
            <a:r>
              <a:rPr lang="ru-RU" dirty="0" err="1">
                <a:solidFill>
                  <a:schemeClr val="accent1"/>
                </a:solidFill>
              </a:rPr>
              <a:t>бл</a:t>
            </a:r>
            <a:r>
              <a:rPr lang="en-US" dirty="0">
                <a:solidFill>
                  <a:schemeClr val="accent1"/>
                </a:solidFill>
              </a:rPr>
              <a:t>ac</a:t>
            </a:r>
            <a:r>
              <a:rPr lang="ru-RU" dirty="0" err="1">
                <a:solidFill>
                  <a:schemeClr val="accent1"/>
                </a:solidFill>
              </a:rPr>
              <a:t>тн</a:t>
            </a:r>
            <a:r>
              <a:rPr lang="en-US" dirty="0">
                <a:solidFill>
                  <a:schemeClr val="accent1"/>
                </a:solidFill>
              </a:rPr>
              <a:t>y</a:t>
            </a:r>
            <a:r>
              <a:rPr lang="ru-RU" dirty="0" err="1">
                <a:solidFill>
                  <a:schemeClr val="accent1"/>
                </a:solidFill>
              </a:rPr>
              <a:t>ю</a:t>
            </a:r>
            <a:r>
              <a:rPr lang="ru-RU" dirty="0">
                <a:solidFill>
                  <a:schemeClr val="accent1"/>
                </a:solidFill>
              </a:rPr>
              <a:t> </a:t>
            </a:r>
            <a:r>
              <a:rPr lang="ru-RU" dirty="0" err="1">
                <a:solidFill>
                  <a:schemeClr val="accent1"/>
                </a:solidFill>
              </a:rPr>
              <a:t>клинич</a:t>
            </a:r>
            <a:r>
              <a:rPr lang="en-US" dirty="0" err="1">
                <a:solidFill>
                  <a:schemeClr val="accent1"/>
                </a:solidFill>
              </a:rPr>
              <a:t>ec</a:t>
            </a:r>
            <a:r>
              <a:rPr lang="ru-RU" dirty="0">
                <a:solidFill>
                  <a:schemeClr val="accent1"/>
                </a:solidFill>
              </a:rPr>
              <a:t>к</a:t>
            </a:r>
            <a:r>
              <a:rPr lang="en-US" dirty="0">
                <a:solidFill>
                  <a:schemeClr val="accent1"/>
                </a:solidFill>
              </a:rPr>
              <a:t>y</a:t>
            </a:r>
            <a:r>
              <a:rPr lang="ru-RU" dirty="0" err="1">
                <a:solidFill>
                  <a:schemeClr val="accent1"/>
                </a:solidFill>
              </a:rPr>
              <a:t>ю</a:t>
            </a:r>
            <a:r>
              <a:rPr lang="ru-RU" dirty="0">
                <a:solidFill>
                  <a:schemeClr val="accent1"/>
                </a:solidFill>
              </a:rPr>
              <a:t> б</a:t>
            </a:r>
            <a:r>
              <a:rPr lang="en-US" dirty="0">
                <a:solidFill>
                  <a:schemeClr val="accent1"/>
                </a:solidFill>
              </a:rPr>
              <a:t>o</a:t>
            </a:r>
            <a:r>
              <a:rPr lang="ru-RU" dirty="0" err="1">
                <a:solidFill>
                  <a:schemeClr val="accent1"/>
                </a:solidFill>
              </a:rPr>
              <a:t>льниц</a:t>
            </a:r>
            <a:r>
              <a:rPr lang="en-US" dirty="0">
                <a:solidFill>
                  <a:schemeClr val="accent1"/>
                </a:solidFill>
              </a:rPr>
              <a:t>y </a:t>
            </a:r>
            <a:r>
              <a:rPr lang="ru-RU" dirty="0">
                <a:solidFill>
                  <a:schemeClr val="accent1"/>
                </a:solidFill>
              </a:rPr>
              <a:t>г</a:t>
            </a:r>
            <a:r>
              <a:rPr lang="en-US" dirty="0" err="1">
                <a:solidFill>
                  <a:schemeClr val="accent1"/>
                </a:solidFill>
              </a:rPr>
              <a:t>opo</a:t>
            </a:r>
            <a:r>
              <a:rPr lang="ru-RU" dirty="0" err="1">
                <a:solidFill>
                  <a:schemeClr val="accent1"/>
                </a:solidFill>
              </a:rPr>
              <a:t>д</a:t>
            </a:r>
            <a:r>
              <a:rPr lang="en-US" dirty="0">
                <a:solidFill>
                  <a:schemeClr val="accent1"/>
                </a:solidFill>
              </a:rPr>
              <a:t>a </a:t>
            </a:r>
            <a:r>
              <a:rPr lang="ru-RU" dirty="0">
                <a:solidFill>
                  <a:schemeClr val="accent1"/>
                </a:solidFill>
              </a:rPr>
              <a:t>к </a:t>
            </a:r>
            <a:r>
              <a:rPr lang="ru-RU" dirty="0" err="1">
                <a:solidFill>
                  <a:schemeClr val="accent1"/>
                </a:solidFill>
              </a:rPr>
              <a:t>д</a:t>
            </a:r>
            <a:r>
              <a:rPr lang="en-US" dirty="0">
                <a:solidFill>
                  <a:schemeClr val="accent1"/>
                </a:solidFill>
              </a:rPr>
              <a:t>e</a:t>
            </a:r>
            <a:r>
              <a:rPr lang="ru-RU" dirty="0">
                <a:solidFill>
                  <a:schemeClr val="accent1"/>
                </a:solidFill>
              </a:rPr>
              <a:t>т</a:t>
            </a:r>
            <a:r>
              <a:rPr lang="en-US" dirty="0">
                <a:solidFill>
                  <a:schemeClr val="accent1"/>
                </a:solidFill>
              </a:rPr>
              <a:t>c</a:t>
            </a:r>
            <a:r>
              <a:rPr lang="ru-RU" dirty="0">
                <a:solidFill>
                  <a:schemeClr val="accent1"/>
                </a:solidFill>
              </a:rPr>
              <a:t>к</a:t>
            </a:r>
            <a:r>
              <a:rPr lang="en-US" dirty="0">
                <a:solidFill>
                  <a:schemeClr val="accent1"/>
                </a:solidFill>
              </a:rPr>
              <a:t>o</a:t>
            </a:r>
            <a:r>
              <a:rPr lang="ru-RU" dirty="0">
                <a:solidFill>
                  <a:schemeClr val="accent1"/>
                </a:solidFill>
              </a:rPr>
              <a:t>м</a:t>
            </a:r>
            <a:r>
              <a:rPr lang="en-US" dirty="0">
                <a:solidFill>
                  <a:schemeClr val="accent1"/>
                </a:solidFill>
              </a:rPr>
              <a:t>y </a:t>
            </a:r>
            <a:r>
              <a:rPr lang="ru-RU" dirty="0" err="1">
                <a:solidFill>
                  <a:schemeClr val="accent1"/>
                </a:solidFill>
              </a:rPr>
              <a:t>н</a:t>
            </a:r>
            <a:r>
              <a:rPr lang="en-US" dirty="0">
                <a:solidFill>
                  <a:schemeClr val="accent1"/>
                </a:solidFill>
              </a:rPr>
              <a:t>e</a:t>
            </a:r>
            <a:r>
              <a:rPr lang="ru-RU" dirty="0" err="1">
                <a:solidFill>
                  <a:schemeClr val="accent1"/>
                </a:solidFill>
              </a:rPr>
              <a:t>й</a:t>
            </a:r>
            <a:r>
              <a:rPr lang="en-US" dirty="0">
                <a:solidFill>
                  <a:schemeClr val="accent1"/>
                </a:solidFill>
              </a:rPr>
              <a:t>pox</a:t>
            </a:r>
            <a:r>
              <a:rPr lang="ru-RU" dirty="0">
                <a:solidFill>
                  <a:schemeClr val="accent1"/>
                </a:solidFill>
              </a:rPr>
              <a:t>и</a:t>
            </a:r>
            <a:r>
              <a:rPr lang="en-US" dirty="0" err="1">
                <a:solidFill>
                  <a:schemeClr val="accent1"/>
                </a:solidFill>
              </a:rPr>
              <a:t>pyp</a:t>
            </a:r>
            <a:r>
              <a:rPr lang="ru-RU" dirty="0">
                <a:solidFill>
                  <a:schemeClr val="accent1"/>
                </a:solidFill>
              </a:rPr>
              <a:t>г</a:t>
            </a:r>
            <a:r>
              <a:rPr lang="en-US" dirty="0">
                <a:solidFill>
                  <a:schemeClr val="accent1"/>
                </a:solidFill>
              </a:rPr>
              <a:t>y c</a:t>
            </a:r>
            <a:r>
              <a:rPr lang="ru-RU" dirty="0">
                <a:solidFill>
                  <a:schemeClr val="accent1"/>
                </a:solidFill>
              </a:rPr>
              <a:t>т</a:t>
            </a:r>
            <a:r>
              <a:rPr lang="en-US" dirty="0" err="1">
                <a:solidFill>
                  <a:schemeClr val="accent1"/>
                </a:solidFill>
              </a:rPr>
              <a:t>pe</a:t>
            </a:r>
            <a:r>
              <a:rPr lang="ru-RU" dirty="0">
                <a:solidFill>
                  <a:schemeClr val="accent1"/>
                </a:solidFill>
              </a:rPr>
              <a:t>мят</a:t>
            </a:r>
            <a:r>
              <a:rPr lang="en-US" dirty="0">
                <a:solidFill>
                  <a:schemeClr val="accent1"/>
                </a:solidFill>
              </a:rPr>
              <a:t>c</a:t>
            </a:r>
            <a:r>
              <a:rPr lang="ru-RU" dirty="0">
                <a:solidFill>
                  <a:schemeClr val="accent1"/>
                </a:solidFill>
              </a:rPr>
              <a:t>я </a:t>
            </a:r>
            <a:r>
              <a:rPr lang="ru-RU" dirty="0" err="1">
                <a:solidFill>
                  <a:schemeClr val="accent1"/>
                </a:solidFill>
              </a:rPr>
              <a:t>п</a:t>
            </a:r>
            <a:r>
              <a:rPr lang="en-US" dirty="0">
                <a:solidFill>
                  <a:schemeClr val="accent1"/>
                </a:solidFill>
              </a:rPr>
              <a:t>o</a:t>
            </a:r>
            <a:r>
              <a:rPr lang="ru-RU" dirty="0" err="1">
                <a:solidFill>
                  <a:schemeClr val="accent1"/>
                </a:solidFill>
              </a:rPr>
              <a:t>п</a:t>
            </a:r>
            <a:r>
              <a:rPr lang="en-US" dirty="0">
                <a:solidFill>
                  <a:schemeClr val="accent1"/>
                </a:solidFill>
              </a:rPr>
              <a:t>ac</a:t>
            </a:r>
            <a:r>
              <a:rPr lang="ru-RU" dirty="0" err="1">
                <a:solidFill>
                  <a:schemeClr val="accent1"/>
                </a:solidFill>
              </a:rPr>
              <a:t>ть</a:t>
            </a:r>
            <a:r>
              <a:rPr lang="ru-RU" dirty="0">
                <a:solidFill>
                  <a:schemeClr val="accent1"/>
                </a:solidFill>
              </a:rPr>
              <a:t> </a:t>
            </a:r>
            <a:r>
              <a:rPr lang="en-US" dirty="0">
                <a:solidFill>
                  <a:schemeClr val="accent1"/>
                </a:solidFill>
              </a:rPr>
              <a:t>co </a:t>
            </a:r>
            <a:r>
              <a:rPr lang="ru-RU" dirty="0">
                <a:solidFill>
                  <a:schemeClr val="accent1"/>
                </a:solidFill>
              </a:rPr>
              <a:t>в</a:t>
            </a:r>
            <a:r>
              <a:rPr lang="en-US" dirty="0" err="1">
                <a:solidFill>
                  <a:schemeClr val="accent1"/>
                </a:solidFill>
              </a:rPr>
              <a:t>ce</a:t>
            </a:r>
            <a:r>
              <a:rPr lang="ru-RU" dirty="0" err="1">
                <a:solidFill>
                  <a:schemeClr val="accent1"/>
                </a:solidFill>
              </a:rPr>
              <a:t>й</a:t>
            </a:r>
            <a:r>
              <a:rPr lang="ru-RU" dirty="0">
                <a:solidFill>
                  <a:schemeClr val="accent1"/>
                </a:solidFill>
              </a:rPr>
              <a:t> </a:t>
            </a:r>
            <a:r>
              <a:rPr lang="en-US" dirty="0" err="1">
                <a:solidFill>
                  <a:schemeClr val="accent1"/>
                </a:solidFill>
              </a:rPr>
              <a:t>Pocc</a:t>
            </a:r>
            <a:r>
              <a:rPr lang="ru-RU" dirty="0" err="1">
                <a:solidFill>
                  <a:schemeClr val="accent1"/>
                </a:solidFill>
              </a:rPr>
              <a:t>ии</a:t>
            </a:r>
            <a:r>
              <a:rPr lang="ru-RU" dirty="0">
                <a:solidFill>
                  <a:schemeClr val="accent1"/>
                </a:solidFill>
              </a:rPr>
              <a:t>. </a:t>
            </a:r>
            <a:r>
              <a:rPr lang="en-US" dirty="0">
                <a:solidFill>
                  <a:schemeClr val="accent1"/>
                </a:solidFill>
              </a:rPr>
              <a:t>Ha c</a:t>
            </a:r>
            <a:r>
              <a:rPr lang="ru-RU" dirty="0">
                <a:solidFill>
                  <a:schemeClr val="accent1"/>
                </a:solidFill>
              </a:rPr>
              <a:t>ч</a:t>
            </a:r>
            <a:r>
              <a:rPr lang="en-US" dirty="0">
                <a:solidFill>
                  <a:schemeClr val="accent1"/>
                </a:solidFill>
              </a:rPr>
              <a:t>e</a:t>
            </a:r>
            <a:r>
              <a:rPr lang="ru-RU" dirty="0">
                <a:solidFill>
                  <a:schemeClr val="accent1"/>
                </a:solidFill>
              </a:rPr>
              <a:t>т</a:t>
            </a:r>
            <a:r>
              <a:rPr lang="en-US" dirty="0">
                <a:solidFill>
                  <a:schemeClr val="accent1"/>
                </a:solidFill>
              </a:rPr>
              <a:t>y </a:t>
            </a:r>
            <a:r>
              <a:rPr lang="ru-RU" dirty="0">
                <a:solidFill>
                  <a:schemeClr val="accent1"/>
                </a:solidFill>
              </a:rPr>
              <a:t>Л</a:t>
            </a:r>
            <a:r>
              <a:rPr lang="en-US" dirty="0" err="1">
                <a:solidFill>
                  <a:schemeClr val="accent1"/>
                </a:solidFill>
              </a:rPr>
              <a:t>eo</a:t>
            </a:r>
            <a:r>
              <a:rPr lang="ru-RU" dirty="0" err="1">
                <a:solidFill>
                  <a:schemeClr val="accent1"/>
                </a:solidFill>
              </a:rPr>
              <a:t>н</a:t>
            </a:r>
            <a:r>
              <a:rPr lang="en-US" dirty="0">
                <a:solidFill>
                  <a:schemeClr val="accent1"/>
                </a:solidFill>
              </a:rPr>
              <a:t>a </a:t>
            </a:r>
            <a:r>
              <a:rPr lang="ru-RU" dirty="0">
                <a:solidFill>
                  <a:schemeClr val="accent1"/>
                </a:solidFill>
              </a:rPr>
              <a:t>П</a:t>
            </a:r>
            <a:r>
              <a:rPr lang="en-US" dirty="0">
                <a:solidFill>
                  <a:schemeClr val="accent1"/>
                </a:solidFill>
              </a:rPr>
              <a:t>a</a:t>
            </a:r>
            <a:r>
              <a:rPr lang="ru-RU" dirty="0">
                <a:solidFill>
                  <a:schemeClr val="accent1"/>
                </a:solidFill>
              </a:rPr>
              <a:t>т</a:t>
            </a:r>
            <a:r>
              <a:rPr lang="en-US" dirty="0">
                <a:solidFill>
                  <a:schemeClr val="accent1"/>
                </a:solidFill>
              </a:rPr>
              <a:t>p</a:t>
            </a:r>
            <a:r>
              <a:rPr lang="ru-RU" dirty="0" err="1">
                <a:solidFill>
                  <a:schemeClr val="accent1"/>
                </a:solidFill>
              </a:rPr>
              <a:t>ик</a:t>
            </a:r>
            <a:r>
              <a:rPr lang="en-US" dirty="0">
                <a:solidFill>
                  <a:schemeClr val="accent1"/>
                </a:solidFill>
              </a:rPr>
              <a:t>o</a:t>
            </a:r>
            <a:r>
              <a:rPr lang="ru-RU" dirty="0" err="1">
                <a:solidFill>
                  <a:schemeClr val="accent1"/>
                </a:solidFill>
              </a:rPr>
              <a:t>вич</a:t>
            </a:r>
            <a:r>
              <a:rPr lang="en-US" dirty="0">
                <a:solidFill>
                  <a:schemeClr val="accent1"/>
                </a:solidFill>
              </a:rPr>
              <a:t>a </a:t>
            </a:r>
            <a:r>
              <a:rPr lang="ru-RU" dirty="0" err="1">
                <a:solidFill>
                  <a:schemeClr val="accent1"/>
                </a:solidFill>
              </a:rPr>
              <a:t>н</a:t>
            </a:r>
            <a:r>
              <a:rPr lang="en-US" dirty="0">
                <a:solidFill>
                  <a:schemeClr val="accent1"/>
                </a:solidFill>
              </a:rPr>
              <a:t>e o</a:t>
            </a:r>
            <a:r>
              <a:rPr lang="ru-RU" dirty="0" err="1">
                <a:solidFill>
                  <a:schemeClr val="accent1"/>
                </a:solidFill>
              </a:rPr>
              <a:t>дн</a:t>
            </a:r>
            <a:r>
              <a:rPr lang="en-US" dirty="0">
                <a:solidFill>
                  <a:schemeClr val="accent1"/>
                </a:solidFill>
              </a:rPr>
              <a:t>a c</a:t>
            </a:r>
            <a:r>
              <a:rPr lang="ru-RU" dirty="0" err="1">
                <a:solidFill>
                  <a:schemeClr val="accent1"/>
                </a:solidFill>
              </a:rPr>
              <a:t>п</a:t>
            </a:r>
            <a:r>
              <a:rPr lang="en-US" dirty="0">
                <a:solidFill>
                  <a:schemeClr val="accent1"/>
                </a:solidFill>
              </a:rPr>
              <a:t>ace</a:t>
            </a:r>
            <a:r>
              <a:rPr lang="ru-RU" dirty="0" err="1">
                <a:solidFill>
                  <a:schemeClr val="accent1"/>
                </a:solidFill>
              </a:rPr>
              <a:t>нн</a:t>
            </a:r>
            <a:r>
              <a:rPr lang="en-US" dirty="0">
                <a:solidFill>
                  <a:schemeClr val="accent1"/>
                </a:solidFill>
              </a:rPr>
              <a:t>a</a:t>
            </a:r>
            <a:r>
              <a:rPr lang="ru-RU" dirty="0">
                <a:solidFill>
                  <a:schemeClr val="accent1"/>
                </a:solidFill>
              </a:rPr>
              <a:t>я жизнь.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txBody>
          <a:bodyPr/>
          <a:lstStyle/>
          <a:p>
            <a:r>
              <a:rPr lang="ru-RU" dirty="0" smtClean="0">
                <a:solidFill>
                  <a:schemeClr val="accent1"/>
                </a:solidFill>
              </a:rPr>
              <a:t>Факультеты</a:t>
            </a:r>
            <a:endParaRPr lang="ru-RU" dirty="0">
              <a:solidFill>
                <a:schemeClr val="accent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1"/>
            <a:ext cx="2170584" cy="892695"/>
          </a:xfr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txBody>
          <a:bodyPr>
            <a:noAutofit/>
          </a:bodyPr>
          <a:lstStyle/>
          <a:p>
            <a:pPr algn="ctr">
              <a:buNone/>
            </a:pPr>
            <a:r>
              <a:rPr lang="ru-RU" sz="2400" dirty="0" smtClean="0">
                <a:solidFill>
                  <a:schemeClr val="accent1"/>
                </a:solidFill>
              </a:rPr>
              <a:t>Лечебное </a:t>
            </a:r>
            <a:endParaRPr lang="ru-RU" sz="2400" dirty="0">
              <a:solidFill>
                <a:schemeClr val="accent1"/>
              </a:solidFill>
            </a:endParaRPr>
          </a:p>
          <a:p>
            <a:pPr algn="ctr">
              <a:buNone/>
            </a:pPr>
            <a:r>
              <a:rPr lang="ru-RU" sz="2400" dirty="0" smtClean="0">
                <a:solidFill>
                  <a:schemeClr val="accent1"/>
                </a:solidFill>
              </a:rPr>
              <a:t>дело</a:t>
            </a:r>
            <a:endParaRPr lang="ru-RU" sz="2400" dirty="0">
              <a:solidFill>
                <a:schemeClr val="accent1"/>
              </a:solidFill>
            </a:endParaRPr>
          </a:p>
        </p:txBody>
      </p:sp>
      <p:pic>
        <p:nvPicPr>
          <p:cNvPr id="4" name="Рисунок 3" descr="stethoscope-icon-2316460_1280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55576" y="2564904"/>
            <a:ext cx="1440160" cy="144354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131840" y="1628800"/>
            <a:ext cx="2736304" cy="83099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solidFill>
                  <a:schemeClr val="accent1"/>
                </a:solidFill>
              </a:rPr>
              <a:t>Стоматологический</a:t>
            </a:r>
          </a:p>
          <a:p>
            <a:endParaRPr lang="ru-RU" sz="2400" dirty="0"/>
          </a:p>
        </p:txBody>
      </p:sp>
      <p:pic>
        <p:nvPicPr>
          <p:cNvPr id="8" name="Рисунок 7" descr="JVvjG0NeU1s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03848" y="2492896"/>
            <a:ext cx="2383170" cy="2016224"/>
          </a:xfrm>
          <a:prstGeom prst="ellipse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6156176" y="1628800"/>
            <a:ext cx="2520280" cy="83099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solidFill>
                  <a:schemeClr val="accent1"/>
                </a:solidFill>
              </a:rPr>
              <a:t>Педиатрия</a:t>
            </a:r>
          </a:p>
          <a:p>
            <a:endParaRPr lang="ru-RU" sz="2400" dirty="0">
              <a:solidFill>
                <a:schemeClr val="accent1"/>
              </a:solidFill>
            </a:endParaRPr>
          </a:p>
        </p:txBody>
      </p:sp>
      <p:pic>
        <p:nvPicPr>
          <p:cNvPr id="10" name="Рисунок 9" descr="emblema-PF-tgmu-sr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588224" y="2492896"/>
            <a:ext cx="1516030" cy="1656184"/>
          </a:xfrm>
          <a:prstGeom prst="ellipse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467544" y="4221088"/>
            <a:ext cx="2808312" cy="83099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chemeClr val="accent1"/>
                </a:solidFill>
              </a:rPr>
              <a:t>Фармацевтический</a:t>
            </a:r>
          </a:p>
          <a:p>
            <a:endParaRPr lang="ru-RU" sz="2400" dirty="0"/>
          </a:p>
        </p:txBody>
      </p:sp>
      <p:pic>
        <p:nvPicPr>
          <p:cNvPr id="12" name="Рисунок 11" descr="d629836991b5814833999c88f9a1001b.jpg"/>
          <p:cNvPicPr>
            <a:picLocks noChangeAspect="1"/>
          </p:cNvPicPr>
          <p:nvPr/>
        </p:nvPicPr>
        <p:blipFill>
          <a:blip r:embed="rId5" cstate="print"/>
          <a:srcRect l="8000" t="11698" r="8000" b="7093"/>
          <a:stretch>
            <a:fillRect/>
          </a:stretch>
        </p:blipFill>
        <p:spPr>
          <a:xfrm>
            <a:off x="827584" y="5085184"/>
            <a:ext cx="1861457" cy="1772816"/>
          </a:xfrm>
          <a:prstGeom prst="ellipse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5580112" y="4221088"/>
            <a:ext cx="3168352" cy="83099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solidFill>
                  <a:schemeClr val="accent1"/>
                </a:solidFill>
              </a:rPr>
              <a:t>Высшее сестринское образование</a:t>
            </a:r>
            <a:endParaRPr lang="ru-RU" sz="2400" dirty="0">
              <a:solidFill>
                <a:schemeClr val="accent1"/>
              </a:solidFill>
            </a:endParaRPr>
          </a:p>
        </p:txBody>
      </p:sp>
      <p:pic>
        <p:nvPicPr>
          <p:cNvPr id="14" name="Рисунок 13" descr="nursing-nurse-clipart-free-clip-art-images-image-192838.png"/>
          <p:cNvPicPr>
            <a:picLocks noChangeAspect="1"/>
          </p:cNvPicPr>
          <p:nvPr/>
        </p:nvPicPr>
        <p:blipFill>
          <a:blip r:embed="rId6" cstate="print"/>
          <a:srcRect l="9861" t="6951" r="7631" b="9051"/>
          <a:stretch>
            <a:fillRect/>
          </a:stretch>
        </p:blipFill>
        <p:spPr>
          <a:xfrm>
            <a:off x="6372200" y="5085184"/>
            <a:ext cx="1465363" cy="1584176"/>
          </a:xfrm>
          <a:prstGeom prst="ellipse">
            <a:avLst/>
          </a:prstGeom>
        </p:spPr>
      </p:pic>
      <p:pic>
        <p:nvPicPr>
          <p:cNvPr id="15" name="Рисунок 14" descr="logo-2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3275856" y="4581128"/>
            <a:ext cx="2367022" cy="227687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txBody>
          <a:bodyPr/>
          <a:lstStyle/>
          <a:p>
            <a:r>
              <a:rPr lang="ru-RU" dirty="0" smtClean="0">
                <a:solidFill>
                  <a:schemeClr val="accent1"/>
                </a:solidFill>
              </a:rPr>
              <a:t>Время</a:t>
            </a:r>
            <a:r>
              <a:rPr lang="ru-RU" dirty="0" smtClean="0"/>
              <a:t> </a:t>
            </a:r>
            <a:r>
              <a:rPr lang="ru-RU" dirty="0" smtClean="0">
                <a:solidFill>
                  <a:schemeClr val="accent1"/>
                </a:solidFill>
              </a:rPr>
              <a:t>обучения</a:t>
            </a:r>
            <a:endParaRPr lang="ru-RU" dirty="0">
              <a:solidFill>
                <a:schemeClr val="accent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txBody>
          <a:bodyPr/>
          <a:lstStyle/>
          <a:p>
            <a:r>
              <a:rPr lang="ru-RU" dirty="0" smtClean="0">
                <a:solidFill>
                  <a:schemeClr val="accent1"/>
                </a:solidFill>
              </a:rPr>
              <a:t>Стоматология – 5 лет</a:t>
            </a:r>
          </a:p>
          <a:p>
            <a:r>
              <a:rPr lang="ru-RU" dirty="0" smtClean="0">
                <a:solidFill>
                  <a:schemeClr val="accent1"/>
                </a:solidFill>
              </a:rPr>
              <a:t>Лечебное дело – 6 лет (+ 2 года ординатуры)</a:t>
            </a:r>
          </a:p>
          <a:p>
            <a:r>
              <a:rPr lang="ru-RU" dirty="0" smtClean="0">
                <a:solidFill>
                  <a:schemeClr val="accent1"/>
                </a:solidFill>
              </a:rPr>
              <a:t>Фармацевтика – 3 года</a:t>
            </a:r>
          </a:p>
          <a:p>
            <a:r>
              <a:rPr lang="ru-RU" dirty="0" smtClean="0">
                <a:solidFill>
                  <a:schemeClr val="accent1"/>
                </a:solidFill>
              </a:rPr>
              <a:t>Педиатрия – 6 лет</a:t>
            </a:r>
            <a:endParaRPr lang="ru-RU" dirty="0">
              <a:solidFill>
                <a:schemeClr val="accent1"/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txBody>
          <a:bodyPr/>
          <a:lstStyle/>
          <a:p>
            <a:r>
              <a:rPr lang="ru-RU" dirty="0" smtClean="0">
                <a:solidFill>
                  <a:schemeClr val="accent1"/>
                </a:solidFill>
              </a:rPr>
              <a:t>Проходные баллы</a:t>
            </a:r>
            <a:endParaRPr lang="ru-RU" dirty="0">
              <a:solidFill>
                <a:schemeClr val="accent1"/>
              </a:solidFill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67544" y="1772816"/>
          <a:ext cx="8229600" cy="292372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57400"/>
                <a:gridCol w="2057400"/>
                <a:gridCol w="2057400"/>
                <a:gridCol w="2057400"/>
              </a:tblGrid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ru-RU" dirty="0" smtClean="0"/>
                        <a:t>Специальности </a:t>
                      </a:r>
                    </a:p>
                    <a:p>
                      <a:pPr algn="l"/>
                      <a:r>
                        <a:rPr lang="ru-RU" dirty="0" smtClean="0"/>
                        <a:t>(направления подготовки)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Особая квота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Целевая</a:t>
                      </a:r>
                      <a:r>
                        <a:rPr lang="ru-RU" baseline="0" dirty="0" smtClean="0"/>
                        <a:t> квота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Общий конкурс</a:t>
                      </a:r>
                      <a:endParaRPr lang="ru-RU" dirty="0"/>
                    </a:p>
                  </a:txBody>
                  <a:tcPr/>
                </a:tc>
              </a:tr>
              <a:tr h="554360">
                <a:tc>
                  <a:txBody>
                    <a:bodyPr/>
                    <a:lstStyle/>
                    <a:p>
                      <a:r>
                        <a:rPr lang="ru-RU" dirty="0" smtClean="0"/>
                        <a:t>Лечебное дело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171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168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219</a:t>
                      </a:r>
                      <a:endParaRPr lang="ru-RU" dirty="0"/>
                    </a:p>
                  </a:txBody>
                  <a:tcPr/>
                </a:tc>
              </a:tr>
              <a:tr h="504056">
                <a:tc>
                  <a:txBody>
                    <a:bodyPr/>
                    <a:lstStyle/>
                    <a:p>
                      <a:r>
                        <a:rPr lang="ru-RU" dirty="0" smtClean="0"/>
                        <a:t>Педиатрия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184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168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189</a:t>
                      </a:r>
                      <a:endParaRPr lang="ru-RU" dirty="0"/>
                    </a:p>
                  </a:txBody>
                  <a:tcPr/>
                </a:tc>
              </a:tr>
              <a:tr h="475456">
                <a:tc>
                  <a:txBody>
                    <a:bodyPr/>
                    <a:lstStyle/>
                    <a:p>
                      <a:r>
                        <a:rPr lang="ru-RU" dirty="0" smtClean="0"/>
                        <a:t>Стоматология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185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189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260</a:t>
                      </a:r>
                      <a:endParaRPr lang="ru-RU" dirty="0"/>
                    </a:p>
                  </a:txBody>
                  <a:tcPr/>
                </a:tc>
              </a:tr>
              <a:tr h="475456">
                <a:tc>
                  <a:txBody>
                    <a:bodyPr/>
                    <a:lstStyle/>
                    <a:p>
                      <a:r>
                        <a:rPr lang="ru-RU" dirty="0" smtClean="0"/>
                        <a:t>Фармация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252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182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179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5" name="Рисунок 4" descr="logo-2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3528" y="4710768"/>
            <a:ext cx="2232248" cy="214723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txBody>
          <a:bodyPr/>
          <a:lstStyle/>
          <a:p>
            <a:r>
              <a:rPr lang="ru-RU" dirty="0" smtClean="0">
                <a:solidFill>
                  <a:schemeClr val="accent1"/>
                </a:solidFill>
              </a:rPr>
              <a:t>Количество мест</a:t>
            </a:r>
            <a:endParaRPr lang="ru-RU" dirty="0">
              <a:solidFill>
                <a:schemeClr val="accent1"/>
              </a:solidFill>
            </a:endParaRPr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28150" t="31933" r="26569" b="26767"/>
          <a:stretch>
            <a:fillRect/>
          </a:stretch>
        </p:blipFill>
        <p:spPr bwMode="auto">
          <a:xfrm>
            <a:off x="457200" y="1752098"/>
            <a:ext cx="8229600" cy="42221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txBody>
          <a:bodyPr/>
          <a:lstStyle/>
          <a:p>
            <a:r>
              <a:rPr lang="ru-RU" dirty="0" smtClean="0">
                <a:solidFill>
                  <a:schemeClr val="accent1"/>
                </a:solidFill>
              </a:rPr>
              <a:t>Дополнительные</a:t>
            </a:r>
            <a:r>
              <a:rPr lang="ru-RU" dirty="0" smtClean="0"/>
              <a:t> </a:t>
            </a:r>
            <a:r>
              <a:rPr lang="ru-RU" dirty="0" smtClean="0">
                <a:solidFill>
                  <a:schemeClr val="accent1"/>
                </a:solidFill>
              </a:rPr>
              <a:t>достижения</a:t>
            </a:r>
            <a:endParaRPr lang="ru-RU" dirty="0">
              <a:solidFill>
                <a:schemeClr val="accent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txBody>
          <a:bodyPr/>
          <a:lstStyle/>
          <a:p>
            <a:r>
              <a:rPr lang="ru-RU" dirty="0" smtClean="0">
                <a:solidFill>
                  <a:schemeClr val="accent1"/>
                </a:solidFill>
              </a:rPr>
              <a:t>Золотая медаль – 10 дополнительных баллов</a:t>
            </a:r>
          </a:p>
          <a:p>
            <a:r>
              <a:rPr lang="ru-RU" dirty="0" smtClean="0">
                <a:solidFill>
                  <a:schemeClr val="accent1"/>
                </a:solidFill>
              </a:rPr>
              <a:t>Золотой значок ГТО – 3 дополнительных балла</a:t>
            </a:r>
          </a:p>
          <a:p>
            <a:r>
              <a:rPr lang="ru-RU" dirty="0" smtClean="0">
                <a:solidFill>
                  <a:schemeClr val="accent1"/>
                </a:solidFill>
              </a:rPr>
              <a:t>Волонтёрская деятельность – 3 дополнительных балла </a:t>
            </a:r>
          </a:p>
          <a:p>
            <a:r>
              <a:rPr lang="ru-RU" dirty="0" smtClean="0">
                <a:solidFill>
                  <a:schemeClr val="accent1"/>
                </a:solidFill>
              </a:rPr>
              <a:t>Максимальное количество дополнительных баллов – 10  </a:t>
            </a:r>
            <a:endParaRPr lang="ru-RU" dirty="0">
              <a:solidFill>
                <a:schemeClr val="accent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4452</TotalTime>
  <Words>375</Words>
  <Application>Microsoft Office PowerPoint</Application>
  <PresentationFormat>Экран (4:3)</PresentationFormat>
  <Paragraphs>53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Тверской государственный медицинский университет</vt:lpstr>
      <vt:lpstr>Расположение</vt:lpstr>
      <vt:lpstr>Почему именно Тгму?</vt:lpstr>
      <vt:lpstr>Выдающиеся выпускники</vt:lpstr>
      <vt:lpstr>Факультеты</vt:lpstr>
      <vt:lpstr>Время обучения</vt:lpstr>
      <vt:lpstr>Проходные баллы</vt:lpstr>
      <vt:lpstr>Количество мест</vt:lpstr>
      <vt:lpstr>Дополнительные достижения</vt:lpstr>
      <vt:lpstr>Приёмная комиссия</vt:lpstr>
      <vt:lpstr>Слайд 11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Тверской государственный медицинский университет</dc:title>
  <dc:creator>Катя Дабуль</dc:creator>
  <cp:lastModifiedBy>Катя Дабуль</cp:lastModifiedBy>
  <cp:revision>2</cp:revision>
  <dcterms:created xsi:type="dcterms:W3CDTF">2022-10-24T17:53:23Z</dcterms:created>
  <dcterms:modified xsi:type="dcterms:W3CDTF">2022-10-27T20:05:36Z</dcterms:modified>
</cp:coreProperties>
</file>