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handoutMasterIdLst>
    <p:handoutMasterId r:id="rId20"/>
  </p:handoutMasterIdLst>
  <p:sldIdLst>
    <p:sldId id="256" r:id="rId2"/>
    <p:sldId id="325" r:id="rId3"/>
    <p:sldId id="327" r:id="rId4"/>
    <p:sldId id="359" r:id="rId5"/>
    <p:sldId id="355" r:id="rId6"/>
    <p:sldId id="340" r:id="rId7"/>
    <p:sldId id="341" r:id="rId8"/>
    <p:sldId id="307" r:id="rId9"/>
    <p:sldId id="324" r:id="rId10"/>
    <p:sldId id="323" r:id="rId11"/>
    <p:sldId id="360" r:id="rId12"/>
    <p:sldId id="281" r:id="rId13"/>
    <p:sldId id="364" r:id="rId14"/>
    <p:sldId id="365" r:id="rId15"/>
    <p:sldId id="361" r:id="rId16"/>
    <p:sldId id="366" r:id="rId17"/>
    <p:sldId id="362" r:id="rId18"/>
    <p:sldId id="363" r:id="rId19"/>
  </p:sldIdLst>
  <p:sldSz cx="9144000" cy="6858000" type="screen4x3"/>
  <p:notesSz cx="6858000" cy="97107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50021"/>
    <a:srgbClr val="1F06D4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>
      <p:cViewPr varScale="1">
        <p:scale>
          <a:sx n="80" d="100"/>
          <a:sy n="80" d="100"/>
        </p:scale>
        <p:origin x="-168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8B9844-BCA4-4599-BD7A-1AF9918DADEA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02B9A0-6984-46EE-9059-1AF137B16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7E0997-6459-4ACB-9574-8628FC9671EC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79809D-6AB3-43F3-9B34-20783CA2A7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52FCBE-4E3F-4F62-805F-64E87E9B2FD8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870022-F306-4E34-8093-44820B602D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5F4029-3C14-43C3-BC60-22963B64198D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70757A-BFE0-455E-A9E3-B8D1CC6437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68AEB2-C98E-4582-9656-BC3914B19ACE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FCB84-EEC0-4CF1-A176-8B81DDB773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5770C6-D188-438E-9C41-AD20773F3F4B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346933-86B4-48FA-A202-1FB4783254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FABD37-E917-4E0F-B5FD-F017E38B9F7B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5C5B27-4623-468A-8782-5485757463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BAB276-6A8B-4463-97E5-C78C50695FBF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D2903A-5751-48C3-BA52-24AF8A7CF9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C25E16-042C-470A-A341-64C0041B8648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1E8DDD-F2B9-470E-B1AC-2B7E400CB8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B538F-2BF6-4DFC-9DE9-DB959C7D9D79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EFD0A-680B-454B-8DED-6D2B014899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6A29B38-68E1-480A-BE4F-FFA614DA3C90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C89279-4BA1-4209-AB4A-4F8A0F0F229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701DAA-499E-4997-A794-BA3F3E55EA6C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2D18AB-37E5-4335-A0B7-3F3DABDDD6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E04363-1234-4FFE-AC87-18755556C064}" type="datetimeFigureOut">
              <a:rPr lang="ru-RU" smtClean="0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CCE0E6C-25CF-44C1-9266-CD2E3F0B75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preodolenie_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1560" y="3140968"/>
            <a:ext cx="7884368" cy="242689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  <a:t/>
            </a:r>
            <a:b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4900" dirty="0" smtClean="0">
                <a:solidFill>
                  <a:srgbClr val="03495C"/>
                </a:solidFill>
                <a:effectLst/>
                <a:latin typeface="Impact" pitchFamily="34" charset="0"/>
              </a:rPr>
              <a:t> Реализация проекта </a:t>
            </a:r>
            <a:br>
              <a:rPr lang="ru-RU" sz="4900" dirty="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  <a:t>для молодых  людей</a:t>
            </a:r>
            <a:b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  <a:t>с ограниченными возможностями здоровья</a:t>
            </a:r>
            <a:b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4900" dirty="0" smtClean="0">
                <a:solidFill>
                  <a:srgbClr val="03495C"/>
                </a:solidFill>
                <a:effectLst/>
                <a:latin typeface="Impact" pitchFamily="34" charset="0"/>
              </a:rPr>
              <a:t>«Преодоление»</a:t>
            </a:r>
            <a: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  <a:t/>
            </a:r>
            <a:br>
              <a:rPr lang="ru-RU" sz="3600" dirty="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endParaRPr lang="ru-RU" sz="3600" dirty="0" smtClean="0">
              <a:solidFill>
                <a:srgbClr val="03495C"/>
              </a:solidFill>
              <a:effectLst/>
              <a:latin typeface="Impact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042988" y="115888"/>
            <a:ext cx="8101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01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s://sun9-52.userapi.com/c857432/v857432279/194b29/XZvgyTudm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88843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8" name="Picture 10" descr="https://sun9-6.userapi.com/c205524/v205524279/a5635/A1XNZSlZ50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816423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40" name="Picture 12" descr="https://sun9-5.userapi.com/c858420/v858420279/1a67f4/PwjZEDzMM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8884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42" name="Picture 14" descr="https://sun9-56.userapi.com/c857320/v857320279/11f185/Xo8eQ1Zcn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38884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499350" cy="1656928"/>
          </a:xfrm>
        </p:spPr>
        <p:txBody>
          <a:bodyPr>
            <a:noAutofit/>
          </a:bodyPr>
          <a:lstStyle/>
          <a:p>
            <a:pPr marL="44450" algn="ctr"/>
            <a:r>
              <a:rPr lang="ru-RU" sz="2400" b="1" dirty="0" smtClean="0">
                <a:latin typeface="Times New Roman" pitchFamily="18" charset="0"/>
              </a:rPr>
              <a:t>РМИФ «Преодоление» -2019</a:t>
            </a:r>
          </a:p>
          <a:p>
            <a:pPr marL="44450"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Программа данной ФОРУМА успешно реализована на базе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ОООЦДиМ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«Янтарь (ныне РМЦ «Авангард») </a:t>
            </a:r>
          </a:p>
          <a:p>
            <a:pPr marL="444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участников: 100 молодых людей, проживающих на территории Оренбургской области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1650" indent="-457200" algn="ctr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1032" name="Picture 8" descr="https://sun9-26.userapi.com/c857420/v857420279/19f5e8/6XSGzOHel9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6840760" cy="29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8.userapi.com/c858336/v858336476/b3730/yAUy89Fcf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-3894137"/>
            <a:ext cx="3600000" cy="2399063"/>
          </a:xfrm>
          <a:prstGeom prst="rect">
            <a:avLst/>
          </a:prstGeom>
          <a:noFill/>
        </p:spPr>
      </p:pic>
      <p:pic>
        <p:nvPicPr>
          <p:cNvPr id="3076" name="Picture 4" descr="https://sun9-8.userapi.com/c858336/v858336476/b3730/yAUy89Fcf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6" y="-3894138"/>
            <a:ext cx="4861899" cy="3240000"/>
          </a:xfrm>
          <a:prstGeom prst="rect">
            <a:avLst/>
          </a:prstGeom>
          <a:noFill/>
        </p:spPr>
      </p:pic>
      <p:pic>
        <p:nvPicPr>
          <p:cNvPr id="3078" name="Picture 6" descr="https://sun9-8.userapi.com/c858336/v858336476/b3730/yAUy89Fcf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4214112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sun9-52.userapi.com/c858336/v858336476/b358c/3p20iw5lL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89039"/>
            <a:ext cx="4608512" cy="296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s://sun9-55.userapi.com/c856028/v856028314/125732/q9wpY9tYT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836712"/>
            <a:ext cx="388843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272808" cy="1440160"/>
          </a:xfrm>
        </p:spPr>
        <p:txBody>
          <a:bodyPr>
            <a:noAutofit/>
          </a:bodyPr>
          <a:lstStyle/>
          <a:p>
            <a:pPr marL="44450" algn="ctr"/>
            <a:r>
              <a:rPr lang="ru-RU" sz="2400" b="1" dirty="0" smtClean="0">
                <a:latin typeface="Times New Roman" pitchFamily="18" charset="0"/>
              </a:rPr>
              <a:t>РМИФ «Преодоление» -2020</a:t>
            </a:r>
          </a:p>
          <a:p>
            <a:pPr marL="44450" algn="ctr"/>
            <a:r>
              <a:rPr lang="ru-RU" sz="2400" b="1" dirty="0" smtClean="0">
                <a:latin typeface="Times New Roman" pitchFamily="18" charset="0"/>
              </a:rPr>
              <a:t>Формат: </a:t>
            </a:r>
            <a:r>
              <a:rPr lang="ru-RU" sz="2400" b="1" dirty="0" err="1" smtClean="0">
                <a:latin typeface="Times New Roman" pitchFamily="18" charset="0"/>
              </a:rPr>
              <a:t>онлайн</a:t>
            </a:r>
            <a:endParaRPr lang="ru-RU" sz="2400" b="1" dirty="0" smtClean="0">
              <a:latin typeface="Times New Roman" pitchFamily="18" charset="0"/>
            </a:endParaRPr>
          </a:p>
          <a:p>
            <a:pPr marL="44450" algn="ctr"/>
            <a:r>
              <a:rPr lang="ru-RU" sz="1800" b="1" dirty="0" smtClean="0">
                <a:cs typeface="Times New Roman" pitchFamily="18" charset="0"/>
              </a:rPr>
              <a:t>Программа </a:t>
            </a:r>
            <a:r>
              <a:rPr lang="ru-RU" sz="1800" b="1" dirty="0" err="1" smtClean="0">
                <a:cs typeface="Times New Roman" pitchFamily="18" charset="0"/>
              </a:rPr>
              <a:t>онлайн</a:t>
            </a:r>
            <a:r>
              <a:rPr lang="ru-RU" sz="1800" b="1" dirty="0" smtClean="0">
                <a:cs typeface="Times New Roman" pitchFamily="18" charset="0"/>
              </a:rPr>
              <a:t>- ФОРУМА успешно реализована на базе многофункционального молодежного центра</a:t>
            </a:r>
          </a:p>
          <a:p>
            <a:pPr marL="44450" algn="ctr"/>
            <a:r>
              <a:rPr lang="ru-RU" sz="1800" b="1" dirty="0" smtClean="0">
                <a:cs typeface="Times New Roman" pitchFamily="18" charset="0"/>
              </a:rPr>
              <a:t>«Молодежь Оренбуржья»</a:t>
            </a:r>
          </a:p>
          <a:p>
            <a:pPr marL="44450" algn="ctr"/>
            <a:r>
              <a:rPr lang="ru-RU" sz="2400" dirty="0" smtClean="0"/>
              <a:t>Форум объединил свыше 14 тысяч пользователей социальных сетей, из которых 350 человек стали участниками события и более 11 тысяч присоединились в качестве зрителей. </a:t>
            </a:r>
          </a:p>
          <a:p>
            <a:pPr marL="44450" algn="ctr"/>
            <a:endParaRPr lang="ru-RU" sz="2000" dirty="0" smtClean="0"/>
          </a:p>
          <a:p>
            <a:pPr marL="4445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1650" indent="-457200" algn="ctr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916832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Гузель\Desktop\YTEVaiIuI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4032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492896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dirty="0" smtClean="0">
                <a:effectLst/>
                <a:latin typeface="Times New Roman" pitchFamily="18" charset="0"/>
                <a:cs typeface="Times New Roman" pitchFamily="18" charset="0"/>
              </a:rPr>
              <a:t>Благотворительный утренник </a:t>
            </a:r>
            <a:br>
              <a:rPr lang="ru-RU" sz="3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effectLst/>
                <a:latin typeface="Times New Roman" pitchFamily="18" charset="0"/>
                <a:cs typeface="Times New Roman" pitchFamily="18" charset="0"/>
              </a:rPr>
              <a:t>«Добрая елка»</a:t>
            </a:r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700" b="1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4098" name="Picture 2" descr="C:\Users\Гузель\Desktop\ел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421510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717032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инклюзивных мероприятий позволяет популяризировать инклюзивную культуру и  способствует изменению взглядов общества на проблемы людей с ОВЗ, способствует раскрытию возможностей молодых людей.</a:t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700" b="1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564904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Подробная информация о проекте:</a:t>
            </a:r>
            <a:r>
              <a:rPr lang="en-US" sz="3600" dirty="0" smtClean="0">
                <a:hlinkClick r:id="rId2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hlinkClick r:id="rId2"/>
              </a:rPr>
              <a:t>https://vk.com/preodolenie_56 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7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700" b="1" dirty="0" smtClean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27650" name="Picture 2" descr="http://qrcoder.ru/code/?https%3A%2F%2Fvk.com%2Fpreodolenie_56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2849860" cy="28498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852936"/>
            <a:ext cx="8352928" cy="3816424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18648" cy="4176464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3800" dirty="0" smtClean="0"/>
          </a:p>
          <a:p>
            <a:pPr algn="ctr"/>
            <a:r>
              <a:rPr lang="ru-RU" sz="3800" dirty="0" smtClean="0"/>
              <a:t> В рамках реализации государственной программы «Доступная среда» ежегодно государственным автономным учреждением Оренбургской области «Региональное агентство молодежных программ и проектов» организуется и проводится комплекс мероприятий для людей с ограниченными возможностями здоровья и инвалидностью.  Для организации мероприятий с участием молодых людей используется инклюзивный подход. В современном обществе в условиях соблюдения принципа  толерантности  и гуманности </a:t>
            </a:r>
            <a:r>
              <a:rPr lang="ru-RU" sz="3800" dirty="0" err="1" smtClean="0"/>
              <a:t>инклюзивность</a:t>
            </a:r>
            <a:r>
              <a:rPr lang="ru-RU" sz="3800" dirty="0" smtClean="0"/>
              <a:t> является важным компонентом социализации.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2060848"/>
            <a:ext cx="8101012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800" b="1" dirty="0" smtClean="0">
                <a:effectLst/>
                <a:latin typeface="Times New Roman" pitchFamily="18" charset="0"/>
              </a:rPr>
              <a:t>Проблемы социализации </a:t>
            </a:r>
            <a:r>
              <a:rPr lang="ru-RU" dirty="0" smtClean="0">
                <a:effectLst/>
                <a:latin typeface="Times New Roman" pitchFamily="18" charset="0"/>
              </a:rPr>
              <a:t>людей</a:t>
            </a:r>
            <a:r>
              <a:rPr lang="ru-RU" sz="4800" b="1" dirty="0" smtClean="0">
                <a:effectLst/>
                <a:latin typeface="Times New Roman" pitchFamily="18" charset="0"/>
              </a:rPr>
              <a:t> с ОВЗ: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</a:rPr>
              <a:t>в сложности установления полноценной связи с миром;</a:t>
            </a:r>
          </a:p>
          <a:p>
            <a:r>
              <a:rPr lang="ru-RU" dirty="0" smtClean="0">
                <a:latin typeface="Times New Roman" pitchFamily="18" charset="0"/>
              </a:rPr>
              <a:t> в ограниченной мобильности, в ограниченном общении;</a:t>
            </a:r>
          </a:p>
          <a:p>
            <a:r>
              <a:rPr lang="ru-RU" dirty="0" smtClean="0">
                <a:latin typeface="Times New Roman" pitchFamily="18" charset="0"/>
              </a:rPr>
              <a:t>В  несформированности ряда культурных ценностей, а иногда и элементарного образования, оздоровления и отдыха. </a:t>
            </a:r>
          </a:p>
        </p:txBody>
      </p:sp>
      <p:pic>
        <p:nvPicPr>
          <p:cNvPr id="5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4"/>
          <p:cNvSpPr>
            <a:spLocks noChangeArrowheads="1"/>
          </p:cNvSpPr>
          <p:nvPr/>
        </p:nvSpPr>
        <p:spPr bwMode="auto">
          <a:xfrm>
            <a:off x="899592" y="1772816"/>
            <a:ext cx="7488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35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Инклюзивный подход – это гибкий подход, обеспечивающий равный доступ всех детей в образовании в том числе и в систему отдыха и оздоровления.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Прямоугольник 5"/>
          <p:cNvSpPr>
            <a:spLocks noChangeArrowheads="1"/>
          </p:cNvSpPr>
          <p:nvPr/>
        </p:nvSpPr>
        <p:spPr bwMode="auto">
          <a:xfrm>
            <a:off x="1476375" y="4581525"/>
            <a:ext cx="748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350"/>
              </a:spcAft>
            </a:pPr>
            <a:endParaRPr lang="ru-RU" sz="2400">
              <a:solidFill>
                <a:srgbClr val="0230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43" name="Picture 7" descr="C:\Users\Артур Пирожков\Desktop\OsbwGMAtq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4896544" cy="326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xfrm>
            <a:off x="611560" y="386104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Региональная инклюзивная профильная смена для детей и подростков «Преодоление»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инклюзивный молодежный форум «Преодоление»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Благотворительный утренник для детей и подростков с ОВЗ «Добрая елка»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Медиа-проект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«Доступная среда»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276872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Ключевые мероприятия:</a:t>
            </a:r>
            <a:br>
              <a:rPr lang="ru-RU" sz="37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effectLst/>
                <a:latin typeface="Times New Roman" pitchFamily="18" charset="0"/>
                <a:cs typeface="Times New Roman" pitchFamily="18" charset="0"/>
              </a:rPr>
              <a:t>Проект «Академия безграничных возможностей «Преодоление»</a:t>
            </a:r>
            <a:endParaRPr lang="ru-RU" sz="3700" b="1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836712"/>
            <a:ext cx="5832648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</a:rPr>
              <a:t>Условия</a:t>
            </a:r>
            <a:br>
              <a:rPr lang="ru-RU" sz="4000" dirty="0" smtClean="0">
                <a:effectLst/>
                <a:latin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</a:rPr>
              <a:t> для организации мероприятий</a:t>
            </a:r>
            <a:endParaRPr lang="ru-RU" sz="4000" b="1" dirty="0" smtClean="0">
              <a:effectLst/>
              <a:latin typeface="Times New Roman" pitchFamily="18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subTitle" idx="1"/>
          </p:nvPr>
        </p:nvSpPr>
        <p:spPr>
          <a:xfrm>
            <a:off x="611560" y="2177480"/>
            <a:ext cx="8064896" cy="468052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Для организации отдыха детей и подростков, а также молодых людей с ограниченными возможностями здоровья используется база </a:t>
            </a:r>
          </a:p>
          <a:p>
            <a:pPr algn="ctr">
              <a:lnSpc>
                <a:spcPct val="90000"/>
              </a:lnSpc>
            </a:pPr>
            <a:r>
              <a:rPr lang="ru-RU" sz="2400" b="1" u="sng" dirty="0" smtClean="0">
                <a:latin typeface="Times New Roman" pitchFamily="18" charset="0"/>
              </a:rPr>
              <a:t>Регионального молодежного центра «АВАНГАРД»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В РМЦ «Авангард» созданы специальные условия для комфортного пребывания людей с ограниченными возможностями здоровья, в том числе инвалидов.</a:t>
            </a:r>
          </a:p>
        </p:txBody>
      </p:sp>
      <p:pic>
        <p:nvPicPr>
          <p:cNvPr id="70660" name="Picture 4" descr="C:\Users\Артур Пирожков\Desktop\zBgMvPwO5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548680"/>
            <a:ext cx="8172450" cy="100806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</a:rPr>
              <a:t>РМЦ «Авангард» оборудован всем необходимым для обеспечения беспрепятственного доступа людям с ОВЗ:</a:t>
            </a:r>
          </a:p>
        </p:txBody>
      </p:sp>
      <p:pic>
        <p:nvPicPr>
          <p:cNvPr id="1026" name="Picture 2" descr="C:\Users\Гузель\Desktop\Гузель фото\IMG_3104-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8885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узель\Desktop\Гузель фото\IMG_2709-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3288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Артур Пирожков\Desktop\лл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16424" cy="5976664"/>
          </a:xfrm>
          <a:prstGeom prst="rect">
            <a:avLst/>
          </a:prstGeom>
          <a:noFill/>
        </p:spPr>
      </p:pic>
      <p:pic>
        <p:nvPicPr>
          <p:cNvPr id="9222" name="Picture 6" descr="C:\Users\Артур Пирожков\Desktop\сх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697481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99350" cy="1656928"/>
          </a:xfrm>
        </p:spPr>
        <p:txBody>
          <a:bodyPr>
            <a:noAutofit/>
          </a:bodyPr>
          <a:lstStyle/>
          <a:p>
            <a:pPr marL="44450" algn="ctr"/>
            <a:r>
              <a:rPr lang="ru-RU" sz="2400" b="1" dirty="0" smtClean="0">
                <a:latin typeface="Times New Roman" pitchFamily="18" charset="0"/>
              </a:rPr>
              <a:t>РИПС «Преодоление» -2019</a:t>
            </a:r>
          </a:p>
          <a:p>
            <a:pPr marL="444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данной смены успешно реализована на базе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ОООЦДиМ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«Янтарь (ныне РМЦ «Авангард») </a:t>
            </a:r>
          </a:p>
          <a:p>
            <a:pPr marL="444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участников: 45 детей и подростков  с ОВЗ, в том числе дети-инвалиды.</a:t>
            </a:r>
          </a:p>
          <a:p>
            <a:pPr marL="444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течении 7 дней реализована образовательная программа в 4 направлениях:</a:t>
            </a:r>
          </a:p>
          <a:p>
            <a:pPr marL="50165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 (вокал, жестовое пение);</a:t>
            </a:r>
          </a:p>
          <a:p>
            <a:pPr marL="50165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Хореография.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Инклюзивные танцы.</a:t>
            </a:r>
          </a:p>
          <a:p>
            <a:pPr marL="50165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прикладное творчество;</a:t>
            </a:r>
          </a:p>
          <a:p>
            <a:pPr marL="50165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Сценическое искусство(оригинальный жанр)</a:t>
            </a:r>
          </a:p>
          <a:p>
            <a:pPr marL="501650" indent="-457200" algn="l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1650" indent="-457200" algn="ctr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s://sun9-41.userapi.com/c851120/v851120985/17b745/gzLf0Y4U-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1946</TotalTime>
  <Words>350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 Реализация проекта  для молодых  людей с ограниченными возможностями здоровья «Преодоление» </vt:lpstr>
      <vt:lpstr>Слайд 2</vt:lpstr>
      <vt:lpstr>Проблемы социализации людей с ОВЗ:</vt:lpstr>
      <vt:lpstr>Слайд 4</vt:lpstr>
      <vt:lpstr>Ключевые мероприятия: Проект «Академия безграничных возможностей «Преодоление»</vt:lpstr>
      <vt:lpstr>Условия  для организации мероприятий</vt:lpstr>
      <vt:lpstr>РМЦ «Авангард» оборудован всем необходимым для обеспечения беспрепятственного доступа людям с ОВЗ: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Благотворительный утренник  «Добрая елка».   </vt:lpstr>
      <vt:lpstr>Проведение инклюзивных мероприятий позволяет популяризировать инклюзивную культуру и  способствует изменению взглядов общества на проблемы людей с ОВЗ, способствует раскрытию возможностей молодых людей.  </vt:lpstr>
      <vt:lpstr>Подробная информация о проекте: https://vk.com/preodolenie_56   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тактических установок        по реализации мероприятий                на базе стажировочных площадок по направлениям задачи 1   Федеральной целевой программы развития образования  на 2011- 2015годы</dc:title>
  <dc:creator>Брызгалов</dc:creator>
  <cp:lastModifiedBy>Гузель</cp:lastModifiedBy>
  <cp:revision>264</cp:revision>
  <dcterms:created xsi:type="dcterms:W3CDTF">2011-09-20T18:05:11Z</dcterms:created>
  <dcterms:modified xsi:type="dcterms:W3CDTF">2021-01-28T19:00:55Z</dcterms:modified>
</cp:coreProperties>
</file>