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10"/>
  </p:notesMasterIdLst>
  <p:sldIdLst>
    <p:sldId id="256" r:id="rId2"/>
    <p:sldId id="273" r:id="rId3"/>
    <p:sldId id="267" r:id="rId4"/>
    <p:sldId id="274" r:id="rId5"/>
    <p:sldId id="259" r:id="rId6"/>
    <p:sldId id="264" r:id="rId7"/>
    <p:sldId id="272" r:id="rId8"/>
    <p:sldId id="27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33A3"/>
    <a:srgbClr val="B956CA"/>
    <a:srgbClr val="EA5B0C"/>
    <a:srgbClr val="2426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64" d="100"/>
          <a:sy n="64" d="100"/>
        </p:scale>
        <p:origin x="712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2A53C1-27B2-4C7D-910F-E4B901BB7057}" type="datetimeFigureOut">
              <a:rPr lang="ru-RU" smtClean="0"/>
              <a:t>12.06.2025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3D65D8-963E-4F64-AEC4-9C71C0E7CF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148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249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560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86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06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47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49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3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84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63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537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76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00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+5fm8-JYCwNpkY2Yy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97121B-3792-4E2F-9EE9-0896E08C18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CBD7EB16-CA46-4591-AE2F-749E69C89290}"/>
              </a:ext>
            </a:extLst>
          </p:cNvPr>
          <p:cNvSpPr txBox="1">
            <a:spLocks/>
          </p:cNvSpPr>
          <p:nvPr/>
        </p:nvSpPr>
        <p:spPr>
          <a:xfrm>
            <a:off x="1798983" y="526775"/>
            <a:ext cx="8715571" cy="10885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5400" dirty="0">
                <a:solidFill>
                  <a:schemeClr val="bg1"/>
                </a:solidFill>
                <a:latin typeface="Montserrat Alternates ExtraBold" panose="00000900000000000000" pitchFamily="50" charset="-52"/>
              </a:rPr>
              <a:t>«Серебряная мода Самары»</a:t>
            </a:r>
            <a:endParaRPr lang="en-US" sz="5400" dirty="0">
              <a:solidFill>
                <a:schemeClr val="bg1"/>
              </a:solidFill>
              <a:latin typeface="Montserrat Alternates ExtraBold" panose="00000900000000000000" pitchFamily="50" charset="-52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BE275FA1-EBC6-4AC2-8C4E-2F67F6FEB1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77743" y="1643605"/>
            <a:ext cx="6300535" cy="2491772"/>
          </a:xfrm>
        </p:spPr>
        <p:txBody>
          <a:bodyPr>
            <a:normAutofit/>
          </a:bodyPr>
          <a:lstStyle/>
          <a:p>
            <a:pPr algn="r"/>
            <a:endParaRPr lang="ru-RU" sz="3200" dirty="0">
              <a:solidFill>
                <a:schemeClr val="bg1"/>
              </a:solidFill>
              <a:latin typeface="Montserrat SemiBold" panose="00000700000000000000" pitchFamily="50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891" y="4530271"/>
            <a:ext cx="2285536" cy="168213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A33A3F-3814-80CA-93F0-E169EB4866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254" y="1615311"/>
            <a:ext cx="3580633" cy="385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13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76E65E-F0BA-4F17-8697-650D9B8461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488" y="0"/>
            <a:ext cx="12190815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5C85ED5-035F-4331-8EB8-19DE0CC7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5048" y="262401"/>
            <a:ext cx="8935279" cy="819510"/>
          </a:xfrm>
        </p:spPr>
        <p:txBody>
          <a:bodyPr>
            <a:normAutofit/>
          </a:bodyPr>
          <a:lstStyle/>
          <a:p>
            <a:pPr algn="r"/>
            <a:r>
              <a:rPr lang="ru-RU" sz="3600" dirty="0">
                <a:solidFill>
                  <a:schemeClr val="bg1"/>
                </a:solidFill>
                <a:latin typeface="Montserrat Alternates ExtraBold" panose="00000900000000000000" pitchFamily="50" charset="-52"/>
              </a:rPr>
              <a:t>Актуальность</a:t>
            </a:r>
            <a:endParaRPr lang="en-US" sz="3600" dirty="0">
              <a:solidFill>
                <a:schemeClr val="bg1"/>
              </a:solidFill>
              <a:latin typeface="Montserrat Alternates ExtraBold" panose="00000900000000000000" pitchFamily="50" charset="-52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8291C25-1D5C-46F8-A3A0-04C3B0CCB1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95730" y="1212575"/>
            <a:ext cx="6339596" cy="5645426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7200" dirty="0">
                <a:solidFill>
                  <a:srgbClr val="000000"/>
                </a:solidFill>
                <a:latin typeface="Montserrat Alternates ExtraBold" panose="00000900000000000000"/>
                <a:ea typeface="Times New Roman" panose="02020603050405020304" pitchFamily="18" charset="0"/>
              </a:rPr>
              <a:t>      </a:t>
            </a:r>
            <a:r>
              <a:rPr lang="ru-RU" sz="7200" dirty="0">
                <a:solidFill>
                  <a:schemeClr val="accent1">
                    <a:lumMod val="50000"/>
                  </a:schemeClr>
                </a:solidFill>
                <a:effectLst/>
                <a:latin typeface="Montserrat Alternates ExtraBold" panose="00000900000000000000"/>
                <a:ea typeface="Times New Roman" panose="02020603050405020304" pitchFamily="18" charset="0"/>
              </a:rPr>
              <a:t>Для того, чтобы помочь женщинам стать более элегантными, красивыми, здоровыми разработан </a:t>
            </a:r>
            <a:r>
              <a:rPr lang="ru-RU" sz="7200" kern="100" dirty="0">
                <a:solidFill>
                  <a:schemeClr val="accent1">
                    <a:lumMod val="50000"/>
                  </a:schemeClr>
                </a:solidFill>
                <a:effectLst/>
                <a:latin typeface="Montserrat Alternates ExtraBold" panose="00000900000000000000"/>
                <a:ea typeface="Calibri" panose="020F0502020204030204" pitchFamily="34" charset="0"/>
              </a:rPr>
              <a:t>социальный проект </a:t>
            </a:r>
            <a:r>
              <a:rPr lang="ru-RU" sz="72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Montserrat Alternates ExtraBold" panose="00000900000000000000"/>
                <a:ea typeface="Calibri" panose="020F0502020204030204" pitchFamily="34" charset="0"/>
              </a:rPr>
              <a:t>«Серебряная мода Самары»</a:t>
            </a:r>
            <a:r>
              <a:rPr lang="ru-RU" sz="7200" b="1" kern="100" dirty="0">
                <a:solidFill>
                  <a:schemeClr val="accent1">
                    <a:lumMod val="50000"/>
                  </a:schemeClr>
                </a:solidFill>
                <a:latin typeface="Montserrat Alternates ExtraBold" panose="00000900000000000000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7200" b="1" kern="100" dirty="0">
                <a:solidFill>
                  <a:schemeClr val="accent1">
                    <a:lumMod val="50000"/>
                  </a:schemeClr>
                </a:solidFill>
                <a:latin typeface="Montserrat Alternates ExtraBold" panose="00000900000000000000"/>
                <a:ea typeface="Calibri" panose="020F0502020204030204" pitchFamily="34" charset="0"/>
              </a:rPr>
              <a:t>     </a:t>
            </a:r>
            <a:r>
              <a:rPr lang="ru-RU" sz="7200" dirty="0">
                <a:solidFill>
                  <a:schemeClr val="accent1">
                    <a:lumMod val="50000"/>
                  </a:schemeClr>
                </a:solidFill>
                <a:effectLst/>
                <a:latin typeface="Montserrat Alternates ExtraBold" panose="00000900000000000000"/>
                <a:ea typeface="Times New Roman" panose="02020603050405020304" pitchFamily="18" charset="0"/>
              </a:rPr>
              <a:t>Проект поможет участникам найти свой образ, улучшить внешний вид благодаря знакомству с миром моды. Серебряные волонтеры смогут презентовать себя в новом качестве и получить приглашение на самый главный подиум региона – на маркет-фестиваль </a:t>
            </a:r>
            <a:r>
              <a:rPr lang="ru-RU" sz="7200" b="1" dirty="0">
                <a:solidFill>
                  <a:schemeClr val="accent1">
                    <a:lumMod val="50000"/>
                  </a:schemeClr>
                </a:solidFill>
                <a:effectLst/>
                <a:latin typeface="Montserrat Alternates ExtraBold" panose="00000900000000000000"/>
                <a:ea typeface="Times New Roman" panose="02020603050405020304" pitchFamily="18" charset="0"/>
              </a:rPr>
              <a:t>«Территория моды. Сделано   в Самарской </a:t>
            </a:r>
            <a:r>
              <a:rPr lang="ru-RU" sz="7200" dirty="0">
                <a:solidFill>
                  <a:schemeClr val="accent1">
                    <a:lumMod val="50000"/>
                  </a:schemeClr>
                </a:solidFill>
                <a:effectLst/>
                <a:latin typeface="Montserrat Alternates ExtraBold" panose="00000900000000000000"/>
                <a:ea typeface="Times New Roman" panose="02020603050405020304" pitchFamily="18" charset="0"/>
              </a:rPr>
              <a:t>области». На фестивале серебряные волонтеры </a:t>
            </a:r>
            <a:r>
              <a:rPr lang="ru-RU" sz="7200" dirty="0">
                <a:solidFill>
                  <a:schemeClr val="accent1">
                    <a:lumMod val="50000"/>
                  </a:schemeClr>
                </a:solidFill>
                <a:latin typeface="Montserrat Alternates ExtraBold" panose="00000900000000000000"/>
                <a:ea typeface="Times New Roman" panose="02020603050405020304" pitchFamily="18" charset="0"/>
              </a:rPr>
              <a:t>могут</a:t>
            </a:r>
            <a:r>
              <a:rPr lang="ru-RU" sz="7200" dirty="0">
                <a:solidFill>
                  <a:schemeClr val="accent1">
                    <a:lumMod val="50000"/>
                  </a:schemeClr>
                </a:solidFill>
                <a:effectLst/>
                <a:latin typeface="Montserrat Alternates ExtraBold" panose="00000900000000000000"/>
                <a:ea typeface="Times New Roman" panose="02020603050405020304" pitchFamily="18" charset="0"/>
              </a:rPr>
              <a:t> выступать в качестве моделей и представлять одежду самарских производителей.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7200" b="1" dirty="0">
                <a:solidFill>
                  <a:schemeClr val="accent1">
                    <a:lumMod val="50000"/>
                  </a:schemeClr>
                </a:solidFill>
                <a:effectLst/>
                <a:latin typeface="Montserrat Alternates ExtraBold" panose="00000900000000000000"/>
                <a:ea typeface="Times New Roman" panose="02020603050405020304" pitchFamily="18" charset="0"/>
              </a:rPr>
              <a:t>       Социальная значимость </a:t>
            </a:r>
            <a:r>
              <a:rPr lang="ru-RU" sz="7200" dirty="0">
                <a:solidFill>
                  <a:schemeClr val="accent1">
                    <a:lumMod val="50000"/>
                  </a:schemeClr>
                </a:solidFill>
                <a:effectLst/>
                <a:latin typeface="Montserrat Alternates ExtraBold" panose="00000900000000000000"/>
                <a:ea typeface="Times New Roman" panose="02020603050405020304" pitchFamily="18" charset="0"/>
              </a:rPr>
              <a:t>проекта заключает</a:t>
            </a:r>
            <a:r>
              <a:rPr lang="en-US" sz="7200" dirty="0">
                <a:solidFill>
                  <a:schemeClr val="accent1">
                    <a:lumMod val="50000"/>
                  </a:schemeClr>
                </a:solidFill>
                <a:effectLst/>
                <a:latin typeface="Montserrat Alternates ExtraBold" panose="00000900000000000000"/>
                <a:ea typeface="Times New Roman" panose="02020603050405020304" pitchFamily="18" charset="0"/>
              </a:rPr>
              <a:t>c</a:t>
            </a:r>
            <a:r>
              <a:rPr lang="ru-RU" sz="7200" dirty="0">
                <a:solidFill>
                  <a:schemeClr val="accent1">
                    <a:lumMod val="50000"/>
                  </a:schemeClr>
                </a:solidFill>
                <a:effectLst/>
                <a:latin typeface="Montserrat Alternates ExtraBold" panose="00000900000000000000"/>
                <a:ea typeface="Times New Roman" panose="02020603050405020304" pitchFamily="18" charset="0"/>
              </a:rPr>
              <a:t>я</a:t>
            </a:r>
            <a:r>
              <a:rPr lang="en-US" sz="7200" dirty="0">
                <a:solidFill>
                  <a:schemeClr val="accent1">
                    <a:lumMod val="50000"/>
                  </a:schemeClr>
                </a:solidFill>
                <a:effectLst/>
                <a:latin typeface="Montserrat Alternates ExtraBold" panose="00000900000000000000"/>
                <a:ea typeface="Times New Roman" panose="02020603050405020304" pitchFamily="18" charset="0"/>
              </a:rPr>
              <a:t> </a:t>
            </a:r>
            <a:r>
              <a:rPr lang="ru-RU" sz="7200" dirty="0">
                <a:solidFill>
                  <a:schemeClr val="accent1">
                    <a:lumMod val="50000"/>
                  </a:schemeClr>
                </a:solidFill>
                <a:effectLst/>
                <a:latin typeface="Montserrat Alternates ExtraBold" panose="00000900000000000000"/>
                <a:ea typeface="Times New Roman" panose="02020603050405020304" pitchFamily="18" charset="0"/>
              </a:rPr>
              <a:t>в возможности самореализации, повышении уровня новых знаний и творческого потенциала волонтеров, возможности быть в коллективе единомышленников. Улучшается их самочувствие, появляется позитивный настрой, усиливается двигательная активность.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Montserrat Alternates ExtraBold" panose="00000900000000000000"/>
              <a:cs typeface="Circe Extra Bold" panose="020B060402020202020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32868D-12E1-D86C-0323-AA9CC4043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48" y="1212575"/>
            <a:ext cx="4919869" cy="547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169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76E65E-F0BA-4F17-8697-650D9B8461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6910" y="0"/>
            <a:ext cx="12190815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5C85ED5-035F-4331-8EB8-19DE0CC7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5048" y="262401"/>
            <a:ext cx="8808857" cy="819510"/>
          </a:xfrm>
        </p:spPr>
        <p:txBody>
          <a:bodyPr>
            <a:normAutofit/>
          </a:bodyPr>
          <a:lstStyle/>
          <a:p>
            <a:pPr algn="r"/>
            <a:r>
              <a:rPr lang="ru-RU" sz="3600" dirty="0">
                <a:solidFill>
                  <a:schemeClr val="bg1"/>
                </a:solidFill>
                <a:latin typeface="Montserrat Alternates ExtraBold" panose="00000900000000000000" pitchFamily="50" charset="-52"/>
              </a:rPr>
              <a:t>Цели и задачи проекта</a:t>
            </a:r>
            <a:endParaRPr lang="en-US" sz="3600" dirty="0">
              <a:solidFill>
                <a:schemeClr val="bg1"/>
              </a:solidFill>
              <a:latin typeface="Montserrat Alternates ExtraBold" panose="00000900000000000000" pitchFamily="50" charset="-52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697833" y="1344313"/>
            <a:ext cx="11169490" cy="819510"/>
          </a:xfrm>
        </p:spPr>
        <p:txBody>
          <a:bodyPr>
            <a:normAutofit fontScale="2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200" b="1" i="1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    </a:t>
            </a:r>
            <a:endParaRPr kumimoji="0" lang="ru-RU" sz="11200" i="1" u="none" strike="noStrike" kern="1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Montserrat Alternates ExtraBold" panose="00000900000000000000"/>
              <a:ea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200" b="1" i="1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 Alternates ExtraBold" panose="00000900000000000000"/>
                <a:ea typeface="Calibri" panose="020F0502020204030204" pitchFamily="34" charset="0"/>
              </a:rPr>
              <a:t>       </a:t>
            </a:r>
            <a:r>
              <a:rPr lang="ru-RU" sz="11200" b="1" i="1" kern="100" dirty="0">
                <a:solidFill>
                  <a:srgbClr val="4472C4">
                    <a:lumMod val="75000"/>
                  </a:srgbClr>
                </a:solidFill>
                <a:latin typeface="Montserrat Alternates ExtraBold" panose="00000900000000000000"/>
                <a:ea typeface="Calibri" panose="020F0502020204030204" pitchFamily="34" charset="0"/>
              </a:rPr>
              <a:t>З</a:t>
            </a:r>
            <a:r>
              <a:rPr kumimoji="0" lang="ru-RU" sz="11200" b="1" i="1" u="none" strike="noStrike" kern="1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 Alternates ExtraBold" panose="00000900000000000000"/>
                <a:ea typeface="Calibri" panose="020F0502020204030204" pitchFamily="34" charset="0"/>
              </a:rPr>
              <a:t>адачи</a:t>
            </a:r>
            <a:r>
              <a:rPr kumimoji="0" lang="ru-RU" sz="11200" b="1" i="1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 Alternates ExtraBold" panose="00000900000000000000"/>
                <a:ea typeface="Calibri" panose="020F0502020204030204" pitchFamily="34" charset="0"/>
              </a:rPr>
              <a:t>: 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ru-RU" sz="11200" i="1" kern="100" dirty="0">
                <a:solidFill>
                  <a:srgbClr val="4472C4">
                    <a:lumMod val="75000"/>
                  </a:srgbClr>
                </a:solidFill>
                <a:latin typeface="Montserrat Alternates ExtraBold" panose="00000900000000000000"/>
                <a:ea typeface="Calibri" panose="020F0502020204030204" pitchFamily="34" charset="0"/>
              </a:rPr>
              <a:t>     </a:t>
            </a:r>
            <a:r>
              <a:rPr kumimoji="0" lang="ru-RU" sz="9600" b="0" i="1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 Alternates ExtraBold" panose="00000900000000000000"/>
                <a:ea typeface="Calibri" panose="020F0502020204030204" pitchFamily="34" charset="0"/>
              </a:rPr>
              <a:t>1. Организация обучения волонтеров серебряного возраста на мастер-классах со специалистами в сфере моды и красоты (базовый гардероб, модные тенденции), специалистом по этикету (дресс-код, основы делового этикета, внешние коммуникации).</a:t>
            </a:r>
            <a:endParaRPr kumimoji="0" lang="ru-RU" sz="96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Montserrat Alternates ExtraBold" panose="00000900000000000000"/>
              <a:ea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ru-RU" sz="9600" kern="100" dirty="0">
                <a:solidFill>
                  <a:schemeClr val="accent6">
                    <a:lumMod val="75000"/>
                  </a:schemeClr>
                </a:solidFill>
                <a:latin typeface="Montserrat Alternates ExtraBold" panose="00000900000000000000"/>
                <a:ea typeface="Calibri" panose="020F0502020204030204" pitchFamily="34" charset="0"/>
              </a:rPr>
              <a:t>    </a:t>
            </a:r>
            <a:r>
              <a:rPr kumimoji="0" lang="ru-RU" sz="9600" b="0" i="0" u="none" strike="noStrike" kern="1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ontserrat Alternates ExtraBold" panose="00000900000000000000"/>
                <a:ea typeface="Calibri" panose="020F0502020204030204" pitchFamily="34" charset="0"/>
              </a:rPr>
              <a:t>2. </a:t>
            </a:r>
            <a:r>
              <a:rPr kumimoji="0" lang="ru-RU" sz="9600" b="0" i="1" u="none" strike="noStrike" kern="1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ontserrat Alternates ExtraBold" panose="00000900000000000000"/>
                <a:ea typeface="Calibri" panose="020F0502020204030204" pitchFamily="34" charset="0"/>
              </a:rPr>
              <a:t>Организация </a:t>
            </a:r>
            <a:r>
              <a:rPr kumimoji="0" lang="ru-RU" sz="9600" b="0" i="1" u="none" strike="noStrike" kern="1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Montserrat Alternates ExtraBold" panose="00000900000000000000"/>
                <a:ea typeface="Calibri" panose="020F0502020204030204" pitchFamily="34" charset="0"/>
              </a:rPr>
              <a:t>тренинговых занятий с экспертом в сфере дефиле, практикумов по психологии со специалистом по внешним и внутренним коммуникациям. </a:t>
            </a:r>
            <a:endParaRPr kumimoji="0" lang="ru-RU" sz="9600" b="0" i="1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Montserrat Alternates ExtraBold" panose="00000900000000000000"/>
              <a:ea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ru-RU" sz="9600" kern="100" dirty="0">
                <a:solidFill>
                  <a:srgbClr val="9333A3"/>
                </a:solidFill>
                <a:latin typeface="Montserrat Alternates ExtraBold" panose="00000900000000000000"/>
                <a:ea typeface="Calibri" panose="020F0502020204030204" pitchFamily="34" charset="0"/>
              </a:rPr>
              <a:t>   </a:t>
            </a:r>
            <a:r>
              <a:rPr kumimoji="0" lang="ru-RU" sz="9600" b="0" i="0" u="none" strike="noStrike" kern="100" cap="none" spc="0" normalizeH="0" baseline="0" noProof="0" dirty="0">
                <a:ln>
                  <a:noFill/>
                </a:ln>
                <a:solidFill>
                  <a:srgbClr val="9333A3"/>
                </a:solidFill>
                <a:effectLst/>
                <a:uLnTx/>
                <a:uFillTx/>
                <a:latin typeface="Montserrat Alternates ExtraBold" panose="00000900000000000000"/>
                <a:ea typeface="Calibri" panose="020F0502020204030204" pitchFamily="34" charset="0"/>
              </a:rPr>
              <a:t>3. </a:t>
            </a:r>
            <a:r>
              <a:rPr kumimoji="0" lang="ru-RU" sz="9600" b="0" i="1" u="none" strike="noStrike" kern="100" cap="none" spc="0" normalizeH="0" baseline="0" noProof="0" dirty="0">
                <a:ln>
                  <a:noFill/>
                </a:ln>
                <a:solidFill>
                  <a:srgbClr val="9333A3"/>
                </a:solidFill>
                <a:effectLst/>
                <a:uLnTx/>
                <a:uFillTx/>
                <a:latin typeface="Montserrat Alternates ExtraBold" panose="00000900000000000000"/>
                <a:ea typeface="Calibri" panose="020F0502020204030204" pitchFamily="34" charset="0"/>
              </a:rPr>
              <a:t>Организация </a:t>
            </a:r>
            <a:r>
              <a:rPr kumimoji="0" lang="ru-RU" sz="9600" b="0" i="1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ontserrat Alternates ExtraBold" panose="00000900000000000000"/>
                <a:ea typeface="Calibri" panose="020F0502020204030204" pitchFamily="34" charset="0"/>
              </a:rPr>
              <a:t>взаимодействия с производителями модной одежды для старшего возраста в Самарской области – участниками маркет-фестиваля «Территория моды. Сделано в Самарской области»-2025 </a:t>
            </a:r>
            <a:endParaRPr kumimoji="0" lang="ru-RU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Alternates ExtraBold" panose="00000900000000000000"/>
            </a:endParaRPr>
          </a:p>
          <a:p>
            <a:pPr marL="0" marR="0" lvl="0" indent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ru-RU" sz="11200" b="1" i="1" u="none" strike="noStrike" kern="1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200" b="1" i="1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               </a:t>
            </a:r>
            <a:endParaRPr kumimoji="0" lang="ru-RU" sz="11200" b="1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8238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76E65E-F0BA-4F17-8697-650D9B8461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7052" y="0"/>
            <a:ext cx="12190815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5C85ED5-035F-4331-8EB8-19DE0CC7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5048" y="262401"/>
            <a:ext cx="8918715" cy="819510"/>
          </a:xfrm>
        </p:spPr>
        <p:txBody>
          <a:bodyPr>
            <a:normAutofit/>
          </a:bodyPr>
          <a:lstStyle/>
          <a:p>
            <a:pPr algn="r"/>
            <a:r>
              <a:rPr lang="ru-RU" sz="3600" dirty="0">
                <a:solidFill>
                  <a:schemeClr val="bg1"/>
                </a:solidFill>
                <a:latin typeface="Montserrat Alternates ExtraBold" panose="00000900000000000000" pitchFamily="50" charset="-52"/>
              </a:rPr>
              <a:t>География и целевая аудитория проекта</a:t>
            </a:r>
            <a:endParaRPr lang="en-US" sz="3600" dirty="0">
              <a:solidFill>
                <a:schemeClr val="bg1"/>
              </a:solidFill>
              <a:latin typeface="Montserrat Alternates ExtraBold" panose="00000900000000000000" pitchFamily="50" charset="-52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077278" y="1659835"/>
            <a:ext cx="8590721" cy="448254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ru-RU" sz="1200" b="1" dirty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Montserrat Alternates ExtraBold" panose="00000900000000000000"/>
              </a:rPr>
              <a:t>Серебряные волонтеры - </a:t>
            </a:r>
          </a:p>
          <a:p>
            <a:pPr>
              <a:lnSpc>
                <a:spcPct val="100000"/>
              </a:lnSpc>
            </a:pP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Montserrat Alternates ExtraBold" panose="00000900000000000000"/>
              </a:rPr>
              <a:t>женщины и</a:t>
            </a:r>
          </a:p>
          <a:p>
            <a:pPr>
              <a:lnSpc>
                <a:spcPct val="100000"/>
              </a:lnSpc>
            </a:pP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Montserrat Alternates ExtraBold" panose="00000900000000000000"/>
              </a:rPr>
              <a:t>мужчины старшего возраста </a:t>
            </a:r>
          </a:p>
          <a:p>
            <a:pPr>
              <a:lnSpc>
                <a:spcPct val="100000"/>
              </a:lnSpc>
            </a:pPr>
            <a:r>
              <a:rPr lang="ru-RU" sz="2800" b="1" i="1" dirty="0" err="1">
                <a:solidFill>
                  <a:schemeClr val="accent1">
                    <a:lumMod val="50000"/>
                  </a:schemeClr>
                </a:solidFill>
                <a:latin typeface="Montserrat Alternates ExtraBold" panose="00000900000000000000"/>
              </a:rPr>
              <a:t>Добро.Центра</a:t>
            </a: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Montserrat Alternates ExtraBold" panose="0000090000000000000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Montserrat Alternates ExtraBold" panose="00000900000000000000"/>
              </a:rPr>
              <a:t>«Молоды душой» и других </a:t>
            </a:r>
          </a:p>
          <a:p>
            <a:pPr>
              <a:lnSpc>
                <a:spcPct val="100000"/>
              </a:lnSpc>
            </a:pP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Montserrat Alternates ExtraBold" panose="00000900000000000000"/>
              </a:rPr>
              <a:t>волонтерских объединений </a:t>
            </a:r>
          </a:p>
          <a:p>
            <a:pPr>
              <a:lnSpc>
                <a:spcPct val="100000"/>
              </a:lnSpc>
            </a:pP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Montserrat Alternates ExtraBold" panose="00000900000000000000"/>
              </a:rPr>
              <a:t>г. Самары и Самарской области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0CA91A-5C22-FED2-BC69-B2CA003AE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17" y="2375452"/>
            <a:ext cx="3120887" cy="401545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150C2A-D5BB-75C1-1E93-0EF5E7507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2117" y="2049122"/>
            <a:ext cx="2976931" cy="37899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F748AC-A1F8-16B7-02A7-BE710A0A99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663" y="1230793"/>
            <a:ext cx="3541176" cy="157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846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76E65E-F0BA-4F17-8697-650D9B8461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443" y="0"/>
            <a:ext cx="12190815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5C85ED5-035F-4331-8EB8-19DE0CC7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4960" y="262401"/>
            <a:ext cx="10063701" cy="819510"/>
          </a:xfrm>
        </p:spPr>
        <p:txBody>
          <a:bodyPr>
            <a:noAutofit/>
          </a:bodyPr>
          <a:lstStyle/>
          <a:p>
            <a:pPr algn="r"/>
            <a:r>
              <a:rPr lang="ru-RU" sz="3000" dirty="0">
                <a:solidFill>
                  <a:schemeClr val="bg1"/>
                </a:solidFill>
                <a:latin typeface="Montserrat Alternates ExtraBold" panose="00000900000000000000" pitchFamily="50" charset="-52"/>
              </a:rPr>
              <a:t>Количественные и качественные показатели</a:t>
            </a:r>
            <a:endParaRPr lang="en-US" sz="3000" dirty="0">
              <a:solidFill>
                <a:schemeClr val="bg1"/>
              </a:solidFill>
              <a:latin typeface="Montserrat Alternates ExtraBold" panose="00000900000000000000" pitchFamily="50" charset="-52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8291C25-1D5C-46F8-A3A0-04C3B0CCB155}"/>
              </a:ext>
            </a:extLst>
          </p:cNvPr>
          <p:cNvSpPr txBox="1">
            <a:spLocks/>
          </p:cNvSpPr>
          <p:nvPr/>
        </p:nvSpPr>
        <p:spPr>
          <a:xfrm>
            <a:off x="2320888" y="228935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latin typeface="Montserrat SemiBold" panose="00000700000000000000" pitchFamily="50" charset="-52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8291C25-1D5C-46F8-A3A0-04C3B0CCB1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2329" y="1411357"/>
            <a:ext cx="7215809" cy="5184241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+mj-lt"/>
                <a:cs typeface="Circe Extra Bold" panose="020B0604020202020204" charset="0"/>
              </a:rPr>
              <a:t>                                                                                   </a:t>
            </a:r>
            <a:r>
              <a:rPr lang="ru-RU" sz="7200" b="1" i="1" dirty="0">
                <a:solidFill>
                  <a:schemeClr val="accent1">
                    <a:lumMod val="50000"/>
                  </a:schemeClr>
                </a:solidFill>
                <a:latin typeface="Montserrat Alternates ExtraBold" panose="00000900000000000000"/>
                <a:cs typeface="Circe Extra Bold" panose="020B0604020202020204" charset="0"/>
              </a:rPr>
              <a:t>Охват благополучателей </a:t>
            </a:r>
            <a:r>
              <a:rPr lang="ru-RU" sz="7200" b="1" dirty="0">
                <a:solidFill>
                  <a:schemeClr val="accent1">
                    <a:lumMod val="50000"/>
                  </a:schemeClr>
                </a:solidFill>
                <a:latin typeface="Montserrat Alternates ExtraBold" panose="00000900000000000000"/>
                <a:cs typeface="Circe Extra Bold" panose="020B0604020202020204" charset="0"/>
              </a:rPr>
              <a:t>– 50 чел.</a:t>
            </a:r>
          </a:p>
          <a:p>
            <a:pPr algn="l"/>
            <a:r>
              <a:rPr lang="ru-RU" sz="7200" b="1" dirty="0">
                <a:solidFill>
                  <a:schemeClr val="accent1">
                    <a:lumMod val="50000"/>
                  </a:schemeClr>
                </a:solidFill>
                <a:latin typeface="Montserrat Alternates ExtraBold" panose="00000900000000000000"/>
                <a:cs typeface="Circe Extra Bold" panose="020B0604020202020204" charset="0"/>
              </a:rPr>
              <a:t>                                        </a:t>
            </a:r>
            <a:r>
              <a:rPr lang="ru-RU" sz="7200" b="1" i="1" dirty="0">
                <a:solidFill>
                  <a:schemeClr val="accent1">
                    <a:lumMod val="50000"/>
                  </a:schemeClr>
                </a:solidFill>
                <a:latin typeface="Montserrat Alternates ExtraBold" panose="00000900000000000000"/>
                <a:cs typeface="Circe Extra Bold" panose="020B0604020202020204" charset="0"/>
              </a:rPr>
              <a:t>Волонтеров</a:t>
            </a:r>
            <a:r>
              <a:rPr lang="ru-RU" sz="7200" b="1" dirty="0">
                <a:solidFill>
                  <a:schemeClr val="accent1">
                    <a:lumMod val="50000"/>
                  </a:schemeClr>
                </a:solidFill>
                <a:latin typeface="Montserrat Alternates ExtraBold" panose="00000900000000000000"/>
                <a:cs typeface="Circe Extra Bold" panose="020B0604020202020204" charset="0"/>
              </a:rPr>
              <a:t> – 20 чел. </a:t>
            </a:r>
            <a:endParaRPr lang="ru-RU" sz="7200" b="1" dirty="0">
              <a:solidFill>
                <a:schemeClr val="accent1">
                  <a:lumMod val="50000"/>
                </a:schemeClr>
              </a:solidFill>
              <a:latin typeface="Montserrat Alternates ExtraBold" panose="00000900000000000000"/>
              <a:ea typeface="Times New Roman" panose="02020603050405020304" pitchFamily="18" charset="0"/>
            </a:endParaRPr>
          </a:p>
          <a:p>
            <a:pPr algn="l"/>
            <a:r>
              <a:rPr lang="ru-RU" sz="7200" b="1" dirty="0">
                <a:solidFill>
                  <a:schemeClr val="accent1">
                    <a:lumMod val="50000"/>
                  </a:schemeClr>
                </a:solidFill>
                <a:effectLst/>
                <a:latin typeface="Montserrat Alternates ExtraBold" panose="00000900000000000000"/>
                <a:ea typeface="Times New Roman" panose="02020603050405020304" pitchFamily="18" charset="0"/>
              </a:rPr>
              <a:t>                            </a:t>
            </a:r>
          </a:p>
          <a:p>
            <a:pPr algn="l"/>
            <a:r>
              <a:rPr lang="ru-RU" sz="7200" b="1" dirty="0">
                <a:solidFill>
                  <a:schemeClr val="accent1">
                    <a:lumMod val="50000"/>
                  </a:schemeClr>
                </a:solidFill>
                <a:effectLst/>
                <a:latin typeface="Montserrat Alternates ExtraBold" panose="00000900000000000000"/>
                <a:ea typeface="Times New Roman" panose="02020603050405020304" pitchFamily="18" charset="0"/>
              </a:rPr>
              <a:t>      </a:t>
            </a:r>
            <a:r>
              <a:rPr lang="ru-RU" sz="7200" b="1" i="1" dirty="0">
                <a:solidFill>
                  <a:schemeClr val="accent1">
                    <a:lumMod val="50000"/>
                  </a:schemeClr>
                </a:solidFill>
                <a:effectLst/>
                <a:latin typeface="Montserrat Alternates ExtraBold" panose="00000900000000000000"/>
                <a:ea typeface="Times New Roman" panose="02020603050405020304" pitchFamily="18" charset="0"/>
              </a:rPr>
              <a:t>Проведено 12 мероприятий</a:t>
            </a:r>
            <a:r>
              <a:rPr lang="ru-RU" sz="7200" b="1" dirty="0">
                <a:solidFill>
                  <a:schemeClr val="accent1">
                    <a:lumMod val="50000"/>
                  </a:schemeClr>
                </a:solidFill>
                <a:effectLst/>
                <a:latin typeface="Montserrat Alternates ExtraBold" panose="00000900000000000000"/>
                <a:ea typeface="Times New Roman" panose="02020603050405020304" pitchFamily="18" charset="0"/>
              </a:rPr>
              <a:t>: </a:t>
            </a:r>
          </a:p>
          <a:p>
            <a:pPr algn="just"/>
            <a:r>
              <a:rPr lang="ru-RU" sz="7200" b="1" dirty="0">
                <a:solidFill>
                  <a:schemeClr val="accent1">
                    <a:lumMod val="50000"/>
                  </a:schemeClr>
                </a:solidFill>
                <a:effectLst/>
                <a:latin typeface="Montserrat Alternates ExtraBold" panose="00000900000000000000"/>
                <a:ea typeface="Times New Roman" panose="02020603050405020304" pitchFamily="18" charset="0"/>
              </a:rPr>
              <a:t>       </a:t>
            </a:r>
            <a:r>
              <a:rPr lang="ru-RU" sz="7200" b="1" dirty="0">
                <a:solidFill>
                  <a:schemeClr val="accent1">
                    <a:lumMod val="50000"/>
                  </a:schemeClr>
                </a:solidFill>
                <a:latin typeface="Montserrat Alternates ExtraBold" panose="00000900000000000000"/>
                <a:ea typeface="Times New Roman" panose="02020603050405020304" pitchFamily="18" charset="0"/>
              </a:rPr>
              <a:t>3</a:t>
            </a:r>
            <a:r>
              <a:rPr lang="ru-RU" sz="7200" b="1" dirty="0">
                <a:solidFill>
                  <a:schemeClr val="accent1">
                    <a:lumMod val="50000"/>
                  </a:schemeClr>
                </a:solidFill>
                <a:effectLst/>
                <a:latin typeface="Montserrat Alternates ExtraBold" panose="00000900000000000000"/>
                <a:ea typeface="Times New Roman" panose="02020603050405020304" pitchFamily="18" charset="0"/>
              </a:rPr>
              <a:t> мастер-класса стилиста одежды;                               </a:t>
            </a:r>
            <a:endParaRPr lang="ru-RU" sz="7200" b="1" dirty="0">
              <a:solidFill>
                <a:schemeClr val="accent1">
                  <a:lumMod val="50000"/>
                </a:schemeClr>
              </a:solidFill>
              <a:latin typeface="Montserrat Alternates ExtraBold" panose="00000900000000000000"/>
              <a:ea typeface="Times New Roman" panose="02020603050405020304" pitchFamily="18" charset="0"/>
            </a:endParaRPr>
          </a:p>
          <a:p>
            <a:pPr algn="just"/>
            <a:r>
              <a:rPr lang="ru-RU" sz="7200" b="1" dirty="0">
                <a:solidFill>
                  <a:schemeClr val="accent1">
                    <a:lumMod val="50000"/>
                  </a:schemeClr>
                </a:solidFill>
                <a:effectLst/>
                <a:latin typeface="Montserrat Alternates ExtraBold" panose="00000900000000000000"/>
                <a:ea typeface="Times New Roman" panose="02020603050405020304" pitchFamily="18" charset="0"/>
              </a:rPr>
              <a:t>       3 занятия по дефиле;</a:t>
            </a:r>
          </a:p>
          <a:p>
            <a:pPr algn="just"/>
            <a:r>
              <a:rPr lang="ru-RU" sz="7200" b="1" dirty="0">
                <a:solidFill>
                  <a:schemeClr val="accent1">
                    <a:lumMod val="50000"/>
                  </a:schemeClr>
                </a:solidFill>
                <a:effectLst/>
                <a:latin typeface="Montserrat Alternates ExtraBold" panose="00000900000000000000"/>
                <a:ea typeface="Times New Roman" panose="02020603050405020304" pitchFamily="18" charset="0"/>
              </a:rPr>
              <a:t>       1 мастер-класс по этикету;</a:t>
            </a:r>
          </a:p>
          <a:p>
            <a:pPr algn="just"/>
            <a:r>
              <a:rPr lang="ru-RU" sz="7200" b="1" dirty="0">
                <a:solidFill>
                  <a:schemeClr val="accent1">
                    <a:lumMod val="50000"/>
                  </a:schemeClr>
                </a:solidFill>
                <a:effectLst/>
                <a:latin typeface="Montserrat Alternates ExtraBold" panose="00000900000000000000"/>
                <a:ea typeface="Times New Roman" panose="02020603050405020304" pitchFamily="18" charset="0"/>
              </a:rPr>
              <a:t>       1 психологический практикум;</a:t>
            </a:r>
          </a:p>
          <a:p>
            <a:pPr algn="just"/>
            <a:r>
              <a:rPr lang="ru-RU" sz="7200" b="1" dirty="0">
                <a:solidFill>
                  <a:schemeClr val="accent1">
                    <a:lumMod val="50000"/>
                  </a:schemeClr>
                </a:solidFill>
                <a:effectLst/>
                <a:latin typeface="Montserrat Alternates ExtraBold" panose="00000900000000000000"/>
                <a:ea typeface="Times New Roman" panose="02020603050405020304" pitchFamily="18" charset="0"/>
              </a:rPr>
              <a:t>       3 встречи с интересными людьми</a:t>
            </a:r>
          </a:p>
          <a:p>
            <a:pPr algn="just"/>
            <a:r>
              <a:rPr lang="ru-RU" sz="7200" b="1" dirty="0">
                <a:solidFill>
                  <a:schemeClr val="accent1">
                    <a:lumMod val="50000"/>
                  </a:schemeClr>
                </a:solidFill>
                <a:effectLst/>
                <a:latin typeface="Montserrat Alternates ExtraBold" panose="00000900000000000000"/>
                <a:ea typeface="Times New Roman" panose="02020603050405020304" pitchFamily="18" charset="0"/>
              </a:rPr>
              <a:t>       1 встреча с администрацией Октябрьского района</a:t>
            </a:r>
            <a:endParaRPr lang="ru-RU" sz="7200" b="1" i="1" dirty="0">
              <a:solidFill>
                <a:schemeClr val="accent1">
                  <a:lumMod val="50000"/>
                </a:schemeClr>
              </a:solidFill>
              <a:latin typeface="Montserrat Alternates ExtraBold" panose="00000900000000000000"/>
              <a:cs typeface="Circe Extra Bold" panose="020B0604020202020204" charset="0"/>
            </a:endParaRPr>
          </a:p>
          <a:p>
            <a:endParaRPr lang="ru-RU" sz="7200" b="1" i="1" dirty="0">
              <a:solidFill>
                <a:schemeClr val="accent1">
                  <a:lumMod val="50000"/>
                </a:schemeClr>
              </a:solidFill>
              <a:latin typeface="Montserrat Alternates ExtraBold" panose="00000900000000000000"/>
              <a:cs typeface="Circe Extra Bold" panose="020B0604020202020204" charset="0"/>
            </a:endParaRPr>
          </a:p>
          <a:p>
            <a:r>
              <a:rPr lang="ru-RU" sz="7200" b="1" i="1" dirty="0">
                <a:solidFill>
                  <a:schemeClr val="accent1">
                    <a:lumMod val="50000"/>
                  </a:schemeClr>
                </a:solidFill>
                <a:latin typeface="Montserrat Alternates ExtraBold" panose="00000900000000000000"/>
                <a:cs typeface="Circe Extra Bold" panose="020B0604020202020204" charset="0"/>
              </a:rPr>
              <a:t>Социальный эффект: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7200" b="1" dirty="0">
                <a:solidFill>
                  <a:schemeClr val="accent1">
                    <a:lumMod val="50000"/>
                  </a:schemeClr>
                </a:solidFill>
                <a:effectLst/>
                <a:latin typeface="Montserrat Alternates ExtraBold" panose="00000900000000000000"/>
                <a:ea typeface="Times New Roman" panose="02020603050405020304" pitchFamily="18" charset="0"/>
              </a:rPr>
              <a:t>      Участники проекта получают навыки быть моделью, умение выглядеть современно и красиво, а значит, быть уверенными в себе. В перспективе серебряные волонтеры смогут принимать участие в показе модных коллекций самарских дизайнеров одежды</a:t>
            </a:r>
            <a:endParaRPr lang="ru-RU" sz="7200" b="1" dirty="0">
              <a:solidFill>
                <a:schemeClr val="accent1">
                  <a:lumMod val="50000"/>
                </a:schemeClr>
              </a:solidFill>
              <a:effectLst/>
              <a:latin typeface="Montserrat Alternates ExtraBold" panose="00000900000000000000"/>
              <a:ea typeface="Calibri" panose="020F0502020204030204" pitchFamily="34" charset="0"/>
            </a:endParaRPr>
          </a:p>
          <a:p>
            <a:pPr algn="l"/>
            <a:endParaRPr lang="ru-RU" dirty="0">
              <a:latin typeface="Circe" panose="020B0604020202020204" charset="-52"/>
              <a:cs typeface="Circe Extra Bold" panose="020B060402020202020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AE09D21-2AB9-B7B7-3610-8C59398E7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7835" y="1758498"/>
            <a:ext cx="3488636" cy="451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760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76E65E-F0BA-4F17-8697-650D9B8461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749" y="-301924"/>
            <a:ext cx="12450902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5C85ED5-035F-4331-8EB8-19DE0CC7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5048" y="262401"/>
            <a:ext cx="9023856" cy="562547"/>
          </a:xfrm>
        </p:spPr>
        <p:txBody>
          <a:bodyPr>
            <a:normAutofit fontScale="90000"/>
          </a:bodyPr>
          <a:lstStyle/>
          <a:p>
            <a:pPr algn="r"/>
            <a:r>
              <a:rPr lang="ru-RU" sz="3600" dirty="0">
                <a:solidFill>
                  <a:schemeClr val="bg1"/>
                </a:solidFill>
                <a:latin typeface="Montserrat Alternates ExtraBold" panose="00000900000000000000" pitchFamily="50" charset="-52"/>
              </a:rPr>
              <a:t>Партнеры проекта и вид поддержки</a:t>
            </a:r>
            <a:endParaRPr lang="en-US" sz="3600" dirty="0">
              <a:solidFill>
                <a:schemeClr val="bg1"/>
              </a:solidFill>
              <a:latin typeface="Montserrat Alternates ExtraBold" panose="00000900000000000000" pitchFamily="50" charset="-52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8291C25-1D5C-46F8-A3A0-04C3B0CCB1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5048" y="1471314"/>
            <a:ext cx="9144000" cy="1655762"/>
          </a:xfrm>
        </p:spPr>
        <p:txBody>
          <a:bodyPr>
            <a:normAutofit/>
          </a:bodyPr>
          <a:lstStyle/>
          <a:p>
            <a:pPr algn="l"/>
            <a:endParaRPr lang="ru-RU" dirty="0">
              <a:latin typeface="Circe" panose="020B0604020202020204" charset="-52"/>
              <a:cs typeface="Circe Extra Bold" panose="020B0604020202020204" charset="0"/>
            </a:endParaRPr>
          </a:p>
          <a:p>
            <a:pPr algn="l"/>
            <a:endParaRPr lang="ru-RU" dirty="0">
              <a:latin typeface="Circe" panose="020B0604020202020204" charset="-52"/>
              <a:cs typeface="Circe Extra Bold" panose="020B060402020202020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000D79-ED7A-ABDE-DE9B-624E38EC6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5345" y="967846"/>
            <a:ext cx="2373808" cy="246115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15AF72B-736B-37CD-7853-D4C72DF10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0702" y="951224"/>
            <a:ext cx="2339133" cy="246115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C0E416-B650-6E1E-9E2B-7AC526D3EF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9323" y="951224"/>
            <a:ext cx="3042394" cy="512362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7C2352B-AB60-13F9-0B6F-7C5815477B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82" y="2053650"/>
            <a:ext cx="3042394" cy="450242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E48BDC8-6882-49F9-EE34-FE0AEBBDE2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0702" y="3660689"/>
            <a:ext cx="3378861" cy="254043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A5D870C-595C-EB4E-4A2E-AB46E3EC55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0248" y="3660689"/>
            <a:ext cx="3148479" cy="251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608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76E65E-F0BA-4F17-8697-650D9B8461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734" y="0"/>
            <a:ext cx="12530224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5C85ED5-035F-4331-8EB8-19DE0CC7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5048" y="262401"/>
            <a:ext cx="9144000" cy="819510"/>
          </a:xfrm>
        </p:spPr>
        <p:txBody>
          <a:bodyPr>
            <a:normAutofit/>
          </a:bodyPr>
          <a:lstStyle/>
          <a:p>
            <a:pPr algn="r"/>
            <a:r>
              <a:rPr lang="ru-RU" sz="3600" dirty="0">
                <a:solidFill>
                  <a:schemeClr val="bg1"/>
                </a:solidFill>
                <a:latin typeface="Montserrat Alternates ExtraBold" panose="00000900000000000000" pitchFamily="50" charset="-52"/>
              </a:rPr>
              <a:t>Календарный план на 2026 год </a:t>
            </a:r>
            <a:endParaRPr lang="en-US" sz="3600" dirty="0">
              <a:solidFill>
                <a:schemeClr val="bg1"/>
              </a:solidFill>
              <a:latin typeface="Montserrat Alternates ExtraBold" panose="00000900000000000000" pitchFamily="50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4232" y="3191180"/>
            <a:ext cx="5383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6DB7EF86-D340-239E-897D-CA4CCC055A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8321504"/>
              </p:ext>
            </p:extLst>
          </p:nvPr>
        </p:nvGraphicFramePr>
        <p:xfrm>
          <a:off x="685800" y="1232452"/>
          <a:ext cx="11211691" cy="518031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18377">
                  <a:extLst>
                    <a:ext uri="{9D8B030D-6E8A-4147-A177-3AD203B41FA5}">
                      <a16:colId xmlns:a16="http://schemas.microsoft.com/office/drawing/2014/main" val="1458319515"/>
                    </a:ext>
                  </a:extLst>
                </a:gridCol>
                <a:gridCol w="8276940">
                  <a:extLst>
                    <a:ext uri="{9D8B030D-6E8A-4147-A177-3AD203B41FA5}">
                      <a16:colId xmlns:a16="http://schemas.microsoft.com/office/drawing/2014/main" val="1330796965"/>
                    </a:ext>
                  </a:extLst>
                </a:gridCol>
                <a:gridCol w="2416374">
                  <a:extLst>
                    <a:ext uri="{9D8B030D-6E8A-4147-A177-3AD203B41FA5}">
                      <a16:colId xmlns:a16="http://schemas.microsoft.com/office/drawing/2014/main" val="2314732817"/>
                    </a:ext>
                  </a:extLst>
                </a:gridCol>
              </a:tblGrid>
              <a:tr h="6288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Montserrat Alternates ExtraBold" panose="00000900000000000000"/>
                        </a:rPr>
                        <a:t>№ п/п</a:t>
                      </a:r>
                      <a:endParaRPr lang="ru-RU" sz="18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Montserrat Alternates ExtraBold" panose="00000900000000000000"/>
                        <a:ea typeface="Calibri" panose="020F0502020204030204" pitchFamily="34" charset="0"/>
                      </a:endParaRPr>
                    </a:p>
                  </a:txBody>
                  <a:tcPr marL="30245" marR="30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Montserrat Alternates ExtraBold" panose="00000900000000000000"/>
                        </a:rPr>
                        <a:t>Наименование мероприятия</a:t>
                      </a:r>
                      <a:endParaRPr lang="ru-RU" sz="18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Montserrat Alternates ExtraBold" panose="00000900000000000000"/>
                        <a:ea typeface="Calibri" panose="020F0502020204030204" pitchFamily="34" charset="0"/>
                      </a:endParaRPr>
                    </a:p>
                  </a:txBody>
                  <a:tcPr marL="30245" marR="30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Montserrat Alternates ExtraBold" panose="00000900000000000000"/>
                        </a:rPr>
                        <a:t>Сроки</a:t>
                      </a:r>
                      <a:endParaRPr lang="ru-RU" sz="18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Montserrat Alternates ExtraBold" panose="00000900000000000000"/>
                        <a:ea typeface="Calibri" panose="020F0502020204030204" pitchFamily="34" charset="0"/>
                      </a:endParaRPr>
                    </a:p>
                  </a:txBody>
                  <a:tcPr marL="30245" marR="30245" marT="0" marB="0" anchor="ctr"/>
                </a:tc>
                <a:extLst>
                  <a:ext uri="{0D108BD9-81ED-4DB2-BD59-A6C34878D82A}">
                    <a16:rowId xmlns:a16="http://schemas.microsoft.com/office/drawing/2014/main" val="84812212"/>
                  </a:ext>
                </a:extLst>
              </a:tr>
              <a:tr h="361417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Montserrat Alternates ExtraBold" panose="00000900000000000000"/>
                        </a:rPr>
                        <a:t> 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Montserrat Alternates ExtraBold" panose="00000900000000000000"/>
                        <a:ea typeface="Calibri" panose="020F0502020204030204" pitchFamily="34" charset="0"/>
                      </a:endParaRPr>
                    </a:p>
                  </a:txBody>
                  <a:tcPr marL="30245" marR="302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Montserrat Alternates ExtraBold" panose="00000900000000000000"/>
                        </a:rPr>
                        <a:t>Информационное освещение проекта в социальных сетях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Montserrat Alternates ExtraBold" panose="00000900000000000000"/>
                        <a:ea typeface="Calibri" panose="020F0502020204030204" pitchFamily="34" charset="0"/>
                      </a:endParaRPr>
                    </a:p>
                  </a:txBody>
                  <a:tcPr marL="30245" marR="30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Montserrat Alternates ExtraBold" panose="00000900000000000000"/>
                        </a:rPr>
                        <a:t>Июль 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Montserrat Alternates ExtraBold" panose="00000900000000000000"/>
                        <a:ea typeface="Calibri" panose="020F0502020204030204" pitchFamily="34" charset="0"/>
                      </a:endParaRPr>
                    </a:p>
                  </a:txBody>
                  <a:tcPr marL="30245" marR="30245" marT="0" marB="0"/>
                </a:tc>
                <a:extLst>
                  <a:ext uri="{0D108BD9-81ED-4DB2-BD59-A6C34878D82A}">
                    <a16:rowId xmlns:a16="http://schemas.microsoft.com/office/drawing/2014/main" val="3986373009"/>
                  </a:ext>
                </a:extLst>
              </a:tr>
              <a:tr h="599934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Montserrat Alternates ExtraBold" panose="00000900000000000000"/>
                        </a:rPr>
                        <a:t>2. 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Montserrat Alternates ExtraBold" panose="00000900000000000000"/>
                        <a:ea typeface="Calibri" panose="020F0502020204030204" pitchFamily="34" charset="0"/>
                      </a:endParaRPr>
                    </a:p>
                  </a:txBody>
                  <a:tcPr marL="30245" marR="302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Montserrat Alternates ExtraBold" panose="00000900000000000000"/>
                          <a:ea typeface="Calibri" panose="020F0502020204030204" pitchFamily="34" charset="0"/>
                        </a:rPr>
                        <a:t>Участие в мероприятиях фестиваля </a:t>
                      </a: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Montserrat Alternates ExtraBold" panose="00000900000000000000"/>
                          <a:ea typeface="+mn-ea"/>
                          <a:cs typeface="+mn-cs"/>
                        </a:rPr>
                        <a:t>«Территория моды. Сделано в Самарской области»: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Montserrat Alternates ExtraBold" panose="00000900000000000000"/>
                          <a:ea typeface="+mn-ea"/>
                          <a:cs typeface="+mn-cs"/>
                        </a:rPr>
                        <a:t>презентации, показы коллекций, встреча с генеральным продюсером фестиваля Марией Казак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Montserrat Alternates ExtraBold" panose="00000900000000000000"/>
                        <a:ea typeface="Calibri" panose="020F0502020204030204" pitchFamily="34" charset="0"/>
                      </a:endParaRPr>
                    </a:p>
                  </a:txBody>
                  <a:tcPr marL="30245" marR="30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Montserrat Alternates ExtraBold" panose="00000900000000000000"/>
                          <a:ea typeface="Calibri" panose="020F0502020204030204" pitchFamily="34" charset="0"/>
                        </a:rPr>
                        <a:t>В течение года</a:t>
                      </a:r>
                    </a:p>
                  </a:txBody>
                  <a:tcPr marL="30245" marR="30245" marT="0" marB="0"/>
                </a:tc>
                <a:extLst>
                  <a:ext uri="{0D108BD9-81ED-4DB2-BD59-A6C34878D82A}">
                    <a16:rowId xmlns:a16="http://schemas.microsoft.com/office/drawing/2014/main" val="2456271104"/>
                  </a:ext>
                </a:extLst>
              </a:tr>
              <a:tr h="38746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Montserrat Alternates ExtraBold" panose="00000900000000000000"/>
                        </a:rPr>
                        <a:t>3. 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Montserrat Alternates ExtraBold" panose="00000900000000000000"/>
                        <a:ea typeface="Calibri" panose="020F0502020204030204" pitchFamily="34" charset="0"/>
                      </a:endParaRPr>
                    </a:p>
                  </a:txBody>
                  <a:tcPr marL="30245" marR="302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Montserrat Alternates ExtraBold" panose="00000900000000000000"/>
                        </a:rPr>
                        <a:t>Занятие по дефиле с Ириной </a:t>
                      </a:r>
                      <a:r>
                        <a:rPr lang="ru-RU" sz="16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Montserrat Alternates ExtraBold" panose="00000900000000000000"/>
                        </a:rPr>
                        <a:t>Мантровой</a:t>
                      </a: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Montserrat Alternates ExtraBold" panose="00000900000000000000"/>
                        </a:rPr>
                        <a:t> «Подиум для «серебряной» моды»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Montserrat Alternates ExtraBold" panose="00000900000000000000"/>
                        <a:ea typeface="Calibri" panose="020F0502020204030204" pitchFamily="34" charset="0"/>
                      </a:endParaRPr>
                    </a:p>
                  </a:txBody>
                  <a:tcPr marL="30245" marR="30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Montserrat Alternates ExtraBold" panose="00000900000000000000"/>
                        </a:rPr>
                        <a:t>Январь, апрель, сентябрь 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Montserrat Alternates ExtraBold" panose="00000900000000000000"/>
                        <a:ea typeface="Calibri" panose="020F0502020204030204" pitchFamily="34" charset="0"/>
                      </a:endParaRPr>
                    </a:p>
                  </a:txBody>
                  <a:tcPr marL="30245" marR="30245" marT="0" marB="0"/>
                </a:tc>
                <a:extLst>
                  <a:ext uri="{0D108BD9-81ED-4DB2-BD59-A6C34878D82A}">
                    <a16:rowId xmlns:a16="http://schemas.microsoft.com/office/drawing/2014/main" val="3613132735"/>
                  </a:ext>
                </a:extLst>
              </a:tr>
              <a:tr h="38746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Montserrat Alternates ExtraBold" panose="00000900000000000000"/>
                        </a:rPr>
                        <a:t>4. 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Montserrat Alternates ExtraBold" panose="00000900000000000000"/>
                        <a:ea typeface="Calibri" panose="020F0502020204030204" pitchFamily="34" charset="0"/>
                      </a:endParaRPr>
                    </a:p>
                  </a:txBody>
                  <a:tcPr marL="30245" marR="302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Montserrat Alternates ExtraBold" panose="00000900000000000000"/>
                        </a:rPr>
                        <a:t>Мастер-класс по этикету </a:t>
                      </a: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Montserrat Alternates ExtraBold" panose="00000900000000000000"/>
                          <a:ea typeface="+mn-ea"/>
                          <a:cs typeface="+mn-cs"/>
                        </a:rPr>
                        <a:t>Анастасии Камышевой </a:t>
                      </a: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Montserrat Alternates ExtraBold" panose="00000900000000000000"/>
                        </a:rPr>
                        <a:t>«Привычки, которые меняют жизнь»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Montserrat Alternates ExtraBold" panose="00000900000000000000"/>
                        <a:ea typeface="Calibri" panose="020F0502020204030204" pitchFamily="34" charset="0"/>
                      </a:endParaRPr>
                    </a:p>
                  </a:txBody>
                  <a:tcPr marL="30245" marR="30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Montserrat Alternates ExtraBold" panose="00000900000000000000"/>
                        </a:rPr>
                        <a:t>Август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Montserrat Alternates ExtraBold" panose="00000900000000000000"/>
                        <a:ea typeface="Calibri" panose="020F0502020204030204" pitchFamily="34" charset="0"/>
                      </a:endParaRPr>
                    </a:p>
                  </a:txBody>
                  <a:tcPr marL="30245" marR="30245" marT="0" marB="0"/>
                </a:tc>
                <a:extLst>
                  <a:ext uri="{0D108BD9-81ED-4DB2-BD59-A6C34878D82A}">
                    <a16:rowId xmlns:a16="http://schemas.microsoft.com/office/drawing/2014/main" val="253346058"/>
                  </a:ext>
                </a:extLst>
              </a:tr>
              <a:tr h="38746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Montserrat Alternates ExtraBold" panose="00000900000000000000"/>
                        </a:rPr>
                        <a:t>5. 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Montserrat Alternates ExtraBold" panose="00000900000000000000"/>
                        <a:ea typeface="Calibri" panose="020F0502020204030204" pitchFamily="34" charset="0"/>
                      </a:endParaRPr>
                    </a:p>
                  </a:txBody>
                  <a:tcPr marL="30245" marR="302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Montserrat Alternates ExtraBold" panose="00000900000000000000"/>
                        </a:rPr>
                        <a:t>Психологический практикум Веры Собко «Правила успешности как основа имиджа современной женщины»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Montserrat Alternates ExtraBold" panose="00000900000000000000"/>
                        <a:ea typeface="Calibri" panose="020F0502020204030204" pitchFamily="34" charset="0"/>
                      </a:endParaRPr>
                    </a:p>
                  </a:txBody>
                  <a:tcPr marL="30245" marR="30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Montserrat Alternates ExtraBold" panose="00000900000000000000"/>
                          <a:ea typeface="Calibri" panose="020F0502020204030204" pitchFamily="34" charset="0"/>
                        </a:rPr>
                        <a:t>Сентябрь</a:t>
                      </a:r>
                    </a:p>
                  </a:txBody>
                  <a:tcPr marL="30245" marR="30245" marT="0" marB="0"/>
                </a:tc>
                <a:extLst>
                  <a:ext uri="{0D108BD9-81ED-4DB2-BD59-A6C34878D82A}">
                    <a16:rowId xmlns:a16="http://schemas.microsoft.com/office/drawing/2014/main" val="185609812"/>
                  </a:ext>
                </a:extLst>
              </a:tr>
              <a:tr h="38746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Montserrat Alternates ExtraBold" panose="00000900000000000000"/>
                        </a:rPr>
                        <a:t>6. 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Montserrat Alternates ExtraBold" panose="00000900000000000000"/>
                        <a:ea typeface="Calibri" panose="020F0502020204030204" pitchFamily="34" charset="0"/>
                      </a:endParaRPr>
                    </a:p>
                  </a:txBody>
                  <a:tcPr marL="30245" marR="302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Montserrat Alternates ExtraBold" panose="00000900000000000000"/>
                        </a:rPr>
                        <a:t>Встреча с историком моды, профессором Кобозевой З.М. «Модные образы в живописи»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Montserrat Alternates ExtraBold" panose="00000900000000000000"/>
                        <a:ea typeface="Calibri" panose="020F0502020204030204" pitchFamily="34" charset="0"/>
                      </a:endParaRPr>
                    </a:p>
                  </a:txBody>
                  <a:tcPr marL="30245" marR="30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Montserrat Alternates ExtraBold" panose="00000900000000000000"/>
                          <a:ea typeface="Calibri" panose="020F0502020204030204" pitchFamily="34" charset="0"/>
                        </a:rPr>
                        <a:t>Октябрь</a:t>
                      </a:r>
                    </a:p>
                  </a:txBody>
                  <a:tcPr marL="30245" marR="30245" marT="0" marB="0"/>
                </a:tc>
                <a:extLst>
                  <a:ext uri="{0D108BD9-81ED-4DB2-BD59-A6C34878D82A}">
                    <a16:rowId xmlns:a16="http://schemas.microsoft.com/office/drawing/2014/main" val="3420738450"/>
                  </a:ext>
                </a:extLst>
              </a:tr>
              <a:tr h="38746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Montserrat Alternates ExtraBold" panose="00000900000000000000"/>
                        </a:rPr>
                        <a:t>7. 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Montserrat Alternates ExtraBold" panose="00000900000000000000"/>
                        <a:ea typeface="Calibri" panose="020F0502020204030204" pitchFamily="34" charset="0"/>
                      </a:endParaRPr>
                    </a:p>
                  </a:txBody>
                  <a:tcPr marL="30245" marR="302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Montserrat Alternates ExtraBold" panose="00000900000000000000"/>
                        </a:rPr>
                        <a:t>Участие в маркет-фестивале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Montserrat Alternates ExtraBold" panose="00000900000000000000"/>
                        <a:ea typeface="Calibri" panose="020F0502020204030204" pitchFamily="34" charset="0"/>
                      </a:endParaRPr>
                    </a:p>
                  </a:txBody>
                  <a:tcPr marL="30245" marR="30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Montserrat Alternates ExtraBold" panose="00000900000000000000"/>
                          <a:ea typeface="Calibri" panose="020F0502020204030204" pitchFamily="34" charset="0"/>
                        </a:rPr>
                        <a:t>Ноябрь</a:t>
                      </a:r>
                    </a:p>
                  </a:txBody>
                  <a:tcPr marL="30245" marR="30245" marT="0" marB="0"/>
                </a:tc>
                <a:extLst>
                  <a:ext uri="{0D108BD9-81ED-4DB2-BD59-A6C34878D82A}">
                    <a16:rowId xmlns:a16="http://schemas.microsoft.com/office/drawing/2014/main" val="7938870"/>
                  </a:ext>
                </a:extLst>
              </a:tr>
              <a:tr h="458458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Montserrat Alternates ExtraBold" panose="00000900000000000000"/>
                        </a:rPr>
                        <a:t>8. 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Montserrat Alternates ExtraBold" panose="00000900000000000000"/>
                        <a:ea typeface="Calibri" panose="020F0502020204030204" pitchFamily="34" charset="0"/>
                      </a:endParaRPr>
                    </a:p>
                  </a:txBody>
                  <a:tcPr marL="30245" marR="302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Montserrat Alternates ExtraBold" panose="00000900000000000000"/>
                        </a:rPr>
                        <a:t>Информационное освещение проекта в СМИ («Сова», «</a:t>
                      </a:r>
                      <a:r>
                        <a:rPr lang="ru-RU" sz="16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Montserrat Alternates ExtraBold" panose="00000900000000000000"/>
                        </a:rPr>
                        <a:t>ДоброМедиа</a:t>
                      </a: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Montserrat Alternates ExtraBold" panose="00000900000000000000"/>
                        </a:rPr>
                        <a:t>, соцсети ВКонтакте, ТГ-канал «Серебряная мода Самары» (</a:t>
                      </a:r>
                      <a:r>
                        <a:rPr lang="en-US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j-lt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https://t.me/+5fm8-JYCwNpkY2Yy</a:t>
                      </a: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Montserrat Alternates ExtraBold" panose="00000900000000000000"/>
                        </a:rPr>
                        <a:t>)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Montserrat Alternates ExtraBold" panose="00000900000000000000"/>
                        <a:ea typeface="Calibri" panose="020F0502020204030204" pitchFamily="34" charset="0"/>
                      </a:endParaRPr>
                    </a:p>
                  </a:txBody>
                  <a:tcPr marL="30245" marR="30245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Montserrat Alternates ExtraBold" panose="00000900000000000000"/>
                          <a:ea typeface="Calibri" panose="020F0502020204030204" pitchFamily="34" charset="0"/>
                          <a:cs typeface="+mn-cs"/>
                        </a:rPr>
                        <a:t>В течение года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Montserrat Alternates ExtraBold" panose="00000900000000000000"/>
                        <a:ea typeface="Calibri" panose="020F0502020204030204" pitchFamily="34" charset="0"/>
                      </a:endParaRPr>
                    </a:p>
                  </a:txBody>
                  <a:tcPr marL="30245" marR="30245" marT="0" marB="0"/>
                </a:tc>
                <a:extLst>
                  <a:ext uri="{0D108BD9-81ED-4DB2-BD59-A6C34878D82A}">
                    <a16:rowId xmlns:a16="http://schemas.microsoft.com/office/drawing/2014/main" val="2226360415"/>
                  </a:ext>
                </a:extLst>
              </a:tr>
              <a:tr h="38746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Font typeface="+mj-lt"/>
                        <a:buNone/>
                      </a:pP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Montserrat Alternates ExtraBold" panose="00000900000000000000"/>
                        <a:ea typeface="Calibri" panose="020F0502020204030204" pitchFamily="34" charset="0"/>
                      </a:endParaRPr>
                    </a:p>
                  </a:txBody>
                  <a:tcPr marL="30245" marR="302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Montserrat Alternates ExtraBold" panose="00000900000000000000"/>
                        <a:ea typeface="Calibri" panose="020F0502020204030204" pitchFamily="34" charset="0"/>
                      </a:endParaRPr>
                    </a:p>
                  </a:txBody>
                  <a:tcPr marL="30245" marR="30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Montserrat Alternates ExtraBold" panose="00000900000000000000"/>
                        <a:ea typeface="Calibri" panose="020F0502020204030204" pitchFamily="34" charset="0"/>
                      </a:endParaRPr>
                    </a:p>
                  </a:txBody>
                  <a:tcPr marL="30245" marR="30245" marT="0" marB="0"/>
                </a:tc>
                <a:extLst>
                  <a:ext uri="{0D108BD9-81ED-4DB2-BD59-A6C34878D82A}">
                    <a16:rowId xmlns:a16="http://schemas.microsoft.com/office/drawing/2014/main" val="12525352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654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97121B-3792-4E2F-9EE9-0896E08C18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79" y="206040"/>
            <a:ext cx="3225884" cy="226095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BD631B-0B3E-7AF9-0F19-15B48E483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175" y="596571"/>
            <a:ext cx="7620660" cy="566485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94A4A1-0115-AC29-337B-81E0E23CDC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4525" y="3273685"/>
            <a:ext cx="4189508" cy="328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97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518</Words>
  <Application>Microsoft Office PowerPoint</Application>
  <PresentationFormat>Широкоэкранный</PresentationFormat>
  <Paragraphs>66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6" baseType="lpstr">
      <vt:lpstr>Arial</vt:lpstr>
      <vt:lpstr>Calibri</vt:lpstr>
      <vt:lpstr>Calibri Light</vt:lpstr>
      <vt:lpstr>Circe</vt:lpstr>
      <vt:lpstr>Montserrat Alternates ExtraBold</vt:lpstr>
      <vt:lpstr>Montserrat SemiBold</vt:lpstr>
      <vt:lpstr>Times New Roman</vt:lpstr>
      <vt:lpstr>Office Theme</vt:lpstr>
      <vt:lpstr>Презентация PowerPoint</vt:lpstr>
      <vt:lpstr>Актуальность</vt:lpstr>
      <vt:lpstr>Цели и задачи проекта</vt:lpstr>
      <vt:lpstr>География и целевая аудитория проекта</vt:lpstr>
      <vt:lpstr>Количественные и качественные показатели</vt:lpstr>
      <vt:lpstr>Партнеры проекта и вид поддержки</vt:lpstr>
      <vt:lpstr>Календарный план на 2026 год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Филипп Желуницын</dc:creator>
  <cp:lastModifiedBy>Пользователь</cp:lastModifiedBy>
  <cp:revision>69</cp:revision>
  <dcterms:created xsi:type="dcterms:W3CDTF">2019-10-31T08:01:45Z</dcterms:created>
  <dcterms:modified xsi:type="dcterms:W3CDTF">2025-06-12T16:08:48Z</dcterms:modified>
</cp:coreProperties>
</file>