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AEF36-ACA5-4576-9787-4A4AF120B944}" type="datetimeFigureOut">
              <a:rPr lang="ru-RU" smtClean="0"/>
              <a:t>30.01.2022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9DB1-D7F8-4512-B566-CA1A43882E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0820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AEF36-ACA5-4576-9787-4A4AF120B944}" type="datetimeFigureOut">
              <a:rPr lang="ru-RU" smtClean="0"/>
              <a:t>30.01.2022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9DB1-D7F8-4512-B566-CA1A43882E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4333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AEF36-ACA5-4576-9787-4A4AF120B944}" type="datetimeFigureOut">
              <a:rPr lang="ru-RU" smtClean="0"/>
              <a:t>30.01.2022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9DB1-D7F8-4512-B566-CA1A43882E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376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AEF36-ACA5-4576-9787-4A4AF120B944}" type="datetimeFigureOut">
              <a:rPr lang="ru-RU" smtClean="0"/>
              <a:t>30.01.2022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9DB1-D7F8-4512-B566-CA1A43882E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3038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AEF36-ACA5-4576-9787-4A4AF120B944}" type="datetimeFigureOut">
              <a:rPr lang="ru-RU" smtClean="0"/>
              <a:t>30.01.2022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9DB1-D7F8-4512-B566-CA1A43882E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0781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AEF36-ACA5-4576-9787-4A4AF120B944}" type="datetimeFigureOut">
              <a:rPr lang="ru-RU" smtClean="0"/>
              <a:t>30.01.2022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9DB1-D7F8-4512-B566-CA1A43882E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5543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AEF36-ACA5-4576-9787-4A4AF120B944}" type="datetimeFigureOut">
              <a:rPr lang="ru-RU" smtClean="0"/>
              <a:t>30.01.2022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9DB1-D7F8-4512-B566-CA1A43882E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0131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AEF36-ACA5-4576-9787-4A4AF120B944}" type="datetimeFigureOut">
              <a:rPr lang="ru-RU" smtClean="0"/>
              <a:t>30.01.2022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9DB1-D7F8-4512-B566-CA1A43882E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6464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AEF36-ACA5-4576-9787-4A4AF120B944}" type="datetimeFigureOut">
              <a:rPr lang="ru-RU" smtClean="0"/>
              <a:t>30.01.2022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9DB1-D7F8-4512-B566-CA1A43882E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291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AEF36-ACA5-4576-9787-4A4AF120B944}" type="datetimeFigureOut">
              <a:rPr lang="ru-RU" smtClean="0"/>
              <a:t>30.01.2022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9DB1-D7F8-4512-B566-CA1A43882E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75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AEF36-ACA5-4576-9787-4A4AF120B944}" type="datetimeFigureOut">
              <a:rPr lang="ru-RU" smtClean="0"/>
              <a:t>30.01.2022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69DB1-D7F8-4512-B566-CA1A43882E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3366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AAEF36-ACA5-4576-9787-4A4AF120B944}" type="datetimeFigureOut">
              <a:rPr lang="ru-RU" smtClean="0"/>
              <a:t>30.01.2022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269DB1-D7F8-4512-B566-CA1A43882E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9068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semanachin@gmail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84174"/>
            <a:ext cx="12189015" cy="4822664"/>
          </a:xfrm>
        </p:spPr>
        <p:txBody>
          <a:bodyPr>
            <a:normAutofit/>
          </a:bodyPr>
          <a:lstStyle/>
          <a:p>
            <a:r>
              <a:rPr lang="ru-RU" sz="8800" b="1" dirty="0" smtClean="0">
                <a:latin typeface="Arial Black" panose="020B0A04020102020204" pitchFamily="34" charset="0"/>
              </a:rPr>
              <a:t>ПРОЕКТ</a:t>
            </a:r>
            <a:r>
              <a:rPr lang="ru-RU" sz="8800" b="0" dirty="0" smtClean="0">
                <a:effectLst/>
              </a:rPr>
              <a:t/>
            </a:r>
            <a:br>
              <a:rPr lang="ru-RU" sz="8800" b="0" dirty="0" smtClean="0">
                <a:effectLst/>
              </a:rPr>
            </a:br>
            <a:r>
              <a:rPr lang="ru-RU" sz="8800" dirty="0">
                <a:solidFill>
                  <a:srgbClr val="FF0000"/>
                </a:solidFill>
                <a:latin typeface="Bahnschrift Condensed" panose="020B0502040204020203" pitchFamily="34" charset="0"/>
              </a:rPr>
              <a:t>SN17</a:t>
            </a:r>
            <a:r>
              <a:rPr lang="ru-RU" sz="2000" b="0" dirty="0" smtClean="0">
                <a:effectLst/>
              </a:rPr>
              <a:t/>
            </a:r>
            <a:br>
              <a:rPr lang="ru-RU" sz="2000" b="0" dirty="0" smtClean="0">
                <a:effectLst/>
              </a:rPr>
            </a:br>
            <a:r>
              <a:rPr lang="ru-RU" sz="2000" dirty="0"/>
              <a:t>инновационный проект по развитию молодёжи</a:t>
            </a:r>
            <a:r>
              <a:rPr lang="ru-RU" sz="7200" dirty="0"/>
              <a:t> 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85049" y="5202238"/>
            <a:ext cx="9144000" cy="1655762"/>
          </a:xfrm>
        </p:spPr>
        <p:txBody>
          <a:bodyPr>
            <a:normAutofit fontScale="47500" lnSpcReduction="20000"/>
          </a:bodyPr>
          <a:lstStyle/>
          <a:p>
            <a:pPr algn="r">
              <a:spcBef>
                <a:spcPts val="0"/>
              </a:spcBef>
            </a:pPr>
            <a:r>
              <a:rPr lang="ru-RU" i="0" u="none" strike="noStrike" dirty="0" smtClean="0">
                <a:solidFill>
                  <a:srgbClr val="010423"/>
                </a:solidFill>
                <a:effectLst/>
              </a:rPr>
              <a:t>Автор:</a:t>
            </a:r>
            <a:endParaRPr lang="ru-RU" dirty="0" smtClean="0">
              <a:effectLst/>
            </a:endParaRPr>
          </a:p>
          <a:p>
            <a:pPr algn="r">
              <a:spcBef>
                <a:spcPts val="0"/>
              </a:spcBef>
            </a:pPr>
            <a:r>
              <a:rPr lang="ru-RU" i="1" u="none" strike="noStrike" dirty="0" smtClean="0">
                <a:solidFill>
                  <a:srgbClr val="010423"/>
                </a:solidFill>
                <a:effectLst/>
              </a:rPr>
              <a:t>Начин Семён Яковлевич</a:t>
            </a:r>
          </a:p>
          <a:p>
            <a:pPr algn="r">
              <a:spcBef>
                <a:spcPts val="0"/>
              </a:spcBef>
            </a:pPr>
            <a:r>
              <a:rPr lang="ru-RU" i="1" dirty="0" smtClean="0">
                <a:solidFill>
                  <a:srgbClr val="010423"/>
                </a:solidFill>
              </a:rPr>
              <a:t>15 лет</a:t>
            </a:r>
            <a:endParaRPr lang="ru-RU" dirty="0" smtClean="0">
              <a:effectLst/>
            </a:endParaRPr>
          </a:p>
          <a:p>
            <a:pPr algn="r">
              <a:spcBef>
                <a:spcPts val="0"/>
              </a:spcBef>
            </a:pPr>
            <a:r>
              <a:rPr lang="ru-RU" i="0" u="none" strike="noStrike" dirty="0" smtClean="0">
                <a:solidFill>
                  <a:srgbClr val="010423"/>
                </a:solidFill>
                <a:effectLst/>
              </a:rPr>
              <a:t>Контактные данные:</a:t>
            </a:r>
            <a:endParaRPr lang="ru-RU" dirty="0" smtClean="0">
              <a:effectLst/>
            </a:endParaRPr>
          </a:p>
          <a:p>
            <a:pPr algn="r">
              <a:spcBef>
                <a:spcPts val="0"/>
              </a:spcBef>
            </a:pPr>
            <a:r>
              <a:rPr lang="ru-RU" i="0" u="none" strike="noStrike" dirty="0" smtClean="0">
                <a:solidFill>
                  <a:srgbClr val="010423"/>
                </a:solidFill>
                <a:effectLst/>
              </a:rPr>
              <a:t>тел: 8(911) 144-03</a:t>
            </a:r>
            <a:r>
              <a:rPr lang="ru-RU" i="0" u="sng" strike="noStrike" dirty="0" smtClean="0">
                <a:solidFill>
                  <a:srgbClr val="010423"/>
                </a:solidFill>
                <a:effectLst/>
              </a:rPr>
              <a:t>-51</a:t>
            </a:r>
            <a:endParaRPr lang="ru-RU" u="sng" dirty="0" smtClean="0">
              <a:effectLst/>
            </a:endParaRPr>
          </a:p>
          <a:p>
            <a:pPr algn="r">
              <a:spcBef>
                <a:spcPts val="0"/>
              </a:spcBef>
            </a:pPr>
            <a:r>
              <a:rPr lang="ru-RU" i="0" strike="noStrike" dirty="0" err="1" smtClean="0">
                <a:solidFill>
                  <a:srgbClr val="010423"/>
                </a:solidFill>
                <a:effectLst/>
              </a:rPr>
              <a:t>email</a:t>
            </a:r>
            <a:r>
              <a:rPr lang="ru-RU" i="0" strike="noStrike" dirty="0" smtClean="0">
                <a:solidFill>
                  <a:srgbClr val="010423"/>
                </a:solidFill>
                <a:effectLst/>
              </a:rPr>
              <a:t>: </a:t>
            </a:r>
            <a:r>
              <a:rPr lang="ru-RU" i="0" strike="noStrike" dirty="0" smtClean="0">
                <a:solidFill>
                  <a:srgbClr val="1155CC"/>
                </a:solidFill>
                <a:effectLst/>
                <a:hlinkClick r:id="rId2"/>
              </a:rPr>
              <a:t>semanachin@gmail.com</a:t>
            </a:r>
            <a:endParaRPr lang="ru-RU" dirty="0" smtClean="0">
              <a:effectLst/>
            </a:endParaRPr>
          </a:p>
          <a:p>
            <a:pPr algn="r">
              <a:spcBef>
                <a:spcPts val="0"/>
              </a:spcBef>
            </a:pPr>
            <a:r>
              <a:rPr lang="ru-RU" i="0" strike="noStrike" dirty="0" smtClean="0">
                <a:solidFill>
                  <a:srgbClr val="010423"/>
                </a:solidFill>
                <a:effectLst/>
              </a:rPr>
              <a:t>VK: Сёма Начин</a:t>
            </a:r>
            <a:endParaRPr lang="ru-RU" dirty="0" smtClean="0">
              <a:effectLst/>
            </a:endParaRPr>
          </a:p>
          <a:p>
            <a:pPr algn="r">
              <a:spcBef>
                <a:spcPts val="0"/>
              </a:spcBef>
            </a:pPr>
            <a:r>
              <a:rPr lang="ru-RU" i="0" strike="noStrike" dirty="0" err="1" smtClean="0">
                <a:solidFill>
                  <a:srgbClr val="010423"/>
                </a:solidFill>
                <a:effectLst/>
              </a:rPr>
              <a:t>Inst</a:t>
            </a:r>
            <a:r>
              <a:rPr lang="ru-RU" i="0" strike="noStrike" dirty="0" smtClean="0">
                <a:solidFill>
                  <a:srgbClr val="010423"/>
                </a:solidFill>
                <a:effectLst/>
              </a:rPr>
              <a:t>: </a:t>
            </a:r>
            <a:r>
              <a:rPr lang="ru-RU" i="0" strike="noStrike" dirty="0" err="1" smtClean="0">
                <a:solidFill>
                  <a:srgbClr val="010423"/>
                </a:solidFill>
                <a:effectLst/>
              </a:rPr>
              <a:t>Sema</a:t>
            </a:r>
            <a:r>
              <a:rPr lang="ru-RU" i="0" strike="noStrike" dirty="0" smtClean="0">
                <a:solidFill>
                  <a:srgbClr val="010423"/>
                </a:solidFill>
                <a:effectLst/>
              </a:rPr>
              <a:t> </a:t>
            </a:r>
            <a:r>
              <a:rPr lang="ru-RU" i="0" strike="noStrike" dirty="0" err="1" smtClean="0">
                <a:solidFill>
                  <a:srgbClr val="010423"/>
                </a:solidFill>
                <a:effectLst/>
              </a:rPr>
              <a:t>Nachin</a:t>
            </a:r>
            <a:endParaRPr lang="ru-RU" i="0" strike="noStrike" dirty="0" smtClean="0">
              <a:solidFill>
                <a:srgbClr val="010423"/>
              </a:solidFill>
              <a:effectLst/>
            </a:endParaRPr>
          </a:p>
          <a:p>
            <a:pPr algn="r">
              <a:spcBef>
                <a:spcPts val="0"/>
              </a:spcBef>
            </a:pPr>
            <a:r>
              <a:rPr lang="ru-RU" dirty="0" smtClean="0">
                <a:solidFill>
                  <a:srgbClr val="010423"/>
                </a:solidFill>
              </a:rPr>
              <a:t>Не реализован </a:t>
            </a:r>
            <a:endParaRPr lang="ru-RU" dirty="0" smtClean="0">
              <a:effectLst/>
            </a:endParaRPr>
          </a:p>
          <a:p>
            <a:r>
              <a:rPr lang="ru-RU" u="sng" dirty="0" smtClean="0"/>
              <a:t/>
            </a:r>
            <a:br>
              <a:rPr lang="ru-RU" u="sng" dirty="0" smtClean="0"/>
            </a:br>
            <a:endParaRPr lang="ru-RU" u="sng" dirty="0"/>
          </a:p>
        </p:txBody>
      </p:sp>
    </p:spTree>
    <p:extLst>
      <p:ext uri="{BB962C8B-B14F-4D97-AF65-F5344CB8AC3E}">
        <p14:creationId xmlns:p14="http://schemas.microsoft.com/office/powerpoint/2010/main" val="2165891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6173279"/>
              </p:ext>
            </p:extLst>
          </p:nvPr>
        </p:nvGraphicFramePr>
        <p:xfrm>
          <a:off x="870437" y="721061"/>
          <a:ext cx="10691447" cy="5897328"/>
        </p:xfrm>
        <a:graphic>
          <a:graphicData uri="http://schemas.openxmlformats.org/drawingml/2006/table">
            <a:tbl>
              <a:tblPr/>
              <a:tblGrid>
                <a:gridCol w="3977159"/>
                <a:gridCol w="6714288"/>
              </a:tblGrid>
              <a:tr h="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b="0" i="0" u="none" strike="noStrike" dirty="0">
                          <a:solidFill>
                            <a:srgbClr val="010423"/>
                          </a:solidFill>
                          <a:effectLst/>
                          <a:latin typeface="Arial" panose="020B0604020202020204" pitchFamily="34" charset="0"/>
                        </a:rPr>
                        <a:t>Название документа </a:t>
                      </a:r>
                      <a:endParaRPr lang="ru-RU" sz="1200" dirty="0">
                        <a:effectLst/>
                      </a:endParaRPr>
                    </a:p>
                  </a:txBody>
                  <a:tcPr marL="28552" marR="28552" marT="28552" marB="2855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900" b="0" i="0" u="none" strike="noStrike" dirty="0">
                          <a:solidFill>
                            <a:srgbClr val="010423"/>
                          </a:solidFill>
                          <a:effectLst/>
                          <a:latin typeface="Arial" panose="020B0604020202020204" pitchFamily="34" charset="0"/>
                        </a:rPr>
                        <a:t>Паспорт проекта </a:t>
                      </a:r>
                      <a:endParaRPr lang="ru-RU" sz="1200" dirty="0">
                        <a:effectLst/>
                      </a:endParaRPr>
                    </a:p>
                  </a:txBody>
                  <a:tcPr marL="28552" marR="28552" marT="28552" marB="2855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762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b="0" i="0" u="none" strike="noStrike">
                          <a:solidFill>
                            <a:srgbClr val="010423"/>
                          </a:solidFill>
                          <a:effectLst/>
                          <a:latin typeface="Arial" panose="020B0604020202020204" pitchFamily="34" charset="0"/>
                        </a:rPr>
                        <a:t>Название проекта</a:t>
                      </a:r>
                      <a:endParaRPr lang="ru-RU" sz="1200">
                        <a:effectLst/>
                      </a:endParaRPr>
                    </a:p>
                  </a:txBody>
                  <a:tcPr marL="28552" marR="28552" marT="28552" marB="2855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900" b="0" i="0" u="none" strike="noStrike" dirty="0" err="1">
                          <a:solidFill>
                            <a:srgbClr val="010423"/>
                          </a:solidFill>
                          <a:effectLst/>
                          <a:latin typeface="Arial" panose="020B0604020202020204" pitchFamily="34" charset="0"/>
                        </a:rPr>
                        <a:t>Sema</a:t>
                      </a:r>
                      <a:r>
                        <a:rPr lang="ru-RU" sz="900" b="0" i="0" u="none" strike="noStrike" dirty="0">
                          <a:solidFill>
                            <a:srgbClr val="010423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ru-RU" sz="900" b="0" i="0" u="none" strike="noStrike" dirty="0" err="1">
                          <a:solidFill>
                            <a:srgbClr val="010423"/>
                          </a:solidFill>
                          <a:effectLst/>
                          <a:latin typeface="Arial" panose="020B0604020202020204" pitchFamily="34" charset="0"/>
                        </a:rPr>
                        <a:t>Nachin</a:t>
                      </a:r>
                      <a:r>
                        <a:rPr lang="ru-RU" sz="900" b="0" i="0" u="none" strike="noStrike" dirty="0">
                          <a:solidFill>
                            <a:srgbClr val="010423"/>
                          </a:solidFill>
                          <a:effectLst/>
                          <a:latin typeface="Arial" panose="020B0604020202020204" pitchFamily="34" charset="0"/>
                        </a:rPr>
                        <a:t> 17 (Сёма Начин 17)</a:t>
                      </a:r>
                      <a:endParaRPr lang="ru-RU" sz="1200" dirty="0">
                        <a:effectLst/>
                      </a:endParaRPr>
                    </a:p>
                  </a:txBody>
                  <a:tcPr marL="28552" marR="28552" marT="28552" marB="2855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762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b="0" i="0" u="none" strike="noStrike">
                          <a:solidFill>
                            <a:srgbClr val="010423"/>
                          </a:solidFill>
                          <a:effectLst/>
                          <a:latin typeface="Arial" panose="020B0604020202020204" pitchFamily="34" charset="0"/>
                        </a:rPr>
                        <a:t>Краткое название проекта</a:t>
                      </a:r>
                      <a:endParaRPr lang="ru-RU" sz="1200">
                        <a:effectLst/>
                      </a:endParaRPr>
                    </a:p>
                  </a:txBody>
                  <a:tcPr marL="28552" marR="28552" marT="28552" marB="2855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i="0" u="none" strike="noStrike">
                          <a:solidFill>
                            <a:srgbClr val="010423"/>
                          </a:solidFill>
                          <a:effectLst/>
                          <a:latin typeface="Arial" panose="020B0604020202020204" pitchFamily="34" charset="0"/>
                        </a:rPr>
                        <a:t>SN17</a:t>
                      </a:r>
                      <a:endParaRPr lang="en-US" sz="1200">
                        <a:effectLst/>
                      </a:endParaRPr>
                    </a:p>
                  </a:txBody>
                  <a:tcPr marL="28552" marR="28552" marT="28552" marB="2855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762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b="0" i="0" u="none" strike="noStrike">
                          <a:solidFill>
                            <a:srgbClr val="010423"/>
                          </a:solidFill>
                          <a:effectLst/>
                          <a:latin typeface="Arial" panose="020B0604020202020204" pitchFamily="34" charset="0"/>
                        </a:rPr>
                        <a:t>Разработчик проекта </a:t>
                      </a:r>
                      <a:endParaRPr lang="ru-RU" sz="1200">
                        <a:effectLst/>
                      </a:endParaRPr>
                    </a:p>
                  </a:txBody>
                  <a:tcPr marL="28552" marR="28552" marT="28552" marB="2855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900" b="0" i="0" u="none" strike="noStrike">
                          <a:solidFill>
                            <a:srgbClr val="010423"/>
                          </a:solidFill>
                          <a:effectLst/>
                          <a:latin typeface="Arial" panose="020B0604020202020204" pitchFamily="34" charset="0"/>
                        </a:rPr>
                        <a:t>Начин Семён Яковлевич</a:t>
                      </a:r>
                      <a:endParaRPr lang="ru-RU" sz="1200">
                        <a:effectLst/>
                      </a:endParaRPr>
                    </a:p>
                  </a:txBody>
                  <a:tcPr marL="28552" marR="28552" marT="28552" marB="2855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762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b="0" i="0" u="none" strike="noStrike">
                          <a:solidFill>
                            <a:srgbClr val="010423"/>
                          </a:solidFill>
                          <a:effectLst/>
                          <a:latin typeface="Arial" panose="020B0604020202020204" pitchFamily="34" charset="0"/>
                        </a:rPr>
                        <a:t>Руководитель проекта</a:t>
                      </a:r>
                      <a:endParaRPr lang="ru-RU" sz="1200">
                        <a:effectLst/>
                      </a:endParaRPr>
                    </a:p>
                  </a:txBody>
                  <a:tcPr marL="28552" marR="28552" marT="28552" marB="2855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900" b="0" i="0" u="none" strike="noStrike">
                          <a:solidFill>
                            <a:srgbClr val="010423"/>
                          </a:solidFill>
                          <a:effectLst/>
                          <a:latin typeface="Arial" panose="020B0604020202020204" pitchFamily="34" charset="0"/>
                        </a:rPr>
                        <a:t>Начин Семён Яковлевич</a:t>
                      </a:r>
                      <a:endParaRPr lang="ru-RU" sz="1200">
                        <a:effectLst/>
                      </a:endParaRPr>
                    </a:p>
                  </a:txBody>
                  <a:tcPr marL="28552" marR="28552" marT="28552" marB="2855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4898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b="0" i="0" u="none" strike="noStrike">
                          <a:solidFill>
                            <a:srgbClr val="010423"/>
                          </a:solidFill>
                          <a:effectLst/>
                          <a:latin typeface="Arial" panose="020B0604020202020204" pitchFamily="34" charset="0"/>
                        </a:rPr>
                        <a:t>Цель проекта</a:t>
                      </a:r>
                      <a:endParaRPr lang="ru-RU" sz="1200">
                        <a:effectLst/>
                      </a:endParaRPr>
                    </a:p>
                  </a:txBody>
                  <a:tcPr marL="28552" marR="28552" marT="28552" marB="2855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Создание уникального мероприятий для взаимодействия с молодёжью, которые позволит рационально и с пользой проводить свободное время.</a:t>
                      </a:r>
                      <a:endParaRPr lang="ru-RU" sz="1200" dirty="0">
                        <a:effectLst/>
                      </a:endParaRPr>
                    </a:p>
                    <a:p>
                      <a:pPr fontAlgn="t"/>
                      <a:r>
                        <a:rPr lang="ru-RU" sz="1200" dirty="0">
                          <a:effectLst/>
                        </a:rPr>
                        <a:t/>
                      </a:r>
                      <a:br>
                        <a:rPr lang="ru-RU" sz="1200" dirty="0">
                          <a:effectLst/>
                        </a:rPr>
                      </a:br>
                      <a:endParaRPr lang="ru-RU" sz="1200" dirty="0">
                        <a:effectLst/>
                      </a:endParaRPr>
                    </a:p>
                  </a:txBody>
                  <a:tcPr marL="28552" marR="28552" marT="28552" marB="2855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41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b="0" i="0" u="none" strike="noStrike" dirty="0">
                          <a:solidFill>
                            <a:srgbClr val="010423"/>
                          </a:solidFill>
                          <a:effectLst/>
                          <a:latin typeface="Arial" panose="020B0604020202020204" pitchFamily="34" charset="0"/>
                        </a:rPr>
                        <a:t>Задачи проекта</a:t>
                      </a:r>
                      <a:endParaRPr lang="ru-RU" sz="1200" dirty="0">
                        <a:effectLst/>
                      </a:endParaRPr>
                    </a:p>
                  </a:txBody>
                  <a:tcPr marL="28552" marR="28552" marT="28552" marB="2855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>
                          <a:effectLst/>
                        </a:rPr>
                        <a:t/>
                      </a:r>
                      <a:br>
                        <a:rPr lang="ru-RU" sz="1200" dirty="0">
                          <a:effectLst/>
                        </a:rPr>
                      </a:b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Создание </a:t>
                      </a:r>
                      <a:r>
                        <a:rPr lang="ru-RU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комьюнити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для привлечения молодежи к нашим мероприятиям </a:t>
                      </a:r>
                    </a:p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>
                          <a:effectLst/>
                        </a:rPr>
                        <a:t/>
                      </a:r>
                      <a:br>
                        <a:rPr lang="ru-RU" sz="1200" dirty="0">
                          <a:effectLst/>
                        </a:rPr>
                      </a:b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Активная жизненная позиция молодежи нашей страны</a:t>
                      </a:r>
                    </a:p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>
                          <a:effectLst/>
                        </a:rPr>
                        <a:t/>
                      </a:r>
                      <a:br>
                        <a:rPr lang="ru-RU" sz="1200" dirty="0">
                          <a:effectLst/>
                        </a:rPr>
                      </a:b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Воспитание культурного и образованного поколения </a:t>
                      </a:r>
                    </a:p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>
                          <a:effectLst/>
                        </a:rPr>
                        <a:t/>
                      </a:r>
                      <a:br>
                        <a:rPr lang="ru-RU" sz="1200" dirty="0">
                          <a:effectLst/>
                        </a:rPr>
                      </a:b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Развитие направления КУЛЬТУРА И ИСКУССТВО </a:t>
                      </a:r>
                    </a:p>
                    <a:p>
                      <a:pPr fontAlgn="t"/>
                      <a:r>
                        <a:rPr lang="ru-RU" sz="1200" dirty="0">
                          <a:effectLst/>
                        </a:rPr>
                        <a:t/>
                      </a:r>
                      <a:br>
                        <a:rPr lang="ru-RU" sz="1200" dirty="0">
                          <a:effectLst/>
                        </a:rPr>
                      </a:br>
                      <a:endParaRPr lang="ru-RU" sz="1200" dirty="0">
                        <a:effectLst/>
                      </a:endParaRPr>
                    </a:p>
                  </a:txBody>
                  <a:tcPr marL="28552" marR="28552" marT="28552" marB="2855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762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b="0" i="0" u="none" strike="noStrike">
                          <a:solidFill>
                            <a:srgbClr val="010423"/>
                          </a:solidFill>
                          <a:effectLst/>
                          <a:latin typeface="Arial" panose="020B0604020202020204" pitchFamily="34" charset="0"/>
                        </a:rPr>
                        <a:t>Участники проекта </a:t>
                      </a:r>
                      <a:endParaRPr lang="ru-RU" sz="1200">
                        <a:effectLst/>
                      </a:endParaRPr>
                    </a:p>
                  </a:txBody>
                  <a:tcPr marL="28552" marR="28552" marT="28552" marB="2855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900" b="0" i="0" u="none" strike="noStrike">
                          <a:solidFill>
                            <a:srgbClr val="010423"/>
                          </a:solidFill>
                          <a:effectLst/>
                          <a:latin typeface="Arial" panose="020B0604020202020204" pitchFamily="34" charset="0"/>
                        </a:rPr>
                        <a:t>Волонтёры “Дела.Миру”; молодежь 12-25 лет; начинающие артисты, диджеи, спортсмены.</a:t>
                      </a:r>
                      <a:endParaRPr lang="ru-RU" sz="1200">
                        <a:effectLst/>
                      </a:endParaRPr>
                    </a:p>
                  </a:txBody>
                  <a:tcPr marL="28552" marR="28552" marT="28552" marB="2855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2028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b="0" i="0" u="none" strike="noStrike">
                          <a:solidFill>
                            <a:srgbClr val="010423"/>
                          </a:solidFill>
                          <a:effectLst/>
                          <a:latin typeface="Arial" panose="020B0604020202020204" pitchFamily="34" charset="0"/>
                        </a:rPr>
                        <a:t>Ожидаемые результаты проекта</a:t>
                      </a:r>
                      <a:endParaRPr lang="ru-RU" sz="1200">
                        <a:effectLst/>
                      </a:endParaRPr>
                    </a:p>
                  </a:txBody>
                  <a:tcPr marL="28552" marR="28552" marT="28552" marB="2855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900" b="0" i="0" u="none" strike="noStrike">
                          <a:solidFill>
                            <a:srgbClr val="010423"/>
                          </a:solidFill>
                          <a:effectLst/>
                          <a:latin typeface="Arial" panose="020B0604020202020204" pitchFamily="34" charset="0"/>
                        </a:rPr>
                        <a:t>- Систематическая работа творческой площадки для молодёжи в течение года;</a:t>
                      </a:r>
                      <a:endParaRPr lang="ru-RU" sz="120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/>
                      </a:r>
                      <a:br>
                        <a:rPr lang="ru-RU" sz="1200">
                          <a:effectLst/>
                        </a:rPr>
                      </a:br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 Создание информационной площадки в ВКонтакте для освещения работы с молодежью и привлечения новых участников и идей, обратной связи с населением;</a:t>
                      </a:r>
                      <a:endParaRPr lang="ru-RU" sz="120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/>
                      </a:r>
                      <a:br>
                        <a:rPr lang="ru-RU" sz="1200">
                          <a:effectLst/>
                        </a:rPr>
                      </a:br>
                      <a:r>
                        <a:rPr lang="ru-RU" sz="900" b="0" i="0" u="none" strike="noStrike">
                          <a:solidFill>
                            <a:srgbClr val="212529"/>
                          </a:solidFill>
                          <a:effectLst/>
                          <a:latin typeface="Arial" panose="020B0604020202020204" pitchFamily="34" charset="0"/>
                        </a:rPr>
                        <a:t>- Появление новых творческих союзов среди молодежи;</a:t>
                      </a:r>
                      <a:endParaRPr lang="ru-RU" sz="120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/>
                      </a:r>
                      <a:br>
                        <a:rPr lang="ru-RU" sz="1200">
                          <a:effectLst/>
                        </a:rPr>
                      </a:br>
                      <a:r>
                        <a:rPr lang="ru-RU" sz="900" b="0" i="0" u="none" strike="noStrike">
                          <a:solidFill>
                            <a:srgbClr val="212529"/>
                          </a:solidFill>
                          <a:effectLst/>
                          <a:latin typeface="Arial" panose="020B0604020202020204" pitchFamily="34" charset="0"/>
                        </a:rPr>
                        <a:t>- На творческих площадках звучат авторские песни молодых людей и коллективов нашего района;</a:t>
                      </a:r>
                      <a:endParaRPr lang="ru-RU" sz="120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/>
                      </a:r>
                      <a:br>
                        <a:rPr lang="ru-RU" sz="1200">
                          <a:effectLst/>
                        </a:rPr>
                      </a:br>
                      <a:r>
                        <a:rPr lang="ru-RU" sz="900" b="0" i="0" u="none" strike="noStrike">
                          <a:solidFill>
                            <a:srgbClr val="212529"/>
                          </a:solidFill>
                          <a:effectLst/>
                          <a:latin typeface="Arial" panose="020B0604020202020204" pitchFamily="34" charset="0"/>
                        </a:rPr>
                        <a:t>- Сотрудничество с творческими коллективами других учреждений.</a:t>
                      </a:r>
                      <a:endParaRPr lang="ru-RU" sz="1200">
                        <a:effectLst/>
                      </a:endParaRPr>
                    </a:p>
                  </a:txBody>
                  <a:tcPr marL="28552" marR="28552" marT="28552" marB="2855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085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b="0" i="0" u="none" strike="noStrike">
                          <a:solidFill>
                            <a:srgbClr val="010423"/>
                          </a:solidFill>
                          <a:effectLst/>
                          <a:latin typeface="Arial" panose="020B0604020202020204" pitchFamily="34" charset="0"/>
                        </a:rPr>
                        <a:t>Объемы и источники финансирования проекта</a:t>
                      </a:r>
                      <a:endParaRPr lang="ru-RU" sz="1200">
                        <a:effectLst/>
                      </a:endParaRPr>
                    </a:p>
                  </a:txBody>
                  <a:tcPr marL="28552" marR="28552" marT="28552" marB="2855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900" b="0" i="0" u="none" strike="noStrike">
                          <a:solidFill>
                            <a:srgbClr val="010423"/>
                          </a:solidFill>
                          <a:effectLst/>
                          <a:latin typeface="Arial" panose="020B0604020202020204" pitchFamily="34" charset="0"/>
                        </a:rPr>
                        <a:t>Финансирование от депутатов и спонсоров проекта</a:t>
                      </a:r>
                      <a:endParaRPr lang="ru-RU" sz="1200">
                        <a:effectLst/>
                      </a:endParaRPr>
                    </a:p>
                  </a:txBody>
                  <a:tcPr marL="28552" marR="28552" marT="28552" marB="2855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762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b="0" i="0" u="none" strike="noStrike">
                          <a:solidFill>
                            <a:srgbClr val="010423"/>
                          </a:solidFill>
                          <a:effectLst/>
                          <a:latin typeface="Arial" panose="020B0604020202020204" pitchFamily="34" charset="0"/>
                        </a:rPr>
                        <a:t>Сроки проведения </a:t>
                      </a:r>
                      <a:endParaRPr lang="ru-RU" sz="1200">
                        <a:effectLst/>
                      </a:endParaRPr>
                    </a:p>
                  </a:txBody>
                  <a:tcPr marL="28552" marR="28552" marT="28552" marB="2855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900" b="0" i="0" u="none" strike="noStrike">
                          <a:solidFill>
                            <a:srgbClr val="010423"/>
                          </a:solidFill>
                          <a:effectLst/>
                          <a:latin typeface="Arial" panose="020B0604020202020204" pitchFamily="34" charset="0"/>
                        </a:rPr>
                        <a:t>29.07.2022</a:t>
                      </a:r>
                      <a:endParaRPr lang="ru-RU" sz="1200">
                        <a:effectLst/>
                      </a:endParaRPr>
                    </a:p>
                  </a:txBody>
                  <a:tcPr marL="28552" marR="28552" marT="28552" marB="2855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762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00" b="0" i="0" u="none" strike="noStrike">
                          <a:solidFill>
                            <a:srgbClr val="010423"/>
                          </a:solidFill>
                          <a:effectLst/>
                          <a:latin typeface="Arial" panose="020B0604020202020204" pitchFamily="34" charset="0"/>
                        </a:rPr>
                        <a:t>Направление проекта </a:t>
                      </a:r>
                      <a:endParaRPr lang="ru-RU" sz="1200">
                        <a:effectLst/>
                      </a:endParaRPr>
                    </a:p>
                  </a:txBody>
                  <a:tcPr marL="28552" marR="28552" marT="28552" marB="2855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900" b="0" i="0" u="none" strike="noStrike" dirty="0">
                          <a:solidFill>
                            <a:srgbClr val="010423"/>
                          </a:solidFill>
                          <a:effectLst/>
                          <a:latin typeface="Arial" panose="020B0604020202020204" pitchFamily="34" charset="0"/>
                        </a:rPr>
                        <a:t>Культура и Искусство </a:t>
                      </a:r>
                      <a:endParaRPr lang="ru-RU" sz="1200" dirty="0">
                        <a:effectLst/>
                      </a:endParaRPr>
                    </a:p>
                  </a:txBody>
                  <a:tcPr marL="28552" marR="28552" marT="28552" marB="2855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1116623" y="171013"/>
            <a:ext cx="15476538" cy="961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Паспорт проекта</a:t>
            </a:r>
            <a:endParaRPr kumimoji="0" lang="ru-RU" alt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“SN17”</a:t>
            </a:r>
            <a:endParaRPr kumimoji="0" lang="ru-RU" alt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4334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96506" y="463291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i="0" u="none" strike="noStrike" dirty="0" smtClean="0">
                <a:solidFill>
                  <a:srgbClr val="FF0000"/>
                </a:solidFill>
                <a:effectLst/>
                <a:latin typeface="Montserrat"/>
              </a:rPr>
              <a:t>Цели</a:t>
            </a:r>
            <a:endParaRPr lang="ru-RU" b="1" dirty="0" smtClean="0">
              <a:effectLst/>
            </a:endParaRPr>
          </a:p>
          <a:p>
            <a:r>
              <a:rPr lang="ru-RU" b="1" i="0" u="none" strike="noStrike" dirty="0" smtClean="0">
                <a:solidFill>
                  <a:srgbClr val="212529"/>
                </a:solidFill>
                <a:effectLst/>
                <a:latin typeface="Montserrat"/>
              </a:rPr>
              <a:t> проекта</a:t>
            </a:r>
            <a:endParaRPr lang="ru-RU" b="1" dirty="0" smtClean="0">
              <a:effectLst/>
            </a:endParaRPr>
          </a:p>
          <a:p>
            <a:r>
              <a:rPr lang="ru-RU" b="0" dirty="0" smtClean="0">
                <a:effectLst/>
              </a:rPr>
              <a:t/>
            </a:r>
            <a:br>
              <a:rPr lang="ru-RU" b="0" dirty="0" smtClean="0">
                <a:effectLst/>
              </a:rPr>
            </a:br>
            <a:r>
              <a:rPr lang="ru-RU" b="0" i="0" u="none" strike="noStrike" dirty="0" smtClean="0">
                <a:solidFill>
                  <a:srgbClr val="000000"/>
                </a:solidFill>
                <a:effectLst/>
                <a:latin typeface="Montserrat"/>
              </a:rPr>
              <a:t>Создание уникального мероприятий для взаимодействия с молодёжью, которые позволит рационально и с пользой проводить свободное время.</a:t>
            </a:r>
            <a:endParaRPr lang="ru-RU" b="0" dirty="0" smtClean="0">
              <a:effectLst/>
            </a:endParaRP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96506" y="2485340"/>
            <a:ext cx="1104181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i="0" u="none" strike="noStrike" dirty="0" smtClean="0">
                <a:solidFill>
                  <a:srgbClr val="FF0000"/>
                </a:solidFill>
                <a:effectLst/>
                <a:latin typeface="Montserrat"/>
              </a:rPr>
              <a:t>Задачи </a:t>
            </a:r>
            <a:endParaRPr lang="ru-RU" sz="1400" b="1" dirty="0" smtClean="0">
              <a:effectLst/>
            </a:endParaRPr>
          </a:p>
          <a:p>
            <a:r>
              <a:rPr lang="ru-RU" sz="1400" b="1" i="0" u="none" strike="noStrike" dirty="0" smtClean="0">
                <a:solidFill>
                  <a:srgbClr val="000000"/>
                </a:solidFill>
                <a:effectLst/>
                <a:latin typeface="Montserrat"/>
              </a:rPr>
              <a:t>проекта</a:t>
            </a:r>
            <a:endParaRPr lang="ru-RU" sz="1400" b="0" dirty="0" smtClean="0">
              <a:effectLst/>
            </a:endParaRP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1400" b="0" i="0" u="none" strike="noStrike" dirty="0" smtClean="0">
                <a:solidFill>
                  <a:srgbClr val="000000"/>
                </a:solidFill>
                <a:effectLst/>
                <a:latin typeface="Montserrat"/>
              </a:rPr>
              <a:t>Создание </a:t>
            </a:r>
            <a:r>
              <a:rPr lang="ru-RU" sz="1400" b="0" i="0" u="none" strike="noStrike" dirty="0" err="1" smtClean="0">
                <a:solidFill>
                  <a:srgbClr val="000000"/>
                </a:solidFill>
                <a:effectLst/>
                <a:latin typeface="Montserrat"/>
              </a:rPr>
              <a:t>комьюнити</a:t>
            </a:r>
            <a:r>
              <a:rPr lang="ru-RU" sz="1400" b="0" i="0" u="none" strike="noStrike" dirty="0" smtClean="0">
                <a:solidFill>
                  <a:srgbClr val="000000"/>
                </a:solidFill>
                <a:effectLst/>
                <a:latin typeface="Montserrat"/>
              </a:rPr>
              <a:t> для привлечения молодежи к нашим мероприятиям 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1400" b="0" i="0" u="none" strike="noStrike" dirty="0" smtClean="0">
                <a:solidFill>
                  <a:srgbClr val="000000"/>
                </a:solidFill>
                <a:effectLst/>
                <a:latin typeface="Montserrat"/>
              </a:rPr>
              <a:t>Активная жизненная позиция молодежи нашей страны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1400" b="0" i="0" u="none" strike="noStrike" dirty="0" smtClean="0">
                <a:solidFill>
                  <a:srgbClr val="000000"/>
                </a:solidFill>
                <a:effectLst/>
                <a:latin typeface="Montserrat"/>
              </a:rPr>
              <a:t>Воспитание культурного и образованного поколения методом взаимодействия 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1400" b="0" i="0" u="none" strike="noStrike" dirty="0" smtClean="0">
                <a:solidFill>
                  <a:srgbClr val="000000"/>
                </a:solidFill>
                <a:effectLst/>
                <a:latin typeface="Montserrat"/>
              </a:rPr>
              <a:t>Развитие направления КУЛЬТУРА И ИСКУССТВО </a:t>
            </a:r>
          </a:p>
          <a:p>
            <a:r>
              <a:rPr lang="ru-RU" sz="1400" b="1" dirty="0" smtClean="0">
                <a:effectLst/>
              </a:rPr>
              <a:t> </a:t>
            </a:r>
          </a:p>
          <a:p>
            <a:r>
              <a:rPr lang="ru-RU" sz="1400" b="1" dirty="0" smtClean="0">
                <a:effectLst/>
              </a:rPr>
              <a:t> </a:t>
            </a:r>
          </a:p>
          <a:p>
            <a:r>
              <a:rPr lang="ru-RU" sz="1400" b="1" i="0" u="none" strike="noStrike" dirty="0" smtClean="0">
                <a:solidFill>
                  <a:srgbClr val="FF0000"/>
                </a:solidFill>
                <a:effectLst/>
                <a:latin typeface="Montserrat"/>
              </a:rPr>
              <a:t>Ожидаемые</a:t>
            </a:r>
            <a:endParaRPr lang="ru-RU" sz="1400" b="1" dirty="0" smtClean="0">
              <a:effectLst/>
            </a:endParaRPr>
          </a:p>
          <a:p>
            <a:r>
              <a:rPr lang="ru-RU" sz="1400" b="1" i="0" u="none" strike="noStrike" dirty="0" smtClean="0">
                <a:solidFill>
                  <a:srgbClr val="FF0000"/>
                </a:solidFill>
                <a:effectLst/>
                <a:latin typeface="Montserrat"/>
              </a:rPr>
              <a:t>результаты</a:t>
            </a:r>
            <a:endParaRPr lang="ru-RU" sz="1400" b="1" dirty="0" smtClean="0">
              <a:effectLst/>
            </a:endParaRPr>
          </a:p>
          <a:p>
            <a:r>
              <a:rPr lang="ru-RU" sz="1400" b="1" i="0" u="none" strike="noStrike" dirty="0" smtClean="0">
                <a:solidFill>
                  <a:srgbClr val="212529"/>
                </a:solidFill>
                <a:effectLst/>
                <a:latin typeface="Montserrat"/>
              </a:rPr>
              <a:t>проекта</a:t>
            </a:r>
            <a:endParaRPr lang="ru-RU" sz="1400" b="1" dirty="0" smtClean="0">
              <a:effectLst/>
            </a:endParaRPr>
          </a:p>
          <a:p>
            <a:r>
              <a:rPr lang="ru-RU" sz="1400" b="0" dirty="0" smtClean="0">
                <a:effectLst/>
              </a:rPr>
              <a:t/>
            </a:r>
            <a:br>
              <a:rPr lang="ru-RU" sz="1400" b="0" dirty="0" smtClean="0">
                <a:effectLst/>
              </a:rPr>
            </a:br>
            <a:r>
              <a:rPr lang="ru-RU" sz="1400" b="0" i="0" u="none" strike="noStrike" dirty="0" smtClean="0">
                <a:solidFill>
                  <a:srgbClr val="010423"/>
                </a:solidFill>
                <a:effectLst/>
                <a:latin typeface="Montserrat"/>
              </a:rPr>
              <a:t>- Систематическая работа творческой площадки для молодёжи в течение года;</a:t>
            </a:r>
            <a:r>
              <a:rPr lang="ru-RU" sz="1400" b="0" dirty="0" smtClean="0">
                <a:effectLst/>
              </a:rPr>
              <a:t/>
            </a:r>
            <a:br>
              <a:rPr lang="ru-RU" sz="1400" b="0" dirty="0" smtClean="0">
                <a:effectLst/>
              </a:rPr>
            </a:br>
            <a:r>
              <a:rPr lang="ru-RU" sz="1200" b="0" i="0" u="none" strike="noStrike" dirty="0" smtClean="0">
                <a:solidFill>
                  <a:srgbClr val="000000"/>
                </a:solidFill>
                <a:effectLst/>
                <a:latin typeface="Montserrat"/>
              </a:rPr>
              <a:t>- </a:t>
            </a:r>
            <a:r>
              <a:rPr lang="ru-RU" sz="1400" b="0" i="0" u="none" strike="noStrike" dirty="0" smtClean="0">
                <a:solidFill>
                  <a:srgbClr val="000000"/>
                </a:solidFill>
                <a:effectLst/>
                <a:latin typeface="Montserrat"/>
              </a:rPr>
              <a:t>Создание информационной площадки в </a:t>
            </a:r>
            <a:r>
              <a:rPr lang="ru-RU" sz="1400" b="0" i="0" u="none" strike="noStrike" dirty="0" err="1" smtClean="0">
                <a:solidFill>
                  <a:srgbClr val="000000"/>
                </a:solidFill>
                <a:effectLst/>
                <a:latin typeface="Montserrat"/>
              </a:rPr>
              <a:t>ВКонтакте</a:t>
            </a:r>
            <a:r>
              <a:rPr lang="ru-RU" sz="1400" b="0" i="0" u="none" strike="noStrike" dirty="0" smtClean="0">
                <a:solidFill>
                  <a:srgbClr val="000000"/>
                </a:solidFill>
                <a:effectLst/>
                <a:latin typeface="Montserrat"/>
              </a:rPr>
              <a:t> для освещения работы с молодежью и привлечения новых участников и идей, обратной связи с населением;</a:t>
            </a:r>
            <a:r>
              <a:rPr lang="ru-RU" sz="1400" b="0" dirty="0" smtClean="0">
                <a:effectLst/>
              </a:rPr>
              <a:t/>
            </a:r>
            <a:br>
              <a:rPr lang="ru-RU" sz="1400" b="0" dirty="0" smtClean="0">
                <a:effectLst/>
              </a:rPr>
            </a:br>
            <a:r>
              <a:rPr lang="ru-RU" sz="1400" b="0" i="0" u="none" strike="noStrike" dirty="0" smtClean="0">
                <a:solidFill>
                  <a:srgbClr val="212529"/>
                </a:solidFill>
                <a:effectLst/>
                <a:latin typeface="Montserrat"/>
              </a:rPr>
              <a:t>- Появление новых творческих союзов среди молодежи;</a:t>
            </a:r>
            <a:r>
              <a:rPr lang="ru-RU" sz="1400" b="0" dirty="0" smtClean="0">
                <a:effectLst/>
              </a:rPr>
              <a:t/>
            </a:r>
            <a:br>
              <a:rPr lang="ru-RU" sz="1400" b="0" dirty="0" smtClean="0">
                <a:effectLst/>
              </a:rPr>
            </a:br>
            <a:r>
              <a:rPr lang="ru-RU" sz="1400" b="0" i="0" u="none" strike="noStrike" dirty="0" smtClean="0">
                <a:solidFill>
                  <a:srgbClr val="212529"/>
                </a:solidFill>
                <a:effectLst/>
                <a:latin typeface="Montserrat"/>
              </a:rPr>
              <a:t>- На творческих площадках звучат авторские песни молодых людей и коллективов нашего района;</a:t>
            </a:r>
            <a:r>
              <a:rPr lang="ru-RU" sz="1400" b="0" dirty="0" smtClean="0">
                <a:effectLst/>
              </a:rPr>
              <a:t/>
            </a:r>
            <a:br>
              <a:rPr lang="ru-RU" sz="1400" b="0" dirty="0" smtClean="0">
                <a:effectLst/>
              </a:rPr>
            </a:br>
            <a:r>
              <a:rPr lang="ru-RU" sz="1400" b="0" i="0" u="none" strike="noStrike" dirty="0" smtClean="0">
                <a:solidFill>
                  <a:srgbClr val="212529"/>
                </a:solidFill>
                <a:effectLst/>
                <a:latin typeface="Montserrat"/>
              </a:rPr>
              <a:t>- Сотрудничество с творческими коллективами других учреждений.</a:t>
            </a:r>
            <a:endParaRPr lang="ru-RU" sz="1400" b="0" dirty="0" smtClean="0">
              <a:effectLst/>
            </a:endParaRP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10645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62642" y="1026686"/>
            <a:ext cx="10869283" cy="58400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300"/>
              </a:spcAft>
            </a:pPr>
            <a:r>
              <a:rPr lang="ru-RU" sz="2800" b="1" i="0" u="none" strike="noStrike" dirty="0" smtClean="0">
                <a:solidFill>
                  <a:srgbClr val="000000"/>
                </a:solidFill>
                <a:effectLst/>
                <a:latin typeface="Montserrat"/>
              </a:rPr>
              <a:t>ПРОЕКТ</a:t>
            </a:r>
            <a:endParaRPr lang="ru-RU" sz="1100" b="0" dirty="0" smtClean="0">
              <a:effectLst/>
            </a:endParaRPr>
          </a:p>
          <a:p>
            <a:pPr algn="ctr"/>
            <a:r>
              <a:rPr lang="ru-RU" sz="1100" b="0" i="0" u="none" strike="noStrike" dirty="0" smtClean="0">
                <a:solidFill>
                  <a:srgbClr val="FF0000"/>
                </a:solidFill>
                <a:effectLst/>
                <a:latin typeface="Montserrat"/>
              </a:rPr>
              <a:t>SN17</a:t>
            </a:r>
            <a:endParaRPr lang="ru-RU" sz="1100" b="0" dirty="0" smtClean="0">
              <a:effectLst/>
            </a:endParaRPr>
          </a:p>
          <a:p>
            <a:pPr>
              <a:spcBef>
                <a:spcPts val="1400"/>
              </a:spcBef>
              <a:spcAft>
                <a:spcPts val="400"/>
              </a:spcAft>
            </a:pPr>
            <a:r>
              <a:rPr lang="ru-RU" sz="1100" b="0" dirty="0" smtClean="0">
                <a:effectLst/>
              </a:rPr>
              <a:t/>
            </a:r>
            <a:br>
              <a:rPr lang="ru-RU" sz="1100" b="0" dirty="0" smtClean="0">
                <a:effectLst/>
              </a:rPr>
            </a:br>
            <a:r>
              <a:rPr lang="ru-RU" sz="1200" b="1" i="0" u="none" strike="noStrike" dirty="0" smtClean="0">
                <a:solidFill>
                  <a:srgbClr val="010423"/>
                </a:solidFill>
                <a:effectLst/>
                <a:latin typeface="Montserrat"/>
              </a:rPr>
              <a:t>Описание</a:t>
            </a:r>
            <a:endParaRPr lang="ru-RU" sz="1100" b="1" dirty="0" smtClean="0">
              <a:effectLst/>
            </a:endParaRPr>
          </a:p>
          <a:p>
            <a:r>
              <a:rPr lang="ru-RU" sz="1200" b="0" i="0" u="none" strike="noStrike" dirty="0" smtClean="0">
                <a:solidFill>
                  <a:srgbClr val="010423"/>
                </a:solidFill>
                <a:effectLst/>
                <a:latin typeface="Montserrat"/>
              </a:rPr>
              <a:t>SN17 не просто идея, а целый </a:t>
            </a:r>
            <a:r>
              <a:rPr lang="ru-RU" sz="1200" b="0" i="0" u="none" strike="noStrike" dirty="0" smtClean="0">
                <a:solidFill>
                  <a:srgbClr val="000000"/>
                </a:solidFill>
                <a:effectLst/>
                <a:latin typeface="Montserrat"/>
              </a:rPr>
              <a:t>инновационный</a:t>
            </a:r>
            <a:r>
              <a:rPr lang="ru-RU" sz="1200" b="0" i="0" u="none" strike="noStrike" dirty="0" smtClean="0">
                <a:solidFill>
                  <a:srgbClr val="010423"/>
                </a:solidFill>
                <a:effectLst/>
                <a:latin typeface="Montserrat"/>
              </a:rPr>
              <a:t> творческий проект созданный для привлечения молодежи в Гатчинском районе и Ленинградской области к  развитию направления “искусство и культура”. Проект создан под руководством Начина Семёна Яковлевича и при поддержке волонтёрского отряда “ДЕЛА.МИРУ” на базе МБОУ </a:t>
            </a:r>
            <a:r>
              <a:rPr lang="ru-RU" sz="1200" b="0" i="0" u="none" strike="noStrike" dirty="0" err="1" smtClean="0">
                <a:solidFill>
                  <a:srgbClr val="010423"/>
                </a:solidFill>
                <a:effectLst/>
                <a:latin typeface="Montserrat"/>
              </a:rPr>
              <a:t>Пудостьская</a:t>
            </a:r>
            <a:r>
              <a:rPr lang="ru-RU" sz="1200" b="0" i="0" u="none" strike="noStrike" dirty="0" smtClean="0">
                <a:solidFill>
                  <a:srgbClr val="010423"/>
                </a:solidFill>
                <a:effectLst/>
                <a:latin typeface="Montserrat"/>
              </a:rPr>
              <a:t> СОШ, РЦДТ, ГДМ ,Федерация Экстремальных Видов Спорта, Комитет по молодежной политике Ленобласти, Молодежка ГМР, </a:t>
            </a:r>
            <a:r>
              <a:rPr lang="ru-RU" sz="1200" b="0" i="0" u="none" strike="noStrike" dirty="0" err="1" smtClean="0">
                <a:solidFill>
                  <a:srgbClr val="010423"/>
                </a:solidFill>
                <a:effectLst/>
                <a:latin typeface="Montserrat"/>
              </a:rPr>
              <a:t>Доброволец.ЛО</a:t>
            </a:r>
            <a:r>
              <a:rPr lang="ru-RU" sz="1200" b="0" i="0" u="none" strike="noStrike" dirty="0" smtClean="0">
                <a:solidFill>
                  <a:srgbClr val="010423"/>
                </a:solidFill>
                <a:effectLst/>
                <a:latin typeface="Montserrat"/>
              </a:rPr>
              <a:t>, АЭРОПАРК, ЮНАРМИЯ, Улицы России</a:t>
            </a:r>
            <a:endParaRPr lang="ru-RU" sz="1200" b="0" dirty="0" smtClean="0">
              <a:effectLst/>
            </a:endParaRPr>
          </a:p>
          <a:p>
            <a:r>
              <a:rPr lang="ru-RU" sz="1200" b="0" dirty="0" smtClean="0">
                <a:effectLst/>
              </a:rPr>
              <a:t/>
            </a:r>
            <a:br>
              <a:rPr lang="ru-RU" sz="1200" b="0" dirty="0" smtClean="0">
                <a:effectLst/>
              </a:rPr>
            </a:br>
            <a:r>
              <a:rPr lang="ru-RU" sz="1200" b="0" i="0" u="none" strike="noStrike" dirty="0" smtClean="0">
                <a:solidFill>
                  <a:srgbClr val="010423"/>
                </a:solidFill>
                <a:effectLst/>
                <a:latin typeface="Montserrat"/>
              </a:rPr>
              <a:t>SN17 объединит в себе массу различных  крутых развлечений, и </a:t>
            </a:r>
            <a:r>
              <a:rPr lang="ru-RU" sz="1200" b="0" i="0" u="none" strike="noStrike" dirty="0" err="1" smtClean="0">
                <a:solidFill>
                  <a:srgbClr val="010423"/>
                </a:solidFill>
                <a:effectLst/>
                <a:latin typeface="Montserrat"/>
              </a:rPr>
              <a:t>интерактивов</a:t>
            </a:r>
            <a:r>
              <a:rPr lang="ru-RU" sz="1200" b="0" i="0" u="none" strike="noStrike" dirty="0" smtClean="0">
                <a:solidFill>
                  <a:srgbClr val="010423"/>
                </a:solidFill>
                <a:effectLst/>
                <a:latin typeface="Montserrat"/>
              </a:rPr>
              <a:t>. Мероприятие будет включать в себя развлекательную и познавательно-образовательную программу! </a:t>
            </a:r>
            <a:endParaRPr lang="ru-RU" sz="1200" b="0" dirty="0" smtClean="0">
              <a:effectLst/>
            </a:endParaRPr>
          </a:p>
          <a:p>
            <a:r>
              <a:rPr lang="ru-RU" sz="1200" b="0" i="0" u="none" strike="noStrike" dirty="0" smtClean="0">
                <a:solidFill>
                  <a:srgbClr val="010423"/>
                </a:solidFill>
                <a:effectLst/>
                <a:latin typeface="Montserrat"/>
              </a:rPr>
              <a:t>Мы хотим чтобы ребята познакомились  не только с новыми видами искусства и культуры, но и могли показать себя и свои таланты другим.</a:t>
            </a:r>
            <a:endParaRPr lang="ru-RU" sz="1200" b="0" dirty="0" smtClean="0">
              <a:effectLst/>
            </a:endParaRPr>
          </a:p>
          <a:p>
            <a:r>
              <a:rPr lang="ru-RU" sz="1200" b="0" i="0" u="none" strike="noStrike" dirty="0" smtClean="0">
                <a:solidFill>
                  <a:srgbClr val="010423"/>
                </a:solidFill>
                <a:effectLst/>
                <a:latin typeface="Montserrat"/>
              </a:rPr>
              <a:t>Так к примеру мы позовем на наше мероприятие артистов, </a:t>
            </a:r>
            <a:r>
              <a:rPr lang="ru-RU" sz="1200" b="0" i="0" u="none" strike="noStrike" dirty="0" err="1" smtClean="0">
                <a:solidFill>
                  <a:srgbClr val="010423"/>
                </a:solidFill>
                <a:effectLst/>
                <a:latin typeface="Montserrat"/>
              </a:rPr>
              <a:t>диджеев</a:t>
            </a:r>
            <a:r>
              <a:rPr lang="ru-RU" sz="1200" b="0" i="0" u="none" strike="noStrike" dirty="0" smtClean="0">
                <a:solidFill>
                  <a:srgbClr val="010423"/>
                </a:solidFill>
                <a:effectLst/>
                <a:latin typeface="Montserrat"/>
              </a:rPr>
              <a:t>, музыкантов, </a:t>
            </a:r>
            <a:r>
              <a:rPr lang="ru-RU" sz="1200" b="0" i="0" u="none" strike="noStrike" dirty="0" err="1" smtClean="0">
                <a:solidFill>
                  <a:srgbClr val="010423"/>
                </a:solidFill>
                <a:effectLst/>
                <a:latin typeface="Montserrat"/>
              </a:rPr>
              <a:t>блогеров</a:t>
            </a:r>
            <a:r>
              <a:rPr lang="ru-RU" sz="1200" b="0" i="0" u="none" strike="noStrike" dirty="0" smtClean="0">
                <a:solidFill>
                  <a:srgbClr val="010423"/>
                </a:solidFill>
                <a:effectLst/>
                <a:latin typeface="Montserrat"/>
              </a:rPr>
              <a:t>, художников, мастеров по спортивным трюкам и многих других творческих ребят нашего района.</a:t>
            </a:r>
            <a:endParaRPr lang="ru-RU" sz="1200" b="0" dirty="0" smtClean="0">
              <a:effectLst/>
            </a:endParaRPr>
          </a:p>
          <a:p>
            <a:r>
              <a:rPr lang="ru-RU" sz="1200" b="0" i="0" u="none" strike="noStrike" dirty="0" smtClean="0">
                <a:solidFill>
                  <a:srgbClr val="010423"/>
                </a:solidFill>
                <a:effectLst/>
                <a:latin typeface="Montserrat"/>
              </a:rPr>
              <a:t>Наша команда уверена  они смогут показать остальным, что в жизни есть не только телефон, онлайн друзья, мобильные игры и т.п.</a:t>
            </a:r>
            <a:endParaRPr lang="ru-RU" sz="1200" b="0" dirty="0" smtClean="0">
              <a:effectLst/>
            </a:endParaRPr>
          </a:p>
          <a:p>
            <a:r>
              <a:rPr lang="ru-RU" sz="1200" b="0" i="0" u="none" strike="noStrike" dirty="0" smtClean="0">
                <a:solidFill>
                  <a:srgbClr val="010423"/>
                </a:solidFill>
                <a:effectLst/>
                <a:latin typeface="Montserrat"/>
              </a:rPr>
              <a:t>А что в ней также присутствуют крутые события в </a:t>
            </a:r>
            <a:r>
              <a:rPr lang="ru-RU" sz="1200" b="0" i="0" u="none" strike="noStrike" dirty="0" err="1" smtClean="0">
                <a:solidFill>
                  <a:srgbClr val="010423"/>
                </a:solidFill>
                <a:effectLst/>
                <a:latin typeface="Montserrat"/>
              </a:rPr>
              <a:t>формате”</a:t>
            </a:r>
            <a:r>
              <a:rPr lang="ru-RU" sz="1200" b="0" i="0" u="none" strike="noStrike" dirty="0" err="1" smtClean="0">
                <a:solidFill>
                  <a:srgbClr val="010423"/>
                </a:solidFill>
                <a:effectLst/>
                <a:latin typeface="Arial" panose="020B0604020202020204" pitchFamily="34" charset="0"/>
              </a:rPr>
              <a:t>offline</a:t>
            </a:r>
            <a:r>
              <a:rPr lang="ru-RU" sz="1200" b="0" i="0" u="none" strike="noStrike" dirty="0" smtClean="0">
                <a:solidFill>
                  <a:srgbClr val="010423"/>
                </a:solidFill>
                <a:effectLst/>
                <a:latin typeface="Arial" panose="020B0604020202020204" pitchFamily="34" charset="0"/>
              </a:rPr>
              <a:t>”</a:t>
            </a:r>
            <a:r>
              <a:rPr lang="ru-RU" sz="1200" b="0" i="0" u="none" strike="noStrike" dirty="0" smtClean="0">
                <a:solidFill>
                  <a:srgbClr val="010423"/>
                </a:solidFill>
                <a:effectLst/>
                <a:latin typeface="Montserrat"/>
              </a:rPr>
              <a:t>, где можно узнать например как рисовать граффити, не бояться выступать на сцене и выполнять трюки на </a:t>
            </a:r>
            <a:r>
              <a:rPr lang="ru-RU" sz="1200" b="0" i="0" u="none" strike="noStrike" dirty="0" err="1" smtClean="0">
                <a:solidFill>
                  <a:srgbClr val="010423"/>
                </a:solidFill>
                <a:effectLst/>
                <a:latin typeface="Montserrat"/>
              </a:rPr>
              <a:t>bmx</a:t>
            </a:r>
            <a:r>
              <a:rPr lang="ru-RU" sz="1200" b="0" i="0" u="none" strike="noStrike" dirty="0" smtClean="0">
                <a:solidFill>
                  <a:srgbClr val="010423"/>
                </a:solidFill>
                <a:effectLst/>
                <a:latin typeface="Montserrat"/>
              </a:rPr>
              <a:t>. Всё это позволит ребятам классно и с пользой провести свободное время.</a:t>
            </a:r>
            <a:endParaRPr lang="ru-RU" sz="1200" b="0" dirty="0" smtClean="0">
              <a:effectLst/>
            </a:endParaRPr>
          </a:p>
          <a:p>
            <a:r>
              <a:rPr lang="ru-RU" sz="1200" b="0" dirty="0" smtClean="0">
                <a:effectLst/>
              </a:rPr>
              <a:t/>
            </a:r>
            <a:br>
              <a:rPr lang="ru-RU" sz="1200" b="0" dirty="0" smtClean="0">
                <a:effectLst/>
              </a:rPr>
            </a:br>
            <a:r>
              <a:rPr lang="ru-RU" sz="1200" b="0" i="0" u="none" strike="noStrike" dirty="0" smtClean="0">
                <a:solidFill>
                  <a:srgbClr val="010423"/>
                </a:solidFill>
                <a:effectLst/>
                <a:latin typeface="Montserrat"/>
              </a:rPr>
              <a:t>Мероприятие пройдет 29 июля 2022 года на базе спортивной </a:t>
            </a:r>
            <a:r>
              <a:rPr lang="ru-RU" sz="1200" b="0" i="0" u="none" strike="noStrike" dirty="0" err="1" smtClean="0">
                <a:solidFill>
                  <a:srgbClr val="010423"/>
                </a:solidFill>
                <a:effectLst/>
                <a:latin typeface="Montserrat"/>
              </a:rPr>
              <a:t>скейт</a:t>
            </a:r>
            <a:r>
              <a:rPr lang="ru-RU" sz="1200" b="0" i="0" u="none" strike="noStrike" dirty="0" smtClean="0">
                <a:solidFill>
                  <a:srgbClr val="010423"/>
                </a:solidFill>
                <a:effectLst/>
                <a:latin typeface="Montserrat"/>
              </a:rPr>
              <a:t> площадки вблизи ТРК ПИЛОТ г. Гатчина, а само оно будет длится не более одного дня. </a:t>
            </a:r>
            <a:endParaRPr lang="ru-RU" sz="1200" b="0" dirty="0" smtClean="0">
              <a:effectLst/>
            </a:endParaRPr>
          </a:p>
          <a:p>
            <a:r>
              <a:rPr lang="ru-RU" sz="1200" b="0" dirty="0" smtClean="0">
                <a:effectLst/>
              </a:rPr>
              <a:t/>
            </a:r>
            <a:br>
              <a:rPr lang="ru-RU" sz="1200" b="0" dirty="0" smtClean="0">
                <a:effectLst/>
              </a:rPr>
            </a:br>
            <a:r>
              <a:rPr lang="ru-RU" sz="1200" b="0" i="0" u="none" strike="noStrike" dirty="0" smtClean="0">
                <a:solidFill>
                  <a:srgbClr val="010423"/>
                </a:solidFill>
                <a:effectLst/>
                <a:latin typeface="Montserrat"/>
              </a:rPr>
              <a:t>Данное мероприятие привлечет внимание молодого поколения и общества, так как мы сами таковым являемся.</a:t>
            </a:r>
            <a:endParaRPr lang="ru-RU" sz="1200" b="0" dirty="0" smtClean="0">
              <a:effectLst/>
            </a:endParaRPr>
          </a:p>
          <a:p>
            <a:r>
              <a:rPr lang="ru-RU" sz="1200" b="0" dirty="0" smtClean="0">
                <a:effectLst/>
              </a:rPr>
              <a:t/>
            </a:r>
            <a:br>
              <a:rPr lang="ru-RU" sz="1200" b="0" dirty="0" smtClean="0">
                <a:effectLst/>
              </a:rPr>
            </a:br>
            <a:r>
              <a:rPr lang="ru-RU" sz="1400" b="0" i="0" u="none" strike="noStrike" dirty="0" smtClean="0">
                <a:solidFill>
                  <a:srgbClr val="FF9900"/>
                </a:solidFill>
                <a:effectLst/>
                <a:latin typeface="Montserrat"/>
              </a:rPr>
              <a:t>ЗАЧЕМ НЕОБХОДИМО ФИНАНСИРОВАНИЕ: </a:t>
            </a:r>
            <a:r>
              <a:rPr lang="ru-RU" sz="1200" b="0" i="0" u="none" strike="noStrike" dirty="0" smtClean="0">
                <a:solidFill>
                  <a:srgbClr val="212529"/>
                </a:solidFill>
                <a:effectLst/>
                <a:latin typeface="Montserrat"/>
              </a:rPr>
              <a:t>На новое оборудование, дальнейшую работу площадки и организацию большого молодежного фестиваля.</a:t>
            </a:r>
            <a:endParaRPr lang="ru-RU" sz="1200" b="0" dirty="0" smtClean="0">
              <a:effectLst/>
            </a:endParaRP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40096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43463" y="1166843"/>
            <a:ext cx="11648537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0" u="none" strike="noStrike" dirty="0" smtClean="0">
                <a:solidFill>
                  <a:srgbClr val="212529"/>
                </a:solidFill>
                <a:effectLst/>
                <a:latin typeface="Montserrat"/>
              </a:rPr>
              <a:t>Действия для организации мероприятия</a:t>
            </a:r>
          </a:p>
          <a:p>
            <a:endParaRPr lang="ru-RU" b="0" dirty="0" smtClean="0">
              <a:effectLst/>
            </a:endParaRP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b="0" i="0" u="none" strike="noStrike" dirty="0" smtClean="0">
                <a:solidFill>
                  <a:srgbClr val="010423"/>
                </a:solidFill>
                <a:effectLst/>
                <a:latin typeface="Montserrat"/>
              </a:rPr>
              <a:t>Планирование мероприятия. 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b="0" i="0" u="none" strike="noStrike" dirty="0" smtClean="0">
                <a:solidFill>
                  <a:srgbClr val="010423"/>
                </a:solidFill>
                <a:effectLst/>
                <a:latin typeface="Montserrat"/>
              </a:rPr>
              <a:t>Написание положения.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b="0" i="0" u="none" strike="noStrike" dirty="0" smtClean="0">
                <a:solidFill>
                  <a:srgbClr val="010423"/>
                </a:solidFill>
                <a:effectLst/>
                <a:latin typeface="Montserrat"/>
              </a:rPr>
              <a:t>Поиск спонсоров.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b="0" i="0" u="none" strike="noStrike" dirty="0" smtClean="0">
                <a:solidFill>
                  <a:srgbClr val="010423"/>
                </a:solidFill>
                <a:effectLst/>
                <a:latin typeface="Montserrat"/>
              </a:rPr>
              <a:t>Составить бюджет с учетом непредвиденных ситуаций.</a:t>
            </a:r>
            <a:endParaRPr lang="ru-RU" sz="1600" b="0" i="0" u="none" strike="noStrike" dirty="0" smtClean="0">
              <a:solidFill>
                <a:srgbClr val="010423"/>
              </a:solidFill>
              <a:effectLst/>
              <a:latin typeface="Montserrat"/>
            </a:endParaRP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b="0" i="0" u="none" strike="noStrike" dirty="0" smtClean="0">
                <a:solidFill>
                  <a:srgbClr val="010423"/>
                </a:solidFill>
                <a:effectLst/>
                <a:latin typeface="Montserrat"/>
              </a:rPr>
              <a:t>Поиск площадки для проведения события 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b="0" i="0" u="none" strike="noStrike" dirty="0" smtClean="0">
                <a:solidFill>
                  <a:srgbClr val="010423"/>
                </a:solidFill>
                <a:effectLst/>
                <a:latin typeface="Montserrat"/>
              </a:rPr>
              <a:t>Поиск всего необходимого технического оборудования.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b="0" i="0" u="none" strike="noStrike" dirty="0" smtClean="0">
                <a:solidFill>
                  <a:srgbClr val="010423"/>
                </a:solidFill>
                <a:effectLst/>
                <a:latin typeface="Montserrat"/>
              </a:rPr>
              <a:t>Проверка локации и разработка плана “Б”.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b="0" i="0" u="none" strike="noStrike" dirty="0" smtClean="0">
                <a:solidFill>
                  <a:srgbClr val="010423"/>
                </a:solidFill>
                <a:effectLst/>
                <a:latin typeface="Montserrat"/>
              </a:rPr>
              <a:t>Распределение зоны ответственности 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b="0" i="0" u="none" strike="noStrike" dirty="0" smtClean="0">
                <a:solidFill>
                  <a:srgbClr val="010423"/>
                </a:solidFill>
                <a:effectLst/>
                <a:latin typeface="Montserrat"/>
              </a:rPr>
              <a:t>Рассказать о мероприятие аудитории 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b="0" i="0" u="none" strike="noStrike" dirty="0" smtClean="0">
                <a:solidFill>
                  <a:srgbClr val="010423"/>
                </a:solidFill>
                <a:effectLst/>
                <a:latin typeface="Montserrat"/>
              </a:rPr>
              <a:t>Уделить вниманию сервису.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b="0" i="0" u="none" strike="noStrike" dirty="0" smtClean="0">
                <a:solidFill>
                  <a:srgbClr val="010423"/>
                </a:solidFill>
                <a:effectLst/>
                <a:latin typeface="Montserrat"/>
              </a:rPr>
              <a:t>Финальная проверка за сутки до мероприятия.</a:t>
            </a:r>
            <a:endParaRPr lang="ru-RU" sz="1600" b="0" i="0" u="none" strike="noStrike" dirty="0" smtClean="0">
              <a:solidFill>
                <a:srgbClr val="010423"/>
              </a:solidFill>
              <a:effectLst/>
              <a:latin typeface="Montserrat"/>
            </a:endParaRP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b="0" i="0" u="none" strike="noStrike" dirty="0" smtClean="0">
                <a:solidFill>
                  <a:srgbClr val="010423"/>
                </a:solidFill>
                <a:effectLst/>
                <a:latin typeface="Montserrat"/>
              </a:rPr>
              <a:t>Обратная связь.</a:t>
            </a:r>
            <a:endParaRPr lang="ru-RU" b="0" i="0" u="none" strike="noStrike" dirty="0">
              <a:solidFill>
                <a:srgbClr val="010423"/>
              </a:solidFill>
              <a:effectLst/>
              <a:latin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7555506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29729" y="440600"/>
            <a:ext cx="12192000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i="0" u="none" strike="noStrike" dirty="0" smtClean="0">
                <a:solidFill>
                  <a:srgbClr val="010423"/>
                </a:solidFill>
                <a:effectLst/>
                <a:latin typeface="Montserrat"/>
              </a:rPr>
              <a:t>План реализации проекта</a:t>
            </a:r>
            <a:endParaRPr lang="ru-RU" sz="1400" b="0" dirty="0" smtClean="0">
              <a:effectLst/>
            </a:endParaRPr>
          </a:p>
          <a:p>
            <a:r>
              <a:rPr lang="ru-RU" sz="1400" b="0" dirty="0" smtClean="0">
                <a:effectLst/>
              </a:rPr>
              <a:t/>
            </a:r>
            <a:br>
              <a:rPr lang="ru-RU" sz="1400" b="0" dirty="0" smtClean="0">
                <a:effectLst/>
              </a:rPr>
            </a:br>
            <a:r>
              <a:rPr lang="ru-RU" sz="1200" b="0" i="1" u="none" strike="noStrike" dirty="0" smtClean="0">
                <a:solidFill>
                  <a:srgbClr val="010423"/>
                </a:solidFill>
                <a:effectLst/>
                <a:latin typeface="Montserrat"/>
              </a:rPr>
              <a:t>Подготовительный</a:t>
            </a:r>
            <a:endParaRPr lang="ru-RU" sz="1200" b="0" dirty="0" smtClean="0">
              <a:effectLst/>
            </a:endParaRP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1200" b="0" i="0" u="none" strike="noStrike" dirty="0" smtClean="0">
                <a:solidFill>
                  <a:srgbClr val="010423"/>
                </a:solidFill>
                <a:effectLst/>
                <a:latin typeface="Montserrat"/>
              </a:rPr>
              <a:t>Сбор организационной группы.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1200" b="0" i="0" u="none" strike="noStrike" dirty="0" smtClean="0">
                <a:solidFill>
                  <a:srgbClr val="010423"/>
                </a:solidFill>
                <a:effectLst/>
                <a:latin typeface="Montserrat"/>
              </a:rPr>
              <a:t>Согласование с органами правопорядка.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1200" b="0" i="0" u="none" strike="noStrike" dirty="0" smtClean="0">
                <a:solidFill>
                  <a:srgbClr val="010423"/>
                </a:solidFill>
                <a:effectLst/>
                <a:latin typeface="Montserrat"/>
              </a:rPr>
              <a:t>Согласование с администрацией района.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1200" b="0" i="0" u="none" strike="noStrike" dirty="0" smtClean="0">
                <a:solidFill>
                  <a:srgbClr val="010423"/>
                </a:solidFill>
                <a:effectLst/>
                <a:latin typeface="Montserrat"/>
              </a:rPr>
              <a:t>Приглашение артистов, художников, </a:t>
            </a:r>
            <a:r>
              <a:rPr lang="ru-RU" sz="1200" b="0" i="0" u="none" strike="noStrike" dirty="0" err="1" smtClean="0">
                <a:solidFill>
                  <a:srgbClr val="010423"/>
                </a:solidFill>
                <a:effectLst/>
                <a:latin typeface="Montserrat"/>
              </a:rPr>
              <a:t>диджеев</a:t>
            </a:r>
            <a:r>
              <a:rPr lang="ru-RU" sz="1200" b="0" i="0" u="none" strike="noStrike" dirty="0" smtClean="0">
                <a:solidFill>
                  <a:srgbClr val="010423"/>
                </a:solidFill>
                <a:effectLst/>
                <a:latin typeface="Montserrat"/>
              </a:rPr>
              <a:t>, мастеров спорта и т.п.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1200" b="0" i="0" u="none" strike="noStrike" dirty="0" smtClean="0">
                <a:solidFill>
                  <a:srgbClr val="010423"/>
                </a:solidFill>
                <a:effectLst/>
                <a:latin typeface="Montserrat"/>
              </a:rPr>
              <a:t>Написание сценария и положения.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1200" b="0" i="0" u="none" strike="noStrike" dirty="0" smtClean="0">
                <a:solidFill>
                  <a:srgbClr val="010423"/>
                </a:solidFill>
                <a:effectLst/>
                <a:latin typeface="Montserrat"/>
              </a:rPr>
              <a:t>Поиск площадки 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1200" b="0" i="0" u="none" strike="noStrike" dirty="0" smtClean="0">
                <a:solidFill>
                  <a:srgbClr val="010423"/>
                </a:solidFill>
                <a:effectLst/>
                <a:latin typeface="Montserrat"/>
              </a:rPr>
              <a:t>Подготовка площадки.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1200" b="0" i="0" u="none" strike="noStrike" dirty="0" smtClean="0">
                <a:solidFill>
                  <a:srgbClr val="010423"/>
                </a:solidFill>
                <a:effectLst/>
                <a:latin typeface="Montserrat"/>
              </a:rPr>
              <a:t>Поиск оборудования 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1200" b="0" i="0" u="none" strike="noStrike" dirty="0" smtClean="0">
                <a:solidFill>
                  <a:srgbClr val="010423"/>
                </a:solidFill>
                <a:effectLst/>
                <a:latin typeface="Montserrat"/>
              </a:rPr>
              <a:t>Настройка оборудования на площадке.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1200" b="0" i="0" u="none" strike="noStrike" dirty="0" smtClean="0">
                <a:solidFill>
                  <a:srgbClr val="010423"/>
                </a:solidFill>
                <a:effectLst/>
                <a:latin typeface="Montserrat"/>
              </a:rPr>
              <a:t>Реклама мероприятия 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1200" b="0" i="0" u="none" strike="noStrike" dirty="0" smtClean="0">
                <a:solidFill>
                  <a:srgbClr val="010423"/>
                </a:solidFill>
                <a:effectLst/>
                <a:latin typeface="Montserrat"/>
              </a:rPr>
              <a:t>Приглашение телевидения. 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1200" b="0" i="0" u="none" strike="noStrike" dirty="0" smtClean="0">
                <a:solidFill>
                  <a:srgbClr val="010423"/>
                </a:solidFill>
                <a:effectLst/>
                <a:latin typeface="Montserrat"/>
              </a:rPr>
              <a:t>Агитация в массы.</a:t>
            </a:r>
          </a:p>
          <a:p>
            <a:r>
              <a:rPr lang="ru-RU" sz="1200" b="0" dirty="0" smtClean="0">
                <a:effectLst/>
              </a:rPr>
              <a:t/>
            </a:r>
            <a:br>
              <a:rPr lang="ru-RU" sz="1200" b="0" dirty="0" smtClean="0">
                <a:effectLst/>
              </a:rPr>
            </a:br>
            <a:r>
              <a:rPr lang="ru-RU" sz="1200" b="0" dirty="0" smtClean="0">
                <a:effectLst/>
              </a:rPr>
              <a:t/>
            </a:r>
            <a:br>
              <a:rPr lang="ru-RU" sz="1200" b="0" dirty="0" smtClean="0">
                <a:effectLst/>
              </a:rPr>
            </a:br>
            <a:r>
              <a:rPr lang="ru-RU" sz="1200" b="0" i="1" u="none" strike="noStrike" dirty="0" smtClean="0">
                <a:solidFill>
                  <a:srgbClr val="010423"/>
                </a:solidFill>
                <a:effectLst/>
                <a:latin typeface="Montserrat"/>
              </a:rPr>
              <a:t>Основной</a:t>
            </a:r>
            <a:endParaRPr lang="ru-RU" sz="1200" b="0" dirty="0" smtClean="0">
              <a:effectLst/>
            </a:endParaRP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1200" b="0" i="1" u="none" strike="noStrike" dirty="0" smtClean="0">
                <a:solidFill>
                  <a:srgbClr val="010423"/>
                </a:solidFill>
                <a:effectLst/>
                <a:latin typeface="Montserrat"/>
              </a:rPr>
              <a:t>Финальная проверка 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1200" b="0" i="1" u="none" strike="noStrike" dirty="0" smtClean="0">
                <a:solidFill>
                  <a:srgbClr val="010423"/>
                </a:solidFill>
                <a:effectLst/>
                <a:latin typeface="Montserrat"/>
              </a:rPr>
              <a:t>Встреча участников и артистов.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1200" b="0" i="1" u="none" strike="noStrike" dirty="0" smtClean="0">
                <a:solidFill>
                  <a:srgbClr val="010423"/>
                </a:solidFill>
                <a:effectLst/>
                <a:latin typeface="Montserrat"/>
              </a:rPr>
              <a:t>Встреча гостей и зрителей.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1200" b="0" i="1" u="none" strike="noStrike" dirty="0" smtClean="0">
                <a:solidFill>
                  <a:srgbClr val="010423"/>
                </a:solidFill>
                <a:effectLst/>
                <a:latin typeface="Montserrat"/>
              </a:rPr>
              <a:t>Проведение программы 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1200" b="0" i="1" u="none" strike="noStrike" dirty="0" smtClean="0">
                <a:solidFill>
                  <a:srgbClr val="010423"/>
                </a:solidFill>
                <a:effectLst/>
                <a:latin typeface="Montserrat"/>
              </a:rPr>
              <a:t>Обеспечение безопасности людей 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1200" b="0" i="1" u="none" strike="noStrike" dirty="0" smtClean="0">
                <a:solidFill>
                  <a:srgbClr val="010423"/>
                </a:solidFill>
                <a:effectLst/>
                <a:latin typeface="Montserrat"/>
              </a:rPr>
              <a:t>Завершение мероприятия 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1200" b="0" i="1" u="none" strike="noStrike" dirty="0" smtClean="0">
                <a:solidFill>
                  <a:srgbClr val="010423"/>
                </a:solidFill>
                <a:effectLst/>
                <a:latin typeface="Montserrat"/>
              </a:rPr>
              <a:t>Обратная связь .</a:t>
            </a:r>
          </a:p>
          <a:p>
            <a:r>
              <a:rPr lang="ru-RU" sz="1200" b="0" dirty="0" smtClean="0">
                <a:effectLst/>
              </a:rPr>
              <a:t/>
            </a:r>
            <a:br>
              <a:rPr lang="ru-RU" sz="1200" b="0" dirty="0" smtClean="0">
                <a:effectLst/>
              </a:rPr>
            </a:br>
            <a:r>
              <a:rPr lang="ru-RU" sz="1200" b="0" dirty="0" smtClean="0">
                <a:effectLst/>
              </a:rPr>
              <a:t/>
            </a:r>
            <a:br>
              <a:rPr lang="ru-RU" sz="1200" b="0" dirty="0" smtClean="0">
                <a:effectLst/>
              </a:rPr>
            </a:br>
            <a:r>
              <a:rPr lang="ru-RU" sz="1200" b="0" i="1" u="none" strike="noStrike" dirty="0" smtClean="0">
                <a:solidFill>
                  <a:srgbClr val="010423"/>
                </a:solidFill>
                <a:effectLst/>
                <a:latin typeface="Montserrat"/>
              </a:rPr>
              <a:t>Завершающий</a:t>
            </a:r>
            <a:endParaRPr lang="ru-RU" sz="1200" b="0" dirty="0" smtClean="0">
              <a:effectLst/>
            </a:endParaRP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1200" b="0" i="1" u="none" strike="noStrike" dirty="0" smtClean="0">
                <a:solidFill>
                  <a:srgbClr val="010423"/>
                </a:solidFill>
                <a:effectLst/>
                <a:latin typeface="Montserrat"/>
              </a:rPr>
              <a:t>Демонтаж площадки.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1200" b="0" i="1" u="none" strike="noStrike" dirty="0" smtClean="0">
                <a:solidFill>
                  <a:srgbClr val="010423"/>
                </a:solidFill>
                <a:effectLst/>
                <a:latin typeface="Montserrat"/>
              </a:rPr>
              <a:t>Уборка территории. 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ru-RU" sz="1200" b="0" i="1" u="none" strike="noStrike" dirty="0" smtClean="0">
                <a:solidFill>
                  <a:srgbClr val="010423"/>
                </a:solidFill>
                <a:effectLst/>
                <a:latin typeface="Montserrat"/>
              </a:rPr>
              <a:t>Подведение итогов мероприятия. </a:t>
            </a:r>
            <a:endParaRPr lang="ru-RU" sz="1200" b="0" i="1" u="none" strike="noStrike" dirty="0">
              <a:solidFill>
                <a:srgbClr val="010423"/>
              </a:solidFill>
              <a:effectLst/>
              <a:latin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10059647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409036" y="1759504"/>
          <a:ext cx="3373927" cy="4483580"/>
        </p:xfrm>
        <a:graphic>
          <a:graphicData uri="http://schemas.openxmlformats.org/drawingml/2006/table">
            <a:tbl>
              <a:tblPr/>
              <a:tblGrid>
                <a:gridCol w="574738"/>
                <a:gridCol w="2006263"/>
                <a:gridCol w="792926"/>
              </a:tblGrid>
              <a:tr h="322847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№</a:t>
                      </a:r>
                      <a:endParaRPr lang="ru-RU" sz="1300">
                        <a:effectLst/>
                      </a:endParaRPr>
                    </a:p>
                  </a:txBody>
                  <a:tcPr marL="44347" marR="44347" marT="44347" marB="4434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Наименование работ/услуг</a:t>
                      </a:r>
                      <a:endParaRPr lang="ru-RU" sz="1300">
                        <a:effectLst/>
                      </a:endParaRPr>
                    </a:p>
                  </a:txBody>
                  <a:tcPr marL="44347" marR="44347" marT="44347" marB="4434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Сумма, руб.</a:t>
                      </a:r>
                      <a:endParaRPr lang="ru-RU" sz="1300">
                        <a:effectLst/>
                      </a:endParaRPr>
                    </a:p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Без </a:t>
                      </a:r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НДС</a:t>
                      </a:r>
                      <a:endParaRPr lang="ru-RU" sz="1300">
                        <a:effectLst/>
                      </a:endParaRPr>
                    </a:p>
                  </a:txBody>
                  <a:tcPr marL="44347" marR="44347" marT="44347" marB="4434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5250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</a:t>
                      </a:r>
                      <a:endParaRPr lang="ru-RU" sz="1300">
                        <a:effectLst/>
                      </a:endParaRPr>
                    </a:p>
                  </a:txBody>
                  <a:tcPr marL="44347" marR="44347" marT="44347" marB="4434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Аренда звукового и сценического оборудования</a:t>
                      </a:r>
                      <a:endParaRPr lang="ru-RU" sz="1300">
                        <a:effectLst/>
                      </a:endParaRPr>
                    </a:p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8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12 КВТ ЗВУКА </a:t>
                      </a:r>
                      <a:r>
                        <a:rPr lang="en-US" sz="8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JBL SRX </a:t>
                      </a:r>
                      <a:r>
                        <a:rPr lang="en-US" sz="800" b="1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22000 </a:t>
                      </a:r>
                      <a:r>
                        <a:rPr lang="ru-RU" sz="800" b="1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руб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8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2 КВТ ЗВУКА </a:t>
                      </a:r>
                      <a:r>
                        <a:rPr lang="en-US" sz="8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JBL PRX </a:t>
                      </a:r>
                      <a:r>
                        <a:rPr lang="en-US" sz="800" b="1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3000 </a:t>
                      </a:r>
                      <a:r>
                        <a:rPr lang="ru-RU" sz="800" b="1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руб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8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РАДИОМИКРОФОН </a:t>
                      </a:r>
                      <a:r>
                        <a:rPr lang="en-US" sz="8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SHURE BLX24E/BETA58 3 </a:t>
                      </a:r>
                      <a:r>
                        <a:rPr lang="ru-RU" sz="8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шт </a:t>
                      </a:r>
                      <a:r>
                        <a:rPr lang="ru-RU" sz="800" b="1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3000 руб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8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СИСТЕМА ПЕРСОНАЛЬНОГО МОНИТОРИНГА </a:t>
                      </a:r>
                      <a:r>
                        <a:rPr lang="en-US" sz="8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IN-EAR SENNHEISER 2 </a:t>
                      </a:r>
                      <a:r>
                        <a:rPr lang="ru-RU" sz="8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шт </a:t>
                      </a:r>
                      <a:r>
                        <a:rPr lang="ru-RU" sz="800" b="1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3000 руб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8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ШАТЕР 4Х4</a:t>
                      </a:r>
                      <a:r>
                        <a:rPr lang="ru-RU" sz="800" b="1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 6000 руб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МУЛЬТИКОР 2 шт </a:t>
                      </a:r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3000 руб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8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ОГРАЖДЕНИЕ ФАН-БАРЬЕР 10 шт </a:t>
                      </a:r>
                      <a:r>
                        <a:rPr lang="ru-RU" sz="800" b="1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4000 руб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КАБЕЛЬ КАНАЛ 20 шт </a:t>
                      </a:r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6000 руб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DJ </a:t>
                      </a:r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СТОЛ 1 шт </a:t>
                      </a:r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1000 руб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Электрогенераторы </a:t>
                      </a:r>
                    </a:p>
                    <a:p>
                      <a:pPr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/>
                      </a:r>
                      <a:br>
                        <a:rPr lang="ru-RU" sz="1300">
                          <a:effectLst/>
                        </a:rPr>
                      </a:br>
                      <a:r>
                        <a:rPr lang="en-US" sz="700" b="1" i="0" u="none" strike="noStrike">
                          <a:solidFill>
                            <a:srgbClr val="010423"/>
                          </a:solidFill>
                          <a:effectLst/>
                          <a:latin typeface="Arial" panose="020B0604020202020204" pitchFamily="34" charset="0"/>
                        </a:rPr>
                        <a:t>Sound4eck</a:t>
                      </a:r>
                      <a:r>
                        <a:rPr lang="en-US" sz="600" b="1" i="0" u="none" strike="noStrike">
                          <a:solidFill>
                            <a:srgbClr val="010423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US" sz="1300">
                        <a:effectLst/>
                      </a:endParaRPr>
                    </a:p>
                  </a:txBody>
                  <a:tcPr marL="44347" marR="44347" marT="44347" marB="4434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90000</a:t>
                      </a:r>
                      <a:endParaRPr lang="ru-RU" sz="1300">
                        <a:effectLst/>
                      </a:endParaRPr>
                    </a:p>
                  </a:txBody>
                  <a:tcPr marL="44347" marR="44347" marT="44347" marB="4434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847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</a:t>
                      </a:r>
                      <a:endParaRPr lang="ru-RU" sz="1300">
                        <a:effectLst/>
                      </a:endParaRPr>
                    </a:p>
                  </a:txBody>
                  <a:tcPr marL="44347" marR="44347" marT="44347" marB="4434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Реклама мероприятия в соц сетях, на билбордах, и плакатах </a:t>
                      </a:r>
                      <a:endParaRPr lang="ru-RU" sz="1300">
                        <a:effectLst/>
                      </a:endParaRPr>
                    </a:p>
                  </a:txBody>
                  <a:tcPr marL="44347" marR="44347" marT="44347" marB="4434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40000</a:t>
                      </a:r>
                      <a:endParaRPr lang="ru-RU" sz="1300">
                        <a:effectLst/>
                      </a:endParaRPr>
                    </a:p>
                  </a:txBody>
                  <a:tcPr marL="44347" marR="44347" marT="44347" marB="4434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771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</a:t>
                      </a:r>
                      <a:endParaRPr lang="ru-RU" sz="1300">
                        <a:effectLst/>
                      </a:endParaRPr>
                    </a:p>
                  </a:txBody>
                  <a:tcPr marL="44347" marR="44347" marT="44347" marB="4434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Съемка видеоклипа (проморолика)</a:t>
                      </a:r>
                      <a:endParaRPr lang="ru-RU" sz="1300">
                        <a:effectLst/>
                      </a:endParaRPr>
                    </a:p>
                  </a:txBody>
                  <a:tcPr marL="44347" marR="44347" marT="44347" marB="4434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10000 </a:t>
                      </a:r>
                      <a:endParaRPr lang="ru-RU" sz="1300">
                        <a:effectLst/>
                      </a:endParaRPr>
                    </a:p>
                  </a:txBody>
                  <a:tcPr marL="44347" marR="44347" marT="44347" marB="4434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771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</a:t>
                      </a:r>
                      <a:endParaRPr lang="ru-RU" sz="1300">
                        <a:effectLst/>
                      </a:endParaRPr>
                    </a:p>
                  </a:txBody>
                  <a:tcPr marL="44347" marR="44347" marT="44347" marB="4434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Транспортные услуги </a:t>
                      </a:r>
                      <a:endParaRPr lang="ru-RU" sz="1300">
                        <a:effectLst/>
                      </a:endParaRPr>
                    </a:p>
                  </a:txBody>
                  <a:tcPr marL="44347" marR="44347" marT="44347" marB="4434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7000</a:t>
                      </a:r>
                      <a:endParaRPr lang="ru-RU" sz="1300">
                        <a:effectLst/>
                      </a:endParaRPr>
                    </a:p>
                  </a:txBody>
                  <a:tcPr marL="44347" marR="44347" marT="44347" marB="4434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771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</a:t>
                      </a:r>
                      <a:endParaRPr lang="ru-RU" sz="1300">
                        <a:effectLst/>
                      </a:endParaRPr>
                    </a:p>
                  </a:txBody>
                  <a:tcPr marL="44347" marR="44347" marT="44347" marB="4434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Призы и подарки </a:t>
                      </a:r>
                      <a:endParaRPr lang="ru-RU" sz="1300">
                        <a:effectLst/>
                      </a:endParaRPr>
                    </a:p>
                  </a:txBody>
                  <a:tcPr marL="44347" marR="44347" marT="44347" marB="4434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20000</a:t>
                      </a:r>
                      <a:endParaRPr lang="ru-RU" sz="1300">
                        <a:effectLst/>
                      </a:endParaRPr>
                    </a:p>
                  </a:txBody>
                  <a:tcPr marL="44347" marR="44347" marT="44347" marB="4434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771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</a:t>
                      </a:r>
                      <a:endParaRPr lang="ru-RU" sz="1300">
                        <a:effectLst/>
                      </a:endParaRPr>
                    </a:p>
                  </a:txBody>
                  <a:tcPr marL="44347" marR="44347" marT="44347" marB="4434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Фирменные ФЛАГИ 10 шт</a:t>
                      </a:r>
                      <a:endParaRPr lang="ru-RU" sz="1300">
                        <a:effectLst/>
                      </a:endParaRPr>
                    </a:p>
                  </a:txBody>
                  <a:tcPr marL="44347" marR="44347" marT="44347" marB="4434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26250</a:t>
                      </a:r>
                      <a:endParaRPr lang="ru-RU" sz="1300">
                        <a:effectLst/>
                      </a:endParaRPr>
                    </a:p>
                  </a:txBody>
                  <a:tcPr marL="44347" marR="44347" marT="44347" marB="4434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771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</a:t>
                      </a:r>
                      <a:endParaRPr lang="ru-RU" sz="1300">
                        <a:effectLst/>
                      </a:endParaRPr>
                    </a:p>
                  </a:txBody>
                  <a:tcPr marL="44347" marR="44347" marT="44347" marB="4434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Прочие расходы</a:t>
                      </a:r>
                      <a:endParaRPr lang="ru-RU" sz="1300">
                        <a:effectLst/>
                      </a:endParaRPr>
                    </a:p>
                  </a:txBody>
                  <a:tcPr marL="44347" marR="44347" marT="44347" marB="4434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20000</a:t>
                      </a:r>
                      <a:endParaRPr lang="ru-RU" sz="1300">
                        <a:effectLst/>
                      </a:endParaRPr>
                    </a:p>
                  </a:txBody>
                  <a:tcPr marL="44347" marR="44347" marT="44347" marB="4434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771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8.</a:t>
                      </a:r>
                      <a:endParaRPr lang="ru-RU" sz="1300">
                        <a:effectLst/>
                      </a:endParaRPr>
                    </a:p>
                  </a:txBody>
                  <a:tcPr marL="44347" marR="44347" marT="44347" marB="4434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Брендированный мерч</a:t>
                      </a:r>
                      <a:endParaRPr lang="ru-RU" sz="1300">
                        <a:effectLst/>
                      </a:endParaRPr>
                    </a:p>
                  </a:txBody>
                  <a:tcPr marL="44347" marR="44347" marT="44347" marB="4434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30000</a:t>
                      </a:r>
                      <a:endParaRPr lang="ru-RU" sz="1300">
                        <a:effectLst/>
                      </a:endParaRPr>
                    </a:p>
                  </a:txBody>
                  <a:tcPr marL="44347" marR="44347" marT="44347" marB="4434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771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9.</a:t>
                      </a:r>
                      <a:endParaRPr lang="ru-RU" sz="1300">
                        <a:effectLst/>
                      </a:endParaRPr>
                    </a:p>
                  </a:txBody>
                  <a:tcPr marL="44347" marR="44347" marT="44347" marB="4434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Аренда биотуалетов </a:t>
                      </a:r>
                      <a:endParaRPr lang="ru-RU" sz="1300">
                        <a:effectLst/>
                      </a:endParaRPr>
                    </a:p>
                  </a:txBody>
                  <a:tcPr marL="44347" marR="44347" marT="44347" marB="4434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10000</a:t>
                      </a:r>
                      <a:endParaRPr lang="ru-RU" sz="1300">
                        <a:effectLst/>
                      </a:endParaRPr>
                    </a:p>
                  </a:txBody>
                  <a:tcPr marL="44347" marR="44347" marT="44347" marB="4434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8792" y="-326633"/>
            <a:ext cx="11826816" cy="6786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010423"/>
                </a:solidFill>
                <a:effectLst/>
                <a:latin typeface="Montserrat"/>
              </a:rPr>
              <a:t>Приложение №1</a:t>
            </a:r>
            <a:endParaRPr lang="ru-RU" altLang="ru-RU" sz="800" dirty="0"/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Смета расходов 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на проведение молодежного мероприятия SN17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1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Дата проведения: 29.07.2022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Место проведения: г. Гатчина, Ленинградская область, улица Генерала </a:t>
            </a:r>
            <a:r>
              <a:rPr kumimoji="0" lang="ru-RU" altLang="ru-RU" sz="11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Кныша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6В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000" b="0" i="0" u="none" strike="noStrike" cap="none" normalizeH="0" baseline="0" dirty="0" smtClean="0">
              <a:ln>
                <a:noFill/>
              </a:ln>
              <a:solidFill>
                <a:srgbClr val="01042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1000" dirty="0">
              <a:solidFill>
                <a:srgbClr val="01042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000" b="0" i="0" u="none" strike="noStrike" cap="none" normalizeH="0" baseline="0" dirty="0" smtClean="0">
              <a:ln>
                <a:noFill/>
              </a:ln>
              <a:solidFill>
                <a:srgbClr val="01042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1000" dirty="0">
              <a:solidFill>
                <a:srgbClr val="01042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000" b="0" i="0" u="none" strike="noStrike" cap="none" normalizeH="0" baseline="0" dirty="0" smtClean="0">
              <a:ln>
                <a:noFill/>
              </a:ln>
              <a:solidFill>
                <a:srgbClr val="01042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1000" dirty="0">
              <a:solidFill>
                <a:srgbClr val="01042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000" b="0" i="0" u="none" strike="noStrike" cap="none" normalizeH="0" baseline="0" dirty="0" smtClean="0">
              <a:ln>
                <a:noFill/>
              </a:ln>
              <a:solidFill>
                <a:srgbClr val="01042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1000" dirty="0">
              <a:solidFill>
                <a:srgbClr val="01042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000" b="0" i="0" u="none" strike="noStrike" cap="none" normalizeH="0" baseline="0" dirty="0" smtClean="0">
              <a:ln>
                <a:noFill/>
              </a:ln>
              <a:solidFill>
                <a:srgbClr val="01042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1000" dirty="0">
              <a:solidFill>
                <a:srgbClr val="01042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000" b="0" i="0" u="none" strike="noStrike" cap="none" normalizeH="0" baseline="0" dirty="0" smtClean="0">
              <a:ln>
                <a:noFill/>
              </a:ln>
              <a:solidFill>
                <a:srgbClr val="01042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1000" dirty="0">
              <a:solidFill>
                <a:srgbClr val="01042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000" b="0" i="0" u="none" strike="noStrike" cap="none" normalizeH="0" baseline="0" dirty="0" smtClean="0">
              <a:ln>
                <a:noFill/>
              </a:ln>
              <a:solidFill>
                <a:srgbClr val="01042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1000" dirty="0">
              <a:solidFill>
                <a:srgbClr val="01042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000" b="0" i="0" u="none" strike="noStrike" cap="none" normalizeH="0" baseline="0" dirty="0" smtClean="0">
              <a:ln>
                <a:noFill/>
              </a:ln>
              <a:solidFill>
                <a:srgbClr val="01042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1000" dirty="0">
              <a:solidFill>
                <a:srgbClr val="01042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01042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Финансовые затраты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10423"/>
                </a:solidFill>
                <a:effectLst/>
                <a:latin typeface="Trebuchet MS" panose="020B0603020202020204" pitchFamily="34" charset="0"/>
              </a:rPr>
              <a:t>Итого:  253 250 рублей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5680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277</Words>
  <Application>Microsoft Office PowerPoint</Application>
  <PresentationFormat>Широкоэкранный</PresentationFormat>
  <Paragraphs>188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5" baseType="lpstr">
      <vt:lpstr>Arial</vt:lpstr>
      <vt:lpstr>Arial Black</vt:lpstr>
      <vt:lpstr>Bahnschrift Condensed</vt:lpstr>
      <vt:lpstr>Calibri</vt:lpstr>
      <vt:lpstr>Calibri Light</vt:lpstr>
      <vt:lpstr>Montserrat</vt:lpstr>
      <vt:lpstr>Trebuchet MS</vt:lpstr>
      <vt:lpstr>Тема Office</vt:lpstr>
      <vt:lpstr>ПРОЕКТ SN17 инновационный проект по развитию молодёжи 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SN17 инновационный проект по развитию молодёжи</dc:title>
  <dc:creator>Прокт.деятельность</dc:creator>
  <cp:lastModifiedBy>Прокт.деятельность</cp:lastModifiedBy>
  <cp:revision>3</cp:revision>
  <dcterms:created xsi:type="dcterms:W3CDTF">2022-01-30T16:12:38Z</dcterms:created>
  <dcterms:modified xsi:type="dcterms:W3CDTF">2022-01-30T16:25:34Z</dcterms:modified>
</cp:coreProperties>
</file>