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3" r:id="rId8"/>
    <p:sldId id="262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3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5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45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43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0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3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8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2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6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90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9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7E59-F5F3-476F-AC07-9906C12FB7EE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5EB92-A3D1-46D4-8A47-85208FE6F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2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56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588" y="236404"/>
            <a:ext cx="729778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КАЧЕСТВЕННЫЕ ПОКАЗАТЕЛИ:</a:t>
            </a:r>
            <a:endParaRPr lang="ru-RU" sz="2400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endParaRPr lang="ru-RU" b="0" i="0" dirty="0" smtClean="0">
              <a:solidFill>
                <a:schemeClr val="accent1">
                  <a:lumMod val="50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Привлечение детей к традициям празднования новогодних и рождественских праздников на территории РФ.</a:t>
            </a:r>
          </a:p>
          <a:p>
            <a:endParaRPr lang="ru-RU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Формирование патриотических чувств у детей с ОВЗ и детей оказавшимся в тяжёлой жизненной ситуации.</a:t>
            </a:r>
          </a:p>
          <a:p>
            <a:endParaRPr lang="ru-RU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Развитие волонтёрской и добровольческой деятельности в рамках реализации событийных волонтёров-аниматоров на мероприятиях</a:t>
            </a:r>
          </a:p>
          <a:p>
            <a:r>
              <a:rPr lang="ru-RU" dirty="0" smtClean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вязных</a:t>
            </a:r>
            <a:r>
              <a:rPr lang="ru-RU" dirty="0" smtClean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не только с празднованием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Нового Года, но и в другое время.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297" y="4325182"/>
            <a:ext cx="53122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Статистика за 3 года: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За сезон 2021-2022 (декабрь-январь) было "поздравлено" более 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22 500</a:t>
            </a:r>
            <a:r>
              <a:rPr lang="ru-RU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 в разных регионах страны.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За сезон 2022-2023 было поздравлено более</a:t>
            </a:r>
            <a:r>
              <a:rPr lang="ru-RU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39 000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детей.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За сезон 2023-2024 было поздравлено более 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42 000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детей.</a:t>
            </a:r>
            <a:endParaRPr lang="ru-RU" b="0" i="0" dirty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0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8" y="3146235"/>
            <a:ext cx="2861766" cy="1616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6859" y="109638"/>
            <a:ext cx="926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ИНФОРМАЦИОННАЯ ВОВЛЕЧЕННОСТЬ ПРОЕКТА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98" y="3146235"/>
            <a:ext cx="3419428" cy="1931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8" y="5016726"/>
            <a:ext cx="2861766" cy="1616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5954" y="763548"/>
            <a:ext cx="83342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Статьи в газетах о проекте: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Репортажи в телевизионных эфирах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Статьи в интернет порталах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700</a:t>
            </a:r>
            <a:r>
              <a:rPr lang="ru-RU" sz="240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Посты в социальных сетях более: </a:t>
            </a:r>
            <a:r>
              <a:rPr lang="ru-RU" sz="2400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650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Информация о проекте разослана во все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учреждения дополнительного образования в РФ.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solidFill>
                <a:srgbClr val="FF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98" y="4068756"/>
            <a:ext cx="3419428" cy="25645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4504" y="763548"/>
            <a:ext cx="2717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Результатов запросов</a:t>
            </a:r>
          </a:p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Google Sans"/>
              </a:rPr>
              <a:t>о проекте «НГ в НР»</a:t>
            </a:r>
            <a:endParaRPr lang="en-US" sz="1700" b="1" i="0" dirty="0" smtClean="0">
              <a:solidFill>
                <a:schemeClr val="accent1">
                  <a:lumMod val="50000"/>
                </a:schemeClr>
              </a:solidFill>
              <a:effectLst/>
              <a:latin typeface="Google Sans"/>
            </a:endParaRPr>
          </a:p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Google Sans"/>
              </a:rPr>
              <a:t>в поисковике</a:t>
            </a:r>
            <a:r>
              <a:rPr lang="ru-RU" sz="17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 </a:t>
            </a:r>
            <a:r>
              <a:rPr lang="en-US" sz="1700" b="1" i="0" dirty="0" smtClean="0">
                <a:solidFill>
                  <a:srgbClr val="C00000"/>
                </a:solidFill>
                <a:effectLst/>
                <a:latin typeface="Google Sans"/>
              </a:rPr>
              <a:t>Google</a:t>
            </a:r>
            <a:r>
              <a:rPr lang="ru-RU" sz="1700" b="1" i="0" dirty="0" smtClean="0">
                <a:solidFill>
                  <a:srgbClr val="C00000"/>
                </a:solidFill>
                <a:effectLst/>
                <a:latin typeface="Google Sans"/>
              </a:rPr>
              <a:t>:</a:t>
            </a:r>
          </a:p>
          <a:p>
            <a:pPr algn="ctr"/>
            <a:r>
              <a:rPr lang="ru-RU" sz="17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примерно</a:t>
            </a:r>
          </a:p>
          <a:p>
            <a:pPr algn="ctr"/>
            <a:r>
              <a:rPr lang="ru-RU" sz="2800" b="1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11 800</a:t>
            </a:r>
            <a:endParaRPr lang="ru-RU" sz="2800" b="1" dirty="0">
              <a:solidFill>
                <a:srgbClr val="C000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3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79" y="313509"/>
            <a:ext cx="51293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ТЫСЯЧИ ПИСЕМ ПРИХОДЯТ КОХОМСКОМУ ДЕДУ МОРОЗУ</a:t>
            </a:r>
          </a:p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ОТ ДЕТЕЙ ЛНР И ДНР С ПРОСЬБОЙ ПРИЕХАТЬ</a:t>
            </a:r>
          </a:p>
          <a:p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 НИМ В ГОСТИ.</a:t>
            </a:r>
          </a:p>
        </p:txBody>
      </p:sp>
    </p:spTree>
    <p:extLst>
      <p:ext uri="{BB962C8B-B14F-4D97-AF65-F5344CB8AC3E}">
        <p14:creationId xmlns:p14="http://schemas.microsoft.com/office/powerpoint/2010/main" val="428756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7577" y="365760"/>
            <a:ext cx="9588137" cy="5486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ЛОКАЦИИ ПРОВЕДЕНИЯ МЕРОПРИЯТИЙ</a:t>
            </a:r>
            <a:endParaRPr lang="ru-RU" sz="28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9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8840" y="363454"/>
            <a:ext cx="5711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РУКОВОДИТЕЛЬ ПРОЕКТА</a:t>
            </a:r>
            <a:endParaRPr lang="ru-RU" sz="32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055400"/>
            <a:ext cx="780826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СМИРНОВ ВЛАДИМИР ПЕТРОВИЧ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КОХОМСКИЙ ДЕД МОРОЗ</a:t>
            </a:r>
          </a:p>
          <a:p>
            <a:pPr algn="r"/>
            <a:endParaRPr lang="en-US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endParaRPr lang="ru-RU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ВОЛОНТЁР,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ОБЩЕСТВЕННЫЙ ДЕЯТЕЛЬ,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ЧЛЕН ОБЩЕСТВЕННОЙ ПАЛАТЫ ИВАНОВСКОЙ ОБЛАСТИ,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РУКОВОДИТЕЛЬ ВОД «ВОЛОНТЁРЫ ПОБЕДЫ» Г.КОХМА,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ФЕДЕРАЛЬНЫЙ ТРЕНЕР АНО «ПОКОЛЕНИЕ УВЕРЕННОГО БУДУЩЕГО»,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ПСИХОЛОГ «ИВАНОВСКИЙ МУЗЫКАЛЬНЫЙ КОЛЛЕДЖ»,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ПЕДАГОГ ДО ГБПОУ «1-Й МОК»</a:t>
            </a: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АМБАССАДОР МЕЖДУНАРОДНОЙ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ПРЕМИИ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#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МЫВМЕСТЕ – 2023.</a:t>
            </a:r>
          </a:p>
          <a:p>
            <a:pPr algn="r">
              <a:lnSpc>
                <a:spcPct val="150000"/>
              </a:lnSpc>
            </a:pPr>
            <a:endParaRPr lang="ru-RU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СТРАНИЦА В СОЦ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СЕТИ ВК: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VK.COM/VOLODSMIR</a:t>
            </a:r>
          </a:p>
          <a:p>
            <a:pPr algn="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TELEGRAM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KDEDMOROZ</a:t>
            </a:r>
            <a:endParaRPr lang="ru-RU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ТЕЛ. 8-903-888-32-28</a:t>
            </a: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ЭЛ.ПОЧТА: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swat16@bk.ru</a:t>
            </a:r>
            <a:endParaRPr lang="ru-RU" sz="1600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САЙТ: </a:t>
            </a:r>
            <a:r>
              <a:rPr lang="en-US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geroyregionov.ru</a:t>
            </a:r>
            <a:r>
              <a:rPr lang="ru-RU" sz="16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64" y="484093"/>
            <a:ext cx="2043954" cy="2043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17" y="5307104"/>
            <a:ext cx="1344707" cy="1344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46" y="149708"/>
            <a:ext cx="2561957" cy="18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2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383" y="200297"/>
            <a:ext cx="8247017" cy="8447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ПАРТНЁРЫ ПРОЕКТА «КОХОМСКИЙ ДЕД МОРОЗ»</a:t>
            </a:r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0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6686" y="409303"/>
            <a:ext cx="5682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СПАСИБО ЗА ВНИМАНИЕ!</a:t>
            </a:r>
            <a:endParaRPr lang="ru-RU" sz="3200" dirty="0">
              <a:solidFill>
                <a:schemeClr val="accent2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8662" y="1145178"/>
            <a:ext cx="9979014" cy="1141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ДАВАЙ ВМЕСТЕ СДЕЛАЕМ НАШ С ВАМИ ПРОЕКТ ЕЩЁ ДОБРЕЕ.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ВЕДЬ ВСЁ ВОЛШЕБСТВО В ДОБРОТЕ!</a:t>
            </a:r>
            <a:endParaRPr lang="ru-RU" sz="2400" dirty="0">
              <a:solidFill>
                <a:schemeClr val="accent2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3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0927" y="4955177"/>
            <a:ext cx="6017622" cy="13411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0927" y="430019"/>
            <a:ext cx="115562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 ПРОЕКТЕ «КОХОМСКИЙ ДЕД МОРОЗ»</a:t>
            </a:r>
          </a:p>
          <a:p>
            <a:pPr algn="just"/>
            <a:endParaRPr lang="ru-RU" b="0" i="0" dirty="0" smtClean="0">
              <a:solidFill>
                <a:srgbClr val="002060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r>
              <a:rPr lang="ru-RU" sz="20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Новогодние праздники всегда проходят в атмосфере ожидания чуда и исполнения желаний. И кто как не дети наиболее расположены к этому празднику, а потому всегда с нетерпением ждут его и новогоднего чуда.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5035379"/>
            <a:ext cx="6017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 статистике в России более 1,25 миллионов человек: это дети с ОВЗ в учреждениях дошкольного образования - 517 343 человека (6,8% от общего количества воспитанников).</a:t>
            </a:r>
            <a:endParaRPr lang="ru-RU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927" y="2400210"/>
            <a:ext cx="56257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Вместе с тем, в реальной жизни чудес гораздо меньше, и часто приходится сталкиваться с огромным количеством несправедливостей, наибольшая из которых, вероятно, детская инвалидность или </a:t>
            </a:r>
            <a:r>
              <a:rPr lang="ru-RU" sz="2000" dirty="0" smtClean="0">
                <a:solidFill>
                  <a:srgbClr val="00206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целом </a:t>
            </a:r>
            <a:r>
              <a:rPr lang="ru-RU" sz="2000" b="0" i="0" dirty="0" smtClean="0">
                <a:solidFill>
                  <a:srgbClr val="00206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тяжёлая жизненная ситуация.</a:t>
            </a:r>
          </a:p>
        </p:txBody>
      </p:sp>
    </p:spTree>
    <p:extLst>
      <p:ext uri="{BB962C8B-B14F-4D97-AF65-F5344CB8AC3E}">
        <p14:creationId xmlns:p14="http://schemas.microsoft.com/office/powerpoint/2010/main" val="228593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4731" y="1016284"/>
            <a:ext cx="10502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Если здоровому ребёнку новогодние праздники приносят веселье и радость, то для детей с ограниченными физическими возможностями они важнее вдвойне.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3705" y="2253420"/>
            <a:ext cx="86998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Дети которые оказались в сложной жизненной ситуации или из – за проблем связанных со здоровьем не всегда имеют возможность посетить праздничное мероприятие и при этом увидеть настоящего Деда Мороза - являющегося символом доброты и дарения в их глазах. Да и в целом не каждый профессиональный аниматор сможет справится с утренником для особенных ребят без подготовки и специально разработанной методики.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76047" y="333146"/>
            <a:ext cx="658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 ПРОЕКТЕ «КОХОМСКИЙ ДЕД МОРОЗ»</a:t>
            </a:r>
          </a:p>
        </p:txBody>
      </p:sp>
    </p:spTree>
    <p:extLst>
      <p:ext uri="{BB962C8B-B14F-4D97-AF65-F5344CB8AC3E}">
        <p14:creationId xmlns:p14="http://schemas.microsoft.com/office/powerpoint/2010/main" val="178936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4468" y="892359"/>
            <a:ext cx="11199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Опыт более чем 20 лет показывает, насколько важно для малышей с ОВЗ, детей оказавшихся в тяжёлой жизненной ситуации, ребят находящихся в пунктах временного размещения, детских домах, интернатах и проживающих в «новых регионах» нашей страны на сколько важно проведение новогодних и рождественских праздников для их развития и адаптации.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8789" y="2998569"/>
            <a:ext cx="71149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Когда у детей появляется возможность встречи с миром доброты, они, вырастая, становиться более адаптивными, гибкими людьми без ограничений.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Важно, что бы у каждого ребёнка была своя традиция объединяющие всю семью и благоприятно влияющие</a:t>
            </a:r>
          </a:p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на его развитие.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6047" y="333146"/>
            <a:ext cx="658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 ПРОЕКТЕ «КОХОМСКИЙ ДЕД МОРОЗ»</a:t>
            </a:r>
          </a:p>
        </p:txBody>
      </p:sp>
    </p:spTree>
    <p:extLst>
      <p:ext uri="{BB962C8B-B14F-4D97-AF65-F5344CB8AC3E}">
        <p14:creationId xmlns:p14="http://schemas.microsoft.com/office/powerpoint/2010/main" val="110991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046" y="3863891"/>
            <a:ext cx="11763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Круглогодичный формат проекта нацеленный на работу с дет. домами, благотворительными и общественными организациями, хосписами, детскими больницами и т.д. Разработка и внедрение комплексной программы с уникальными методиками и сценариями. Каждый сезон организуется благотворительный сбор подарочного фонда для последующего их вручения с проведением мероприятий.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39833" y="1864403"/>
            <a:ext cx="99713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Проект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«КОХОМСКИЙ ДЕД МОРОЗ»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созданный 2002 году имеет уникальный опыт работы с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детьми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 всей стране. В рамках проекта реализуется работа волонтёров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 специально проработанными программами для детей с ОВЗ,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 из многодетных семей, детей – </a:t>
            </a:r>
            <a:r>
              <a:rPr lang="ru-RU" b="0" i="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ок.т.с.ж</a:t>
            </a: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.,</a:t>
            </a:r>
          </a:p>
          <a:p>
            <a:pPr algn="r"/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 также ветеранов ВОВ и одиноких пожилых граждан.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46" y="5468983"/>
            <a:ext cx="11763102" cy="1219200"/>
          </a:xfrm>
          <a:prstGeom prst="rect">
            <a:avLst/>
          </a:prstGeom>
          <a:solidFill>
            <a:srgbClr val="EA6B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процессе реализации проекта осуществляется обучение волонтёров – аниматоров для большего охвата территории во время проведения праздничных мероприятий.  Проект использует инструменты: проведение круглых столов и форумов, благотворительные и общественные акции, подготовка и проведение творческих конкурсов с населением РФ.</a:t>
            </a:r>
            <a:endParaRPr lang="ru-RU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1927" y="284534"/>
            <a:ext cx="4782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АННОТАЦИЯ </a:t>
            </a:r>
            <a:r>
              <a:rPr lang="ru-RU" sz="24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ПРОЕКТА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«КОХОМСКИЙ ДЕД МОРОЗ»</a:t>
            </a:r>
            <a:endParaRPr lang="ru-RU" sz="24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5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1"/>
            <a:ext cx="12192000" cy="68872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5463" y="4584332"/>
            <a:ext cx="7001692" cy="2164811"/>
          </a:xfrm>
          <a:prstGeom prst="rect">
            <a:avLst/>
          </a:prstGeom>
          <a:solidFill>
            <a:schemeClr val="accent1">
              <a:lumMod val="75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8046" y="345721"/>
            <a:ext cx="7907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ЦЕЛЬ ПРОЕКТА «КОХОМСКИЙ ДЕД МОРОЗ»</a:t>
            </a:r>
            <a:endParaRPr lang="ru-RU" sz="2400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endParaRPr lang="ru-RU" b="1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 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мероприятия для детей с ОВЗ и детей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ок.т.сж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 на территории РФ (в том числе ДНР, ЛНР, Херсонская и Запорожская области) по средствам выезда добровольческой команды прошедшая специальное обучение.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8046" y="2460674"/>
            <a:ext cx="71061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Внедрить и использовать уникальную комплексную методику (с привлечением узко-профилированных специалистов) с разработанными сценариями проведения новогодних и рождественских мероприятий для детей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ок.т.ж.с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и детей с ОВЗ, а так же пожилых граждан находящихся в хосписах, больницах и домах престарелых.</a:t>
            </a:r>
            <a:endParaRPr lang="ru-RU" b="0" i="0" dirty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918" y="4645295"/>
            <a:ext cx="70016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ЦЕЛЕВАЯ АУДИТОРИЯ:</a:t>
            </a:r>
          </a:p>
          <a:p>
            <a:pPr algn="ctr"/>
            <a:r>
              <a:rPr lang="ru-RU" b="0" i="0" dirty="0" smtClean="0">
                <a:solidFill>
                  <a:schemeClr val="bg1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- Дети с ОВЗ в возрасте от 2 до 16 лет.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Дети оказавшийся в тяжёлой жизненной ситуации (многодетные семьи, дети в детских домах, интернатах, больницах, хосписах, ПВР).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Дети проживающие в ДНР,ЛНР.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Пожилые одинокие граждане.</a:t>
            </a:r>
            <a:endParaRPr lang="ru-RU" b="0" i="0" dirty="0">
              <a:solidFill>
                <a:schemeClr val="bg1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6"/>
            <a:ext cx="12192000" cy="68872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09509" y="758353"/>
            <a:ext cx="5595068" cy="3500138"/>
          </a:xfrm>
          <a:prstGeom prst="rect">
            <a:avLst/>
          </a:prstGeom>
          <a:solidFill>
            <a:srgbClr val="38A4B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40434" y="2995749"/>
            <a:ext cx="2229395" cy="252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544" y="758353"/>
            <a:ext cx="6139542" cy="4791056"/>
          </a:xfrm>
          <a:prstGeom prst="rect">
            <a:avLst/>
          </a:prstGeom>
          <a:solidFill>
            <a:srgbClr val="38A4B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01187" y="165462"/>
            <a:ext cx="446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ЗАДАЧИ ПРОЕКТА: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544" y="758354"/>
            <a:ext cx="6074416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Провести сбор информации необходимой для реализации проекта.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Подготовить и провести заявочный этап проведения проекта для построения дорожной карты праздничных мероприятий.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форумы и круглые столы по теме «Помощь детям» в рамках проекта на добровольческих и общественных площадках.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«народный сбор» средств и подарочного фонда новогодних гостинцев и подарков детям и защитникам новых территорий для размещения их во временных точках хранения.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Организовать и провести мероприятия в рамках проекта в течении всего периода «Новогодних и Рождественских» праздников для целевой аудитории проекта.</a:t>
            </a:r>
            <a:endParaRPr lang="ru-RU" sz="1600" b="1" dirty="0" smtClean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007" y="6431170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ПЛАНЫ И ПЕРСПЕКТИВЫ</a:t>
            </a:r>
            <a:endParaRPr lang="ru-RU" sz="1400" dirty="0">
              <a:solidFill>
                <a:schemeClr val="accent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09509" y="758353"/>
            <a:ext cx="55950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Провести набор и обучение добровольческого отряда «волонтёров – аниматоров» (помощников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Кохомского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Деда Мороза) по специально разработанной методике в сфере использования актёрского мастерства и психологических знаний для работы с особенными детьми, детьми с ОВЗ и детьми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ок.т.ж.с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.</a:t>
            </a:r>
          </a:p>
          <a:p>
            <a:pPr algn="just"/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Планы на 2023 год: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 Обучить в сезон до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80-120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волонтёров, провести более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800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мероприятий (массовых и точечных, адресных). Вручить и поздравить более от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35 000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до </a:t>
            </a:r>
            <a:r>
              <a:rPr lang="ru-RU" sz="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40 000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детей в том числе и в «новых регионах» РФ.</a:t>
            </a:r>
          </a:p>
        </p:txBody>
      </p:sp>
    </p:spTree>
    <p:extLst>
      <p:ext uri="{BB962C8B-B14F-4D97-AF65-F5344CB8AC3E}">
        <p14:creationId xmlns:p14="http://schemas.microsoft.com/office/powerpoint/2010/main" val="251451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320" y="255793"/>
            <a:ext cx="11643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СОЦИАЛЬНЫЙ ЭФФЕКТ:</a:t>
            </a:r>
          </a:p>
          <a:p>
            <a:pPr algn="just"/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Каждый родитель хочет видеть своего ребёнка успешным и самостоятельным, способным самостоятельно принимать решения и отвечать за свои поступки, любить Родину, иметь правильный вектор нравственного развития будучи взрослым.</a:t>
            </a:r>
          </a:p>
          <a:p>
            <a:pPr algn="just"/>
            <a:endParaRPr lang="ru-RU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 последнее время в России стали активнее общественные организации, работающие с особыми детьми и направления их работы разные. Однако, родительский запрос гораздо больше, чем могут дать общественники. Из возможностей бесплатно получить услуги профессионального аниматора с педагогическим образованием, наш проект даёт такую возможность и прививает ребёнку чувство гуманизма, милосердия и добровольности за счёт привлечения его к персонажам отождествляющих добро.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2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0708" y="485061"/>
            <a:ext cx="7271658" cy="6099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КОЛИЧЕСТВЕННЫЕ ПОКАЗАТЕЛИ:</a:t>
            </a:r>
            <a:endParaRPr lang="ru-RU" sz="2000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just"/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Проведено в сезон более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760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выходов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Кохомского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Деда Мороза.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Поздравлено и вручено подарков более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42 000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человек за период 2022 г.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Поздравлено в ДНР и ЛНР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16 000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человек.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Проведён Всероссийский конкурс открыток – более </a:t>
            </a:r>
            <a:r>
              <a:rPr lang="ru-RU" sz="32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5000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участников.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Обучено и вовлечено более </a:t>
            </a: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120</a:t>
            </a:r>
            <a:r>
              <a:rPr lang="ru-RU" sz="2800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волонтёров.</a:t>
            </a:r>
          </a:p>
          <a:p>
            <a:pPr marL="285750" indent="-285750" algn="just">
              <a:buFontTx/>
              <a:buChar char="-"/>
            </a:pPr>
            <a:endParaRPr lang="ru-RU" b="0" i="0" dirty="0" smtClean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b="0" i="0" dirty="0" smtClean="0">
                <a:solidFill>
                  <a:srgbClr val="C00000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5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добровольческих резиденций «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Кохомского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Деда Мороза» (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г.Кохма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г.Иваново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г.Шуя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г.Кинешма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</a:t>
            </a:r>
            <a:r>
              <a:rPr lang="ru-RU" b="0" i="0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г.Приволжск</a:t>
            </a:r>
            <a:r>
              <a:rPr lang="ru-RU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).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ctr"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 НОВОГОДНЕМУ СЕЗОНУ </a:t>
            </a:r>
            <a:r>
              <a:rPr lang="ru-RU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2024 </a:t>
            </a: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– </a:t>
            </a:r>
            <a:r>
              <a:rPr lang="ru-RU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2025 </a:t>
            </a: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ПРЕДПОЛАГАЕТСЯ</a:t>
            </a:r>
          </a:p>
          <a:p>
            <a:pPr algn="ctr"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ПОЗДРАВИТЬ НЕ МЕНЕЕ </a:t>
            </a:r>
            <a:r>
              <a:rPr lang="ru-RU" sz="2800" dirty="0" smtClean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48 000 </a:t>
            </a:r>
            <a:r>
              <a:rPr lang="ru-RU" dirty="0">
                <a:solidFill>
                  <a:srgbClr val="FF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ЧЕЛ. </a:t>
            </a:r>
            <a:endParaRPr lang="ru-RU" b="0" i="0" dirty="0">
              <a:solidFill>
                <a:schemeClr val="accent5">
                  <a:lumMod val="75000"/>
                </a:schemeClr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279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3420</TotalTime>
  <Words>1242</Words>
  <Application>Microsoft Office PowerPoint</Application>
  <PresentationFormat>Широкоэкранный</PresentationFormat>
  <Paragraphs>115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Google Sans</vt:lpstr>
      <vt:lpstr>Open Sans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MSI</dc:creator>
  <cp:lastModifiedBy>MSI</cp:lastModifiedBy>
  <cp:revision>22</cp:revision>
  <dcterms:created xsi:type="dcterms:W3CDTF">2023-04-23T18:48:07Z</dcterms:created>
  <dcterms:modified xsi:type="dcterms:W3CDTF">2024-05-04T17:28:34Z</dcterms:modified>
</cp:coreProperties>
</file>