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3" r:id="rId2"/>
    <p:sldId id="311" r:id="rId3"/>
    <p:sldId id="314" r:id="rId4"/>
    <p:sldId id="315" r:id="rId5"/>
    <p:sldId id="312" r:id="rId6"/>
    <p:sldId id="316" r:id="rId7"/>
    <p:sldId id="284" r:id="rId8"/>
    <p:sldId id="285" r:id="rId9"/>
    <p:sldId id="287" r:id="rId10"/>
    <p:sldId id="290" r:id="rId11"/>
    <p:sldId id="288" r:id="rId12"/>
    <p:sldId id="313" r:id="rId13"/>
    <p:sldId id="307" r:id="rId14"/>
    <p:sldId id="258" r:id="rId15"/>
  </p:sldIdLst>
  <p:sldSz cx="10691813" cy="7559675"/>
  <p:notesSz cx="6858000" cy="9144000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9F6"/>
    <a:srgbClr val="FBFAF6"/>
    <a:srgbClr val="ED5E70"/>
    <a:srgbClr val="F8E6D5"/>
    <a:srgbClr val="F6DFBC"/>
    <a:srgbClr val="F9E9CF"/>
    <a:srgbClr val="C60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67" autoAdjust="0"/>
  </p:normalViewPr>
  <p:slideViewPr>
    <p:cSldViewPr>
      <p:cViewPr varScale="1">
        <p:scale>
          <a:sx n="138" d="100"/>
          <a:sy n="138" d="100"/>
        </p:scale>
        <p:origin x="1788" y="138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0D1D7-5405-461F-ABC2-5180137D613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83BE6-FAA1-4E1D-86DF-29B70C98FF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25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83BE6-FAA1-4E1D-86DF-29B70C98FF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6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2737"/>
            <a:ext cx="9622632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763925"/>
            <a:ext cx="9622632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591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7943" rtl="0" eaLnBrk="1" latinLnBrk="0" hangingPunct="1"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https://vk.com/nko37ru" TargetMode="External"/><Relationship Id="rId4" Type="http://schemas.openxmlformats.org/officeDocument/2006/relationships/hyperlink" Target="https://vk.com/iro_nr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0.png"/><Relationship Id="rId10" Type="http://schemas.openxmlformats.org/officeDocument/2006/relationships/image" Target="../media/image35.wmf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mailto:opal1968@mail.ru" TargetMode="External"/><Relationship Id="rId7" Type="http://schemas.openxmlformats.org/officeDocument/2006/relationships/hyperlink" Target="https://www.instagram.com/kolybel.ivanovo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groups/kolybel.ivanovo" TargetMode="External"/><Relationship Id="rId5" Type="http://schemas.openxmlformats.org/officeDocument/2006/relationships/hyperlink" Target="https://vk.com/kolybel_ivanovo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&#1082;&#1086;&#1083;&#1099;&#1073;&#1077;&#1083;&#1100;-&#1080;&#1074;&#1072;&#1085;&#1086;&#1074;&#1086;.&#1088;&#1092;/" TargetMode="Externa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hyperlink" Target="https://&#1089;&#1077;&#1084;&#1077;&#1081;&#1085;&#1099;&#1081;-&#1087;&#1086;&#1088;&#1090;&#1072;&#1083;37.&#1088;&#1092;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jpeg"/><Relationship Id="rId7" Type="http://schemas.openxmlformats.org/officeDocument/2006/relationships/hyperlink" Target="https://vk.com/public137837657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&#1054;&#1083;&#1103;\Downloads\&#1055;&#1088;&#1077;&#1079;&#1077;&#1085;&#1090;&#1072;&#1094;&#1080;&#1103;%20&#1050;&#1086;&#1083;&#1099;&#1073;&#1077;&#1083;&#1100;%20&#1085;&#1086;&#1103;&#1073;&#1088;&#1100;%202020\mentionOver(this)" TargetMode="External"/><Relationship Id="rId5" Type="http://schemas.openxmlformats.org/officeDocument/2006/relationships/hyperlink" Target="https://vk.com/ivanovo_szn" TargetMode="External"/><Relationship Id="rId4" Type="http://schemas.openxmlformats.org/officeDocument/2006/relationships/hyperlink" Target="https://vk.com/away.php?to=https://%F1%E5%EC%E5%E9%ED%FB%E9-%EF%EE%F0%F2%E0%EB37.%F0%F4/&amp;post=-61121022_3229&amp;cc_key=" TargetMode="Externa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106FFA7-DEFA-491C-9290-8DC93281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994" y="0"/>
            <a:ext cx="10081120" cy="756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29F56-CB48-42D6-BCE9-0A77A8FF83EC}"/>
              </a:ext>
            </a:extLst>
          </p:cNvPr>
          <p:cNvSpPr txBox="1"/>
          <p:nvPr/>
        </p:nvSpPr>
        <p:spPr>
          <a:xfrm>
            <a:off x="5423863" y="3081153"/>
            <a:ext cx="502435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C6081D"/>
                </a:solidFill>
              </a:rPr>
              <a:t>Пандемия. </a:t>
            </a:r>
          </a:p>
          <a:p>
            <a:pPr algn="ctr"/>
            <a:r>
              <a:rPr lang="ru-RU" sz="2500" b="1" dirty="0">
                <a:solidFill>
                  <a:srgbClr val="C6081D"/>
                </a:solidFill>
              </a:rPr>
              <a:t>Создание Штаба срочной социальной помощи семьям. </a:t>
            </a:r>
          </a:p>
          <a:p>
            <a:pPr algn="ctr"/>
            <a:r>
              <a:rPr lang="ru-RU" sz="2500" b="1" dirty="0">
                <a:solidFill>
                  <a:srgbClr val="C6081D"/>
                </a:solidFill>
              </a:rPr>
              <a:t>Семейный Портал 37.</a:t>
            </a:r>
          </a:p>
          <a:p>
            <a:pPr algn="ctr"/>
            <a:r>
              <a:rPr lang="ru-RU" sz="2500" b="1" dirty="0">
                <a:solidFill>
                  <a:srgbClr val="C6081D"/>
                </a:solidFill>
                <a:effectLst/>
              </a:rPr>
              <a:t>Федеральная семейная линия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B9D1A-4BE4-4AF2-8DBC-3528776ABBE5}"/>
              </a:ext>
            </a:extLst>
          </p:cNvPr>
          <p:cNvSpPr txBox="1"/>
          <p:nvPr/>
        </p:nvSpPr>
        <p:spPr>
          <a:xfrm>
            <a:off x="161330" y="1720552"/>
            <a:ext cx="8872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  <a:p>
            <a:pPr algn="ctr"/>
            <a:r>
              <a:rPr lang="ru-RU" sz="1400" dirty="0"/>
              <a:t>Заявка на участие в конкурсе Международной Премии</a:t>
            </a:r>
            <a:br>
              <a:rPr lang="ru-RU" sz="1400" dirty="0"/>
            </a:br>
            <a:r>
              <a:rPr lang="ru-RU" sz="1400" dirty="0"/>
              <a:t>#МЫВМЕСТЕ</a:t>
            </a:r>
            <a:endParaRPr lang="ru-RU" sz="14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33294-F5E7-4ACB-91B3-5A4B49754D22}"/>
              </a:ext>
            </a:extLst>
          </p:cNvPr>
          <p:cNvSpPr txBox="1"/>
          <p:nvPr/>
        </p:nvSpPr>
        <p:spPr>
          <a:xfrm>
            <a:off x="5728585" y="5217703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Светлана Викторовна Шишкина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председатель правления Ивановской областной общественной организации «Колыбель», </a:t>
            </a:r>
            <a:b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руководитель Ивановского регионального отделения «Общероссийской общественной организации «Национальная родительская ассоциация социальной поддержки семьи и защиты семейных ценностей» (НРА)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3C37513-9500-4FE4-A79B-3774C2350F74}"/>
              </a:ext>
            </a:extLst>
          </p:cNvPr>
          <p:cNvSpPr/>
          <p:nvPr/>
        </p:nvSpPr>
        <p:spPr>
          <a:xfrm>
            <a:off x="1271049" y="249024"/>
            <a:ext cx="4320480" cy="1447060"/>
          </a:xfrm>
          <a:prstGeom prst="rect">
            <a:avLst/>
          </a:prstGeom>
          <a:solidFill>
            <a:srgbClr val="FBFAF6"/>
          </a:solidFill>
          <a:ln>
            <a:solidFill>
              <a:srgbClr val="FDF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1C43F8-B452-44F2-B555-15EFBC029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04" y="466112"/>
            <a:ext cx="2837912" cy="870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DA7A5A-455F-4CE6-8646-A662C6459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26" y="350824"/>
            <a:ext cx="1533033" cy="100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27750C-B302-4563-B843-DB0E6FFFB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 b="25372"/>
          <a:stretch/>
        </p:blipFill>
        <p:spPr>
          <a:xfrm>
            <a:off x="1149560" y="2977441"/>
            <a:ext cx="4381361" cy="33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6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4FC5B4-6348-450A-8321-DA24E591B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0" y="1763924"/>
            <a:ext cx="7482092" cy="498903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23" y="-1"/>
            <a:ext cx="10079567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39079" y="386291"/>
            <a:ext cx="8583292" cy="2466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43" dirty="0"/>
              <a:t>Для посетителей портала в удобном формате представлена информация о федеральных и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43" dirty="0"/>
              <a:t>региональных мерах поддержки семей с детьми, о центрах дополнительного образования и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43" dirty="0"/>
              <a:t>досуга детей, о проводимых конкурсах и мероприятиях.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43" dirty="0"/>
              <a:t>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43" b="1" dirty="0"/>
              <a:t>Материалы для семейного портала подготовлены при поддержке </a:t>
            </a:r>
          </a:p>
          <a:p>
            <a:pPr marL="285750" indent="-285750" defTabSz="86199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43" dirty="0"/>
              <a:t>Уполномоченного по правам ребенка в Ивановской области, </a:t>
            </a:r>
          </a:p>
          <a:p>
            <a:pPr marL="285750" indent="-285750" defTabSz="86199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43" dirty="0"/>
              <a:t>Ивановского регионального отделения Общероссийской общественной организации </a:t>
            </a:r>
            <a:r>
              <a:rPr lang="ru-RU" sz="1543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«Национальная родительская ассоциация социальной поддержки семей и защиты семейных ценностей»</a:t>
            </a:r>
            <a:r>
              <a:rPr lang="ru-RU" sz="1543" dirty="0"/>
              <a:t> (НРА),</a:t>
            </a:r>
          </a:p>
          <a:p>
            <a:pPr marL="285750" indent="-285750" defTabSz="86199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543" dirty="0"/>
              <a:t>Ресурсного центра </a:t>
            </a:r>
            <a:r>
              <a:rPr lang="ru-RU" sz="1543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НКО 37</a:t>
            </a:r>
            <a:r>
              <a:rPr lang="ru-RU" sz="1543" dirty="0"/>
              <a:t>.</a:t>
            </a:r>
            <a:endParaRPr lang="ru-RU" sz="154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396F33-31B2-4062-BAD5-0E5DD43F2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50" y="3001848"/>
            <a:ext cx="5544616" cy="4082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396363-159D-402C-AD86-2B8A5144E061}"/>
              </a:ext>
            </a:extLst>
          </p:cNvPr>
          <p:cNvSpPr txBox="1"/>
          <p:nvPr/>
        </p:nvSpPr>
        <p:spPr>
          <a:xfrm>
            <a:off x="6933076" y="3264995"/>
            <a:ext cx="3168352" cy="389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43" dirty="0"/>
              <a:t>Посетителями Семейного портала становятся более </a:t>
            </a:r>
            <a:r>
              <a:rPr lang="ru-RU" sz="1543" b="1" dirty="0"/>
              <a:t>1000</a:t>
            </a:r>
            <a:r>
              <a:rPr lang="ru-RU" sz="1543" dirty="0"/>
              <a:t> </a:t>
            </a:r>
            <a:r>
              <a:rPr lang="ru-RU" sz="1543" b="1" dirty="0"/>
              <a:t>человек ежемесячно</a:t>
            </a:r>
            <a:r>
              <a:rPr lang="ru-RU" sz="1543" dirty="0"/>
              <a:t>, </a:t>
            </a:r>
          </a:p>
          <a:p>
            <a:r>
              <a:rPr lang="ru-RU" sz="1543" dirty="0"/>
              <a:t>(10 279 посетителей сайта за 8 мес. работы портала),</a:t>
            </a:r>
          </a:p>
          <a:p>
            <a:r>
              <a:rPr lang="ru-RU" sz="1543" dirty="0"/>
              <a:t>что подтверждается данными сервиса «</a:t>
            </a:r>
            <a:r>
              <a:rPr lang="ru-RU" sz="1543" dirty="0" err="1"/>
              <a:t>Яндекс.Метрика</a:t>
            </a:r>
            <a:r>
              <a:rPr lang="ru-RU" sz="1543" dirty="0"/>
              <a:t>» </a:t>
            </a:r>
          </a:p>
          <a:p>
            <a:r>
              <a:rPr lang="ru-RU" sz="1543" dirty="0"/>
              <a:t>(интернет-сервис, предназначенный для оценки посещаемости веб-сайтов и </a:t>
            </a:r>
          </a:p>
          <a:p>
            <a:r>
              <a:rPr lang="ru-RU" sz="1543" dirty="0"/>
              <a:t>анализа поведения пользователей).</a:t>
            </a:r>
          </a:p>
          <a:p>
            <a:endParaRPr lang="ru-RU" sz="1543" dirty="0"/>
          </a:p>
          <a:p>
            <a:r>
              <a:rPr lang="ru-RU" sz="1543" dirty="0"/>
              <a:t>Данные о количестве посетителей сайта, актуальные на май 2021, представлены на рис.1.</a:t>
            </a:r>
          </a:p>
        </p:txBody>
      </p:sp>
    </p:spTree>
    <p:extLst>
      <p:ext uri="{BB962C8B-B14F-4D97-AF65-F5344CB8AC3E}">
        <p14:creationId xmlns:p14="http://schemas.microsoft.com/office/powerpoint/2010/main" val="1128710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4FC5B4-6348-450A-8321-DA24E591B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0" y="1763924"/>
            <a:ext cx="7482092" cy="498903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23" y="-1"/>
            <a:ext cx="10079567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151594" y="236675"/>
            <a:ext cx="9185976" cy="4571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cs typeface="Times New Roman" panose="02020603050405020304" pitchFamily="18" charset="0"/>
              </a:rPr>
              <a:t>Одной из важнейших функций портала является возможность в разделе «Помощь семье»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cs typeface="Times New Roman" panose="02020603050405020304" pitchFamily="18" charset="0"/>
              </a:rPr>
              <a:t>задать вопрос специалисту, получить бесплатную консультацию или оставить заявку на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23" dirty="0">
                <a:cs typeface="Times New Roman" panose="02020603050405020304" pitchFamily="18" charset="0"/>
              </a:rPr>
              <a:t>СРОЧНУЮ СОЦИАЛЬНУЮ ПОМОЩЬ.</a:t>
            </a:r>
          </a:p>
          <a:p>
            <a:endParaRPr lang="ru-RU" sz="1323" dirty="0">
              <a:cs typeface="Times New Roman" panose="02020603050405020304" pitchFamily="18" charset="0"/>
            </a:endParaRPr>
          </a:p>
          <a:p>
            <a:r>
              <a:rPr lang="ru-RU" sz="1323" dirty="0">
                <a:cs typeface="Times New Roman" panose="02020603050405020304" pitchFamily="18" charset="0"/>
              </a:rPr>
              <a:t>За время работы "Семейного портала 37" и Семейной линии поступило 342 адресных заявки от семей Ивановской области. </a:t>
            </a:r>
          </a:p>
          <a:p>
            <a:r>
              <a:rPr lang="ru-RU" sz="1323" dirty="0"/>
              <a:t>Из них:</a:t>
            </a:r>
          </a:p>
          <a:p>
            <a:r>
              <a:rPr lang="ru-RU" sz="1323" dirty="0"/>
              <a:t>по 215 заявкам оказана социальная помощь,</a:t>
            </a:r>
          </a:p>
          <a:p>
            <a:r>
              <a:rPr lang="ru-RU" sz="1323" dirty="0"/>
              <a:t>По 58 заявкам оказана юридическая помощь,</a:t>
            </a:r>
          </a:p>
          <a:p>
            <a:r>
              <a:rPr lang="ru-RU" sz="1323" dirty="0"/>
              <a:t>15 заявок на психологическую помощь,</a:t>
            </a:r>
          </a:p>
          <a:p>
            <a:r>
              <a:rPr lang="ru-RU" sz="1323" dirty="0"/>
              <a:t>48 консультация по социальным вопросам.</a:t>
            </a:r>
          </a:p>
          <a:p>
            <a:r>
              <a:rPr lang="ru-RU" sz="1323" dirty="0"/>
              <a:t> </a:t>
            </a:r>
          </a:p>
          <a:p>
            <a:r>
              <a:rPr lang="ru-RU" sz="1323" dirty="0"/>
              <a:t>10 специалистов задействовано в Ивановском регионе </a:t>
            </a:r>
          </a:p>
          <a:p>
            <a:r>
              <a:rPr lang="ru-RU" sz="1323" dirty="0"/>
              <a:t>в проекте по оказанию помощи семьям, обратившимся на </a:t>
            </a:r>
          </a:p>
          <a:p>
            <a:r>
              <a:rPr lang="ru-RU" sz="1323" dirty="0"/>
              <a:t>семейную линию и семейный портал Ивановской области:</a:t>
            </a:r>
          </a:p>
          <a:p>
            <a:r>
              <a:rPr lang="ru-RU" sz="1323" dirty="0"/>
              <a:t>— координатор проекта,</a:t>
            </a:r>
          </a:p>
          <a:p>
            <a:r>
              <a:rPr lang="ru-RU" sz="1323" dirty="0"/>
              <a:t>— 2 юриста,</a:t>
            </a:r>
          </a:p>
          <a:p>
            <a:r>
              <a:rPr lang="ru-RU" sz="1323" dirty="0"/>
              <a:t>— 2 психолога,</a:t>
            </a:r>
          </a:p>
          <a:p>
            <a:r>
              <a:rPr lang="ru-RU" sz="1323" dirty="0"/>
              <a:t>— 2 социальных работника,</a:t>
            </a:r>
          </a:p>
          <a:p>
            <a:r>
              <a:rPr lang="ru-RU" sz="1323" dirty="0"/>
              <a:t>— администратор семейного портала,</a:t>
            </a:r>
          </a:p>
          <a:p>
            <a:r>
              <a:rPr lang="ru-RU" sz="1323" dirty="0"/>
              <a:t>— 2 оператора по приему обращений.</a:t>
            </a:r>
          </a:p>
          <a:p>
            <a:r>
              <a:rPr lang="ru-RU" sz="1323" dirty="0"/>
              <a:t> </a:t>
            </a:r>
          </a:p>
          <a:p>
            <a:r>
              <a:rPr lang="ru-RU" sz="1323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698D5-339D-41D4-9B88-B4BFDC634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98" y="4816775"/>
            <a:ext cx="3760807" cy="25062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D54AE4-ED51-4133-BC30-9658E5977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9" y="1420823"/>
            <a:ext cx="4273025" cy="32047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D620DE-999A-426F-AF10-0B2901EEBD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33" y="4816775"/>
            <a:ext cx="3760807" cy="25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94EB7-3CA2-4689-B066-C637EFE3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63"/>
            <a:ext cx="10691813" cy="7558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DCB3-F968-424A-AC9F-332B375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8" y="176122"/>
            <a:ext cx="8381817" cy="50397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E4385D"/>
                </a:solidFill>
              </a:rPr>
              <a:t>«</a:t>
            </a:r>
            <a:r>
              <a:rPr lang="ru-RU" sz="3200" b="1" dirty="0" err="1">
                <a:solidFill>
                  <a:srgbClr val="E4385D"/>
                </a:solidFill>
              </a:rPr>
              <a:t>Добромобиль</a:t>
            </a:r>
            <a:r>
              <a:rPr lang="ru-RU" sz="3200" b="1" dirty="0">
                <a:solidFill>
                  <a:srgbClr val="E4385D"/>
                </a:solidFill>
              </a:rPr>
              <a:t> – Колыбель»</a:t>
            </a:r>
            <a:endParaRPr lang="ru-RU" sz="3200" dirty="0">
              <a:solidFill>
                <a:srgbClr val="E4385D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037B33-85DE-4630-857B-47408AD69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352" y="947145"/>
            <a:ext cx="5842009" cy="124475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Многолетние усилия «Колыбели» по оказанию помощи нуждающимся семьям в малых городах и селах Ивановской области поддержаны </a:t>
            </a:r>
            <a:r>
              <a:rPr lang="ru-RU" sz="1200" b="1" dirty="0">
                <a:solidFill>
                  <a:srgbClr val="E4385D"/>
                </a:solidFill>
              </a:rPr>
              <a:t>ПРЕЗИДЕНТСКИМ ГРАНТОМ:</a:t>
            </a:r>
          </a:p>
          <a:p>
            <a:pPr marL="0" indent="0" algn="just">
              <a:buNone/>
            </a:pPr>
            <a:r>
              <a:rPr lang="ru-RU" sz="1200" b="1" dirty="0">
                <a:solidFill>
                  <a:srgbClr val="E4385D"/>
                </a:solidFill>
              </a:rPr>
              <a:t>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«Комплексное оказание помощи беременным, одиноким матерям с младенцами, многодетным семьям и расширение благотворительной помощи на малые города Ивановской области –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Добромобиль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Колыбель»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1D99BD3-8376-46A0-886A-1B817EF4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12</a:t>
            </a:fld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9913A4-3F70-455F-90EB-A99045FD941F}"/>
              </a:ext>
            </a:extLst>
          </p:cNvPr>
          <p:cNvSpPr/>
          <p:nvPr/>
        </p:nvSpPr>
        <p:spPr>
          <a:xfrm>
            <a:off x="3099607" y="2456575"/>
            <a:ext cx="1728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4385D"/>
                </a:solidFill>
              </a:rPr>
              <a:t>2 992 000 руб.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общая сумма на 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реализацию проекта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(с 01.11.2019 по 31.12.2020)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F861DA3-C916-41E4-944C-0E2F50A153CC}"/>
              </a:ext>
            </a:extLst>
          </p:cNvPr>
          <p:cNvSpPr/>
          <p:nvPr/>
        </p:nvSpPr>
        <p:spPr>
          <a:xfrm>
            <a:off x="4574397" y="4717576"/>
            <a:ext cx="2160240" cy="1771369"/>
          </a:xfrm>
          <a:prstGeom prst="rect">
            <a:avLst/>
          </a:prstGeom>
          <a:solidFill>
            <a:srgbClr val="F49EA8"/>
          </a:solidFill>
          <a:ln>
            <a:solidFill>
              <a:srgbClr val="F49E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49EA8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4BF081-825C-4271-A464-52BB1040F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32" y="4808880"/>
            <a:ext cx="3303853" cy="22042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7F2538-8662-44E1-8F0D-75D2114E0B00}"/>
              </a:ext>
            </a:extLst>
          </p:cNvPr>
          <p:cNvSpPr/>
          <p:nvPr/>
        </p:nvSpPr>
        <p:spPr>
          <a:xfrm>
            <a:off x="1098183" y="2456575"/>
            <a:ext cx="1983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4385D"/>
                </a:solidFill>
              </a:rPr>
              <a:t>1020 человек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(211 многодетных и малоимущих семей) получили комплексную помощь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D6F8B1-519A-44A6-90C9-6290E8BED129}"/>
              </a:ext>
            </a:extLst>
          </p:cNvPr>
          <p:cNvSpPr/>
          <p:nvPr/>
        </p:nvSpPr>
        <p:spPr>
          <a:xfrm>
            <a:off x="1005441" y="3658749"/>
            <a:ext cx="56095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4385D"/>
                </a:solidFill>
              </a:rPr>
              <a:t>Комплексная помощь 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консультации юриста, психолога, педиатра, терапевта, социального работника и оказание материальной, вещевой, продовольственной и других видов помощи. Составляется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кризисная карта семьи,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прорабатываются варианты выхода из кризисной ситуации. </a:t>
            </a:r>
            <a:endParaRPr lang="ru-RU" sz="1200" dirty="0"/>
          </a:p>
          <a:p>
            <a:endParaRPr lang="ru-RU" sz="12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B354DA-ADE7-4D02-AA89-9FB3C9EF8BD7}"/>
              </a:ext>
            </a:extLst>
          </p:cNvPr>
          <p:cNvSpPr/>
          <p:nvPr/>
        </p:nvSpPr>
        <p:spPr>
          <a:xfrm>
            <a:off x="5069557" y="2435915"/>
            <a:ext cx="20528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4385D"/>
                </a:solidFill>
              </a:rPr>
              <a:t>47 поездок</a:t>
            </a:r>
          </a:p>
          <a:p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Добромобиля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«Колыбель» совершено в малые города и села, охвачено 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 районов 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Ивановской области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40D4C9-3EC4-4307-AC16-95B7D882F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7" t="13695" r="26637" b="12838"/>
          <a:stretch/>
        </p:blipFill>
        <p:spPr>
          <a:xfrm>
            <a:off x="972258" y="1006133"/>
            <a:ext cx="3104052" cy="11658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1A87FF-4D21-4156-B7A7-3FD929D3A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5" y="4823421"/>
            <a:ext cx="2935766" cy="22018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6B39002-940A-4F0E-A50E-318E611A79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34" y="4811345"/>
            <a:ext cx="2935767" cy="2201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2FF0D-4CB7-4CA5-A654-E66463F52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027" y="6351816"/>
            <a:ext cx="928058" cy="723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66EB73-E3FF-4676-AC9E-8B76E9453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80" y="2171947"/>
            <a:ext cx="4060992" cy="265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15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E543D3-A36E-4D7C-890E-FE174CAAF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" y="0"/>
            <a:ext cx="10574738" cy="7559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405919-4EC7-40BF-91F5-A8A980243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" y="-10469"/>
            <a:ext cx="10574738" cy="7559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D6AEB-7169-446C-B282-5FC706BA548B}"/>
              </a:ext>
            </a:extLst>
          </p:cNvPr>
          <p:cNvSpPr txBox="1"/>
          <p:nvPr/>
        </p:nvSpPr>
        <p:spPr>
          <a:xfrm>
            <a:off x="229597" y="1321327"/>
            <a:ext cx="1532792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ОСНОВНЫЕ </a:t>
            </a:r>
          </a:p>
          <a:p>
            <a:r>
              <a:rPr lang="ru-RU" dirty="0">
                <a:solidFill>
                  <a:schemeClr val="bg1"/>
                </a:solidFill>
              </a:rPr>
              <a:t>ИТОГИ</a:t>
            </a: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B1C85C75-2FDA-4139-BEE5-16BEA9B44070}"/>
              </a:ext>
            </a:extLst>
          </p:cNvPr>
          <p:cNvSpPr/>
          <p:nvPr/>
        </p:nvSpPr>
        <p:spPr>
          <a:xfrm>
            <a:off x="4399358" y="2299692"/>
            <a:ext cx="4124671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9C0861-BC39-414D-ADC0-591A11113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29" y="1989043"/>
            <a:ext cx="1211818" cy="121181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D83D04-DDA8-4E7B-97CA-65D465E9F713}"/>
              </a:ext>
            </a:extLst>
          </p:cNvPr>
          <p:cNvSpPr/>
          <p:nvPr/>
        </p:nvSpPr>
        <p:spPr>
          <a:xfrm>
            <a:off x="4555105" y="2316841"/>
            <a:ext cx="35534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Комплексную системную помощь получили </a:t>
            </a:r>
            <a:r>
              <a:rPr lang="ru-RU" sz="1400" b="1" dirty="0">
                <a:solidFill>
                  <a:srgbClr val="ED5E70"/>
                </a:solidFill>
              </a:rPr>
              <a:t>более 5000 семей</a:t>
            </a:r>
          </a:p>
        </p:txBody>
      </p:sp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id="{7EF34D7D-2452-43CE-BBDE-BBC06880C8AE}"/>
              </a:ext>
            </a:extLst>
          </p:cNvPr>
          <p:cNvSpPr/>
          <p:nvPr/>
        </p:nvSpPr>
        <p:spPr>
          <a:xfrm>
            <a:off x="2498710" y="3050572"/>
            <a:ext cx="4488539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Блок-схема: альтернативный процесс 15">
            <a:extLst>
              <a:ext uri="{FF2B5EF4-FFF2-40B4-BE49-F238E27FC236}">
                <a16:creationId xmlns:a16="http://schemas.microsoft.com/office/drawing/2014/main" id="{832A0F1E-24E3-4EC7-BE3E-5545AA0C293A}"/>
              </a:ext>
            </a:extLst>
          </p:cNvPr>
          <p:cNvSpPr/>
          <p:nvPr/>
        </p:nvSpPr>
        <p:spPr>
          <a:xfrm>
            <a:off x="4260603" y="3769369"/>
            <a:ext cx="4260247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альтернативный процесс 16">
            <a:extLst>
              <a:ext uri="{FF2B5EF4-FFF2-40B4-BE49-F238E27FC236}">
                <a16:creationId xmlns:a16="http://schemas.microsoft.com/office/drawing/2014/main" id="{FC2769DB-44F7-4825-B5B9-7A1DDD4090C6}"/>
              </a:ext>
            </a:extLst>
          </p:cNvPr>
          <p:cNvSpPr/>
          <p:nvPr/>
        </p:nvSpPr>
        <p:spPr>
          <a:xfrm>
            <a:off x="2441564" y="4488166"/>
            <a:ext cx="4695257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альтернативный процесс 17">
            <a:extLst>
              <a:ext uri="{FF2B5EF4-FFF2-40B4-BE49-F238E27FC236}">
                <a16:creationId xmlns:a16="http://schemas.microsoft.com/office/drawing/2014/main" id="{0E6BE0F6-8FAA-4C35-AE11-6A778378DD06}"/>
              </a:ext>
            </a:extLst>
          </p:cNvPr>
          <p:cNvSpPr/>
          <p:nvPr/>
        </p:nvSpPr>
        <p:spPr>
          <a:xfrm>
            <a:off x="3584784" y="5308898"/>
            <a:ext cx="5000124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Блок-схема: альтернативный процесс 18">
            <a:extLst>
              <a:ext uri="{FF2B5EF4-FFF2-40B4-BE49-F238E27FC236}">
                <a16:creationId xmlns:a16="http://schemas.microsoft.com/office/drawing/2014/main" id="{E17E5369-F176-4FDB-A440-8F510507AE17}"/>
              </a:ext>
            </a:extLst>
          </p:cNvPr>
          <p:cNvSpPr/>
          <p:nvPr/>
        </p:nvSpPr>
        <p:spPr>
          <a:xfrm>
            <a:off x="3018624" y="6060446"/>
            <a:ext cx="4267154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ED5E70"/>
                </a:solidFill>
              </a:rPr>
              <a:t>Более 500 беременных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 посещают Школу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подготовки к родам «Колыбель»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6D97570-082F-4099-A1A0-D806B47F6560}"/>
              </a:ext>
            </a:extLst>
          </p:cNvPr>
          <p:cNvSpPr/>
          <p:nvPr/>
        </p:nvSpPr>
        <p:spPr>
          <a:xfrm>
            <a:off x="3093763" y="3022839"/>
            <a:ext cx="3822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D5E70"/>
                </a:solidFill>
              </a:rPr>
              <a:t>Более 900 женщин </a:t>
            </a:r>
            <a:r>
              <a:rPr lang="ru-RU" sz="1400" dirty="0"/>
              <a:t>с детьми проживали в Приюте «Колыбель»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D98E99C-D828-44DD-8F6A-45F1DABDE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79" y="2578451"/>
            <a:ext cx="1211818" cy="12118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C587C9-C07D-4D21-815A-EFFEDC4EF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03" y="3412749"/>
            <a:ext cx="1182892" cy="11828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65C2A7D-6120-440A-B326-D9E86FDB1B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79" y="5730446"/>
            <a:ext cx="1222005" cy="122200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7EB0D51-74F4-4F47-BC5A-745BF637E042}"/>
              </a:ext>
            </a:extLst>
          </p:cNvPr>
          <p:cNvSpPr/>
          <p:nvPr/>
        </p:nvSpPr>
        <p:spPr>
          <a:xfrm>
            <a:off x="4724363" y="3769106"/>
            <a:ext cx="4545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D5E70"/>
                </a:solidFill>
              </a:rPr>
              <a:t>Более 300 человек ежегодно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получают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юридическую помощь (390 чел. в 2020 г.)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208C051-0521-4DD9-892A-648CB29FD25D}"/>
              </a:ext>
            </a:extLst>
          </p:cNvPr>
          <p:cNvSpPr/>
          <p:nvPr/>
        </p:nvSpPr>
        <p:spPr>
          <a:xfrm>
            <a:off x="3022968" y="4488166"/>
            <a:ext cx="3964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ED5E70"/>
                </a:solidFill>
              </a:rPr>
              <a:t>Около 900 человек ежегодно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получают помощь в вещевом фонде «Колыбели» (907 чел. в 2020 г.)</a:t>
            </a:r>
            <a:endParaRPr lang="ru-RU" sz="1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84B130C-D5AB-4AA1-8640-796102C401F6}"/>
              </a:ext>
            </a:extLst>
          </p:cNvPr>
          <p:cNvSpPr/>
          <p:nvPr/>
        </p:nvSpPr>
        <p:spPr>
          <a:xfrm>
            <a:off x="3689722" y="5316016"/>
            <a:ext cx="4418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ED5E70"/>
                </a:solidFill>
              </a:rPr>
              <a:t>Более 50 детей ежегодно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посещают группы по присмотру и уходу за детьми подопечных (59 в 2020 г) </a:t>
            </a:r>
          </a:p>
        </p:txBody>
      </p:sp>
      <p:sp>
        <p:nvSpPr>
          <p:cNvPr id="28" name="Блок-схема: альтернативный процесс 27">
            <a:extLst>
              <a:ext uri="{FF2B5EF4-FFF2-40B4-BE49-F238E27FC236}">
                <a16:creationId xmlns:a16="http://schemas.microsoft.com/office/drawing/2014/main" id="{31E7F1FD-9831-4D55-BEA8-9702C67B4622}"/>
              </a:ext>
            </a:extLst>
          </p:cNvPr>
          <p:cNvSpPr/>
          <p:nvPr/>
        </p:nvSpPr>
        <p:spPr>
          <a:xfrm>
            <a:off x="3298024" y="415697"/>
            <a:ext cx="6008322" cy="15274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2726CB-AAB8-4461-B169-8A187664DD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96" y="130385"/>
            <a:ext cx="2116790" cy="211679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78E5B2-AF2A-48AD-A6A2-B0A8292E6C28}"/>
              </a:ext>
            </a:extLst>
          </p:cNvPr>
          <p:cNvSpPr/>
          <p:nvPr/>
        </p:nvSpPr>
        <p:spPr>
          <a:xfrm>
            <a:off x="4193778" y="578242"/>
            <a:ext cx="5343525" cy="10238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ED5E70"/>
                </a:solidFill>
              </a:rPr>
              <a:t>2547 детских жизней </a:t>
            </a:r>
            <a:r>
              <a:rPr lang="ru-RU" sz="2000" dirty="0"/>
              <a:t>сохранено за 18 лет работы «Колыбели»</a:t>
            </a: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BD2860-8C24-4F31-9218-4A35BE762BA1}"/>
              </a:ext>
            </a:extLst>
          </p:cNvPr>
          <p:cNvSpPr/>
          <p:nvPr/>
        </p:nvSpPr>
        <p:spPr>
          <a:xfrm>
            <a:off x="4193778" y="1327339"/>
            <a:ext cx="53435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latin typeface="Arial" panose="020B0604020202020204" pitchFamily="34" charset="0"/>
              </a:rPr>
              <a:t>159 из них - за 2020 год. Эти дети никогда не появились бы на свет, если бы их мамам вовремя не протянула руку помощи "Колыбель".</a:t>
            </a:r>
          </a:p>
        </p:txBody>
      </p:sp>
      <p:sp>
        <p:nvSpPr>
          <p:cNvPr id="29" name="Блок-схема: альтернативный процесс 28">
            <a:extLst>
              <a:ext uri="{FF2B5EF4-FFF2-40B4-BE49-F238E27FC236}">
                <a16:creationId xmlns:a16="http://schemas.microsoft.com/office/drawing/2014/main" id="{1FBD6475-7E33-400D-A7E6-69080D789111}"/>
              </a:ext>
            </a:extLst>
          </p:cNvPr>
          <p:cNvSpPr/>
          <p:nvPr/>
        </p:nvSpPr>
        <p:spPr>
          <a:xfrm>
            <a:off x="3287210" y="6818572"/>
            <a:ext cx="5425802" cy="50942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Ассоциация многодетных семей «Колыбель» </a:t>
            </a:r>
            <a:r>
              <a:rPr lang="ru-RU" sz="1400" b="1" dirty="0">
                <a:solidFill>
                  <a:srgbClr val="ED5E70"/>
                </a:solidFill>
              </a:rPr>
              <a:t>объединила </a:t>
            </a:r>
          </a:p>
          <a:p>
            <a:r>
              <a:rPr lang="ru-RU" sz="1400" b="1" dirty="0">
                <a:solidFill>
                  <a:srgbClr val="ED5E70"/>
                </a:solidFill>
              </a:rPr>
              <a:t>462 многодетных семьи региона</a:t>
            </a:r>
            <a:endParaRPr lang="ru-RU" sz="1400" dirty="0">
              <a:solidFill>
                <a:srgbClr val="ED5E7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7836B79-170C-4DED-A204-EB37D04306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289781"/>
              </p:ext>
            </p:extLst>
          </p:nvPr>
        </p:nvGraphicFramePr>
        <p:xfrm>
          <a:off x="8194566" y="6284619"/>
          <a:ext cx="1178544" cy="1182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" name="Image" r:id="rId9" imgW="10717200" imgH="10755360" progId="Photoshop.Image.18">
                  <p:embed/>
                </p:oleObj>
              </mc:Choice>
              <mc:Fallback>
                <p:oleObj name="Image" r:id="rId9" imgW="10717200" imgH="107553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94566" y="6284619"/>
                        <a:ext cx="1178544" cy="1182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D1C57E46-384E-4775-B1FB-3409ABF2E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918711"/>
              </p:ext>
            </p:extLst>
          </p:nvPr>
        </p:nvGraphicFramePr>
        <p:xfrm>
          <a:off x="1855493" y="4219027"/>
          <a:ext cx="1209352" cy="123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7" name="Image" r:id="rId11" imgW="8330040" imgH="8507880" progId="Photoshop.Image.18">
                  <p:embed/>
                </p:oleObj>
              </mc:Choice>
              <mc:Fallback>
                <p:oleObj name="Image" r:id="rId11" imgW="8330040" imgH="850788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55493" y="4219027"/>
                        <a:ext cx="1209352" cy="1233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F79B18F1-0525-4C23-991E-17756F4C1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03854"/>
              </p:ext>
            </p:extLst>
          </p:nvPr>
        </p:nvGraphicFramePr>
        <p:xfrm>
          <a:off x="8196814" y="4888772"/>
          <a:ext cx="1222005" cy="1217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" name="Image" r:id="rId13" imgW="10539360" imgH="10501560" progId="Photoshop.Image.18">
                  <p:embed/>
                </p:oleObj>
              </mc:Choice>
              <mc:Fallback>
                <p:oleObj name="Image" r:id="rId13" imgW="10539360" imgH="1050156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96814" y="4888772"/>
                        <a:ext cx="1222005" cy="12175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967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D1AACCD5-C330-44F2-A473-0A6331AFE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5" y="20676"/>
            <a:ext cx="10530482" cy="7528038"/>
          </a:xfrm>
        </p:spPr>
      </p:pic>
      <p:sp>
        <p:nvSpPr>
          <p:cNvPr id="6" name="Прямоугольник 5"/>
          <p:cNvSpPr/>
          <p:nvPr/>
        </p:nvSpPr>
        <p:spPr>
          <a:xfrm>
            <a:off x="809402" y="2411685"/>
            <a:ext cx="93416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dirty="0"/>
              <a:t>ИООО</a:t>
            </a:r>
            <a:r>
              <a:rPr lang="ru-RU" sz="1800" b="1" dirty="0"/>
              <a:t> «Общественный комитет защиты детства семьи и нравственности «Колыбель» </a:t>
            </a:r>
          </a:p>
          <a:p>
            <a:pPr algn="ctr">
              <a:defRPr/>
            </a:pPr>
            <a:r>
              <a:rPr lang="ru-RU" sz="1800" dirty="0"/>
              <a:t>153025, г. Иваново, ул. Войкова, 13.</a:t>
            </a:r>
          </a:p>
          <a:p>
            <a:pPr algn="ctr">
              <a:defRPr/>
            </a:pPr>
            <a:r>
              <a:rPr lang="ru-RU" sz="1800" dirty="0"/>
              <a:t> Тел.: +7 (4932) 33-42-77</a:t>
            </a:r>
          </a:p>
          <a:p>
            <a:pPr algn="ctr">
              <a:defRPr/>
            </a:pPr>
            <a:endParaRPr lang="ru-RU" sz="1800" dirty="0"/>
          </a:p>
          <a:p>
            <a:pPr algn="ctr"/>
            <a:r>
              <a:rPr lang="ru-RU" sz="1800" b="1" dirty="0"/>
              <a:t>Светлана Викторовна Шишкина</a:t>
            </a:r>
          </a:p>
          <a:p>
            <a:pPr algn="ctr"/>
            <a:r>
              <a:rPr lang="ru-RU" sz="1800" dirty="0"/>
              <a:t>председатель правления Ивановской областной общественной организации «Колыбель», </a:t>
            </a:r>
            <a:br>
              <a:rPr lang="ru-RU" sz="1800" dirty="0"/>
            </a:br>
            <a:r>
              <a:rPr lang="ru-RU" sz="1800" dirty="0"/>
              <a:t>руководитель ИРО «Национальная родительская ассоциация социальной поддержки семьи и защиты семейных ценностей» (НРА)</a:t>
            </a:r>
            <a:endParaRPr lang="ru-RU" sz="1800" b="1" dirty="0"/>
          </a:p>
          <a:p>
            <a:pPr algn="ctr"/>
            <a:r>
              <a:rPr lang="ru-RU" sz="1800" b="1" dirty="0"/>
              <a:t>Тел.: 8 910 985 16 13</a:t>
            </a:r>
          </a:p>
          <a:p>
            <a:pPr algn="ctr"/>
            <a:r>
              <a:rPr lang="en-US" sz="1800" dirty="0"/>
              <a:t>e-mail:</a:t>
            </a:r>
            <a:r>
              <a:rPr lang="ru-RU" sz="1800" dirty="0"/>
              <a:t> </a:t>
            </a:r>
            <a:r>
              <a:rPr lang="en-US" sz="1800" dirty="0">
                <a:hlinkClick r:id="rId3"/>
              </a:rPr>
              <a:t>opal1968@mail.ru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34257" y="5628489"/>
            <a:ext cx="3714222" cy="19855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543" dirty="0">
                <a:solidFill>
                  <a:prstClr val="black"/>
                </a:solidFill>
                <a:latin typeface="Calibri Light"/>
              </a:rPr>
              <a:t>сайт</a:t>
            </a:r>
            <a:r>
              <a:rPr lang="en-US" sz="1543" dirty="0">
                <a:solidFill>
                  <a:prstClr val="black"/>
                </a:solidFill>
                <a:latin typeface="Calibri Light"/>
              </a:rPr>
              <a:t>:</a:t>
            </a:r>
            <a:r>
              <a:rPr lang="ru-RU" sz="1543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1543" dirty="0">
                <a:hlinkClick r:id="rId4"/>
              </a:rPr>
              <a:t>https://</a:t>
            </a:r>
            <a:r>
              <a:rPr lang="ru-RU" sz="1543" dirty="0">
                <a:hlinkClick r:id="rId4"/>
              </a:rPr>
              <a:t>колыбель-</a:t>
            </a:r>
            <a:r>
              <a:rPr lang="ru-RU" sz="1543" dirty="0" err="1">
                <a:hlinkClick r:id="rId4"/>
              </a:rPr>
              <a:t>иваново.рф</a:t>
            </a:r>
            <a:r>
              <a:rPr lang="ru-RU" sz="1543" dirty="0">
                <a:hlinkClick r:id="rId4"/>
              </a:rPr>
              <a:t>/</a:t>
            </a:r>
            <a:endParaRPr lang="ru-RU" sz="1543" dirty="0"/>
          </a:p>
          <a:p>
            <a:pPr>
              <a:lnSpc>
                <a:spcPct val="150000"/>
              </a:lnSpc>
              <a:defRPr/>
            </a:pPr>
            <a:r>
              <a:rPr lang="en-US" sz="1543" dirty="0">
                <a:hlinkClick r:id="rId5"/>
              </a:rPr>
              <a:t>vk.com/</a:t>
            </a:r>
            <a:r>
              <a:rPr lang="en-US" sz="1543" dirty="0" err="1">
                <a:hlinkClick r:id="rId5"/>
              </a:rPr>
              <a:t>kolybel_ivanovo</a:t>
            </a:r>
            <a:endParaRPr lang="ru-RU" sz="1543" dirty="0"/>
          </a:p>
          <a:p>
            <a:pPr>
              <a:lnSpc>
                <a:spcPct val="150000"/>
              </a:lnSpc>
              <a:defRPr/>
            </a:pPr>
            <a:r>
              <a:rPr lang="en-US" sz="1543" dirty="0">
                <a:hlinkClick r:id="rId6"/>
              </a:rPr>
              <a:t>www.facebook.com/groups/kolybel.ivanovo</a:t>
            </a:r>
            <a:endParaRPr lang="ru-RU" sz="1543" dirty="0"/>
          </a:p>
          <a:p>
            <a:pPr>
              <a:lnSpc>
                <a:spcPct val="150000"/>
              </a:lnSpc>
              <a:defRPr/>
            </a:pPr>
            <a:r>
              <a:rPr lang="en-US" sz="1543" dirty="0">
                <a:hlinkClick r:id="rId7"/>
              </a:rPr>
              <a:t>www.instagram.com/kolybel.ivanovo/</a:t>
            </a:r>
            <a:endParaRPr lang="ru-RU" sz="1543" dirty="0"/>
          </a:p>
          <a:p>
            <a:pPr>
              <a:lnSpc>
                <a:spcPct val="150000"/>
              </a:lnSpc>
              <a:defRPr/>
            </a:pPr>
            <a:endParaRPr lang="ru-RU" sz="2263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2A2A96-A9E0-430E-80CA-437EC48D84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94" y="5693020"/>
            <a:ext cx="520963" cy="16267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814CA5-5C65-4945-995E-2855E4471298}"/>
              </a:ext>
            </a:extLst>
          </p:cNvPr>
          <p:cNvSpPr/>
          <p:nvPr/>
        </p:nvSpPr>
        <p:spPr>
          <a:xfrm>
            <a:off x="1817514" y="20676"/>
            <a:ext cx="7272808" cy="1971996"/>
          </a:xfrm>
          <a:prstGeom prst="rect">
            <a:avLst/>
          </a:prstGeom>
          <a:solidFill>
            <a:srgbClr val="F9E9CF"/>
          </a:solidFill>
          <a:ln>
            <a:solidFill>
              <a:srgbClr val="F9E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4286B5-0C93-4166-B1C2-799BCFFDC1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01" y="251445"/>
            <a:ext cx="2448272" cy="16066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2497D8-2441-447C-9824-0E60D08A5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22" y="539477"/>
            <a:ext cx="4119866" cy="12644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94EB7-3CA2-4689-B066-C637EFE3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63"/>
            <a:ext cx="10691813" cy="7558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DCB3-F968-424A-AC9F-332B375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8" y="176122"/>
            <a:ext cx="8381817" cy="50397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E4385D"/>
                </a:solidFill>
              </a:rPr>
              <a:t>Штаб срочной социальной помощи семьям</a:t>
            </a:r>
            <a:endParaRPr lang="ru-RU" sz="3200" dirty="0">
              <a:solidFill>
                <a:srgbClr val="E4385D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037B33-85DE-4630-857B-47408AD69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4769" y="930064"/>
            <a:ext cx="7331824" cy="38400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200" b="1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Пандемия.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Первые трое суток состояние паники. Страха перед вирусом, страха за себя и близких, страха неизвестности. Но вокруг было море людей, погружающихся в состояние паники все глубже и глубже. Особенно пострадали семьи с детьми, в которых родители по разным причинам лишились работы. Вопрос «А чем же завтра накормить детей?» стал особенно актуален. Грандиозные меры поддержки семей с детьми были осуществлены нашим правительством позднее, а сейчас стали звонить и писать наши подопечные мамы не просто с просьбой, с мольбой и криком о помощи.</a:t>
            </a:r>
          </a:p>
          <a:p>
            <a:pPr marL="0" indent="0" algn="just">
              <a:buNone/>
            </a:pP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Посоветовались с коллегами и создали на базе Колыбели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Штаб экстренной социальной помощи семьям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Через наш сайт, странички в соцсетях, телефон горячей линии стали принимать заявки и оказывать помощь. Главная задача – не оставить никого голодным. Удалось перепрофилировать имеющиеся средства на закупку продовольствия, и сотни продовольственных наборов поехали к семьям нашего региона на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Добромобиле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Одновременно, составляли краткую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кризисную карту семьи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почему семья без средств, в чем проблема, что можно сделать для ее решения. Помогали искать работу, раздавали бесплатно маски, наладили сотрудничество с Департаментом социальной защиты населения Ивановской области, объединив ресурсы и возможности. </a:t>
            </a:r>
          </a:p>
          <a:p>
            <a:pPr marL="0" indent="0" algn="just"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Каждодневно, неустанно информировали обо всех средствах поддержки, государственных и негосударственных, уже действующих и только вводимых. Организовали работу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дистанционном режиме юридической и психологической служб Колыбели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За три месяца работы Штаба обработали 375 заявок.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1D99BD3-8376-46A0-886A-1B817EF4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2</a:t>
            </a:fld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F861DA3-C916-41E4-944C-0E2F50A153CC}"/>
              </a:ext>
            </a:extLst>
          </p:cNvPr>
          <p:cNvSpPr/>
          <p:nvPr/>
        </p:nvSpPr>
        <p:spPr>
          <a:xfrm>
            <a:off x="864096" y="1127458"/>
            <a:ext cx="2160240" cy="3231634"/>
          </a:xfrm>
          <a:prstGeom prst="rect">
            <a:avLst/>
          </a:prstGeom>
          <a:solidFill>
            <a:srgbClr val="F49EA8"/>
          </a:solidFill>
          <a:ln>
            <a:solidFill>
              <a:srgbClr val="F49E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49EA8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667892-8828-417A-A765-66CFA0001F32}"/>
              </a:ext>
            </a:extLst>
          </p:cNvPr>
          <p:cNvSpPr/>
          <p:nvPr/>
        </p:nvSpPr>
        <p:spPr>
          <a:xfrm>
            <a:off x="832950" y="3747598"/>
            <a:ext cx="2290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Светлана Викторовна Шишкина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Председатель Правления «Колыбели»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D749B2-377E-4A40-8F8A-C80CD29EC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7460"/>
          <a:stretch/>
        </p:blipFill>
        <p:spPr>
          <a:xfrm>
            <a:off x="940093" y="1193367"/>
            <a:ext cx="2008246" cy="2542049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AEBFEA32-1AA3-4BA0-B7E3-C0E91698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93" y="4742046"/>
            <a:ext cx="3196890" cy="239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2B44CFD-8C1F-4056-B4FF-D798251C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026" y="4725835"/>
            <a:ext cx="3273759" cy="24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2FF0D-4CB7-4CA5-A654-E66463F52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017" y="6282874"/>
            <a:ext cx="928058" cy="723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F017D7-8772-469D-8639-489776281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4684054"/>
            <a:ext cx="2483693" cy="24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94EB7-3CA2-4689-B066-C637EFE3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63"/>
            <a:ext cx="10691813" cy="7558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DCB3-F968-424A-AC9F-332B375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8" y="176122"/>
            <a:ext cx="8381817" cy="50397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E4385D"/>
                </a:solidFill>
              </a:rPr>
              <a:t>Штаб срочной социальной помощи семьям</a:t>
            </a:r>
            <a:endParaRPr lang="ru-RU" sz="3200" dirty="0">
              <a:solidFill>
                <a:srgbClr val="E4385D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1D99BD3-8376-46A0-886A-1B817EF4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3</a:t>
            </a:fld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CD122B-3F18-4B0C-BC4B-F6BE8FFE65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7" y="1115541"/>
            <a:ext cx="4536504" cy="4536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F48C24-523F-494F-9E2F-8947D186C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22" y="2195661"/>
            <a:ext cx="4485089" cy="44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15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94EB7-3CA2-4689-B066-C637EFE3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63"/>
            <a:ext cx="10691813" cy="7558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DCB3-F968-424A-AC9F-332B375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8" y="62131"/>
            <a:ext cx="9001000" cy="79540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E4385D"/>
                </a:solidFill>
              </a:rPr>
              <a:t>Механизм работы Штаба срочной соц. помощи</a:t>
            </a:r>
            <a:br>
              <a:rPr lang="ru-RU" sz="2800" b="1" dirty="0">
                <a:solidFill>
                  <a:srgbClr val="E4385D"/>
                </a:solidFill>
              </a:rPr>
            </a:br>
            <a:r>
              <a:rPr lang="ru-RU" sz="2400" b="1" dirty="0">
                <a:solidFill>
                  <a:srgbClr val="E4385D"/>
                </a:solidFill>
              </a:rPr>
              <a:t>(на начальном этапе)</a:t>
            </a:r>
            <a:endParaRPr lang="ru-RU" sz="2400" dirty="0">
              <a:solidFill>
                <a:srgbClr val="E4385D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1D99BD3-8376-46A0-886A-1B817EF4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</a:t>
            </a:fld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AEA420-3024-4C3D-BC09-F4B26E636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42" y="1265476"/>
            <a:ext cx="865780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3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94EB7-3CA2-4689-B066-C637EFE3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587"/>
            <a:ext cx="10691813" cy="7558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DCB3-F968-424A-AC9F-332B375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8" y="176122"/>
            <a:ext cx="8381817" cy="50397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E4385D"/>
                </a:solidFill>
              </a:rPr>
              <a:t>Штаб срочной социальной помощи семьям</a:t>
            </a:r>
            <a:endParaRPr lang="ru-RU" sz="3200" dirty="0">
              <a:solidFill>
                <a:srgbClr val="E4385D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037B33-85DE-4630-857B-47408AD69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690" y="1329683"/>
            <a:ext cx="5069728" cy="201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апреле 2020 г. в связи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пандемией коронавируса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ростом числа обращений открыт </a:t>
            </a:r>
            <a:r>
              <a:rPr lang="ru-RU" sz="1400" b="1" dirty="0">
                <a:solidFill>
                  <a:srgbClr val="E4385D"/>
                </a:solidFill>
              </a:rPr>
              <a:t>Штаб срочной социальной помощи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рамках проекта «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СрочнаяСоцПомощь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заявки принимались на 2 телефона «горячей линии» (мобильный номер оператора и телефон офиса «Колыбели») на сайте организации, в социальных сетях «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Вконтакте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», «Одноклассники», «Инстаграм». 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1D99BD3-8376-46A0-886A-1B817EF4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</a:t>
            </a:fld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E9913A4-3F70-455F-90EB-A99045FD941F}"/>
              </a:ext>
            </a:extLst>
          </p:cNvPr>
          <p:cNvSpPr/>
          <p:nvPr/>
        </p:nvSpPr>
        <p:spPr>
          <a:xfrm>
            <a:off x="4884690" y="3135402"/>
            <a:ext cx="521374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E4385D"/>
                </a:solidFill>
              </a:rPr>
              <a:t>375 семей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оказавшимся в трудной жизненной ситуации получили помощь продуктовыми наборами, средствами индивидуальной защиты,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предметами первой необходимости. 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F861DA3-C916-41E4-944C-0E2F50A153CC}"/>
              </a:ext>
            </a:extLst>
          </p:cNvPr>
          <p:cNvSpPr/>
          <p:nvPr/>
        </p:nvSpPr>
        <p:spPr>
          <a:xfrm>
            <a:off x="2355409" y="1405704"/>
            <a:ext cx="2160240" cy="2395262"/>
          </a:xfrm>
          <a:prstGeom prst="rect">
            <a:avLst/>
          </a:prstGeom>
          <a:solidFill>
            <a:srgbClr val="F49EA8"/>
          </a:solidFill>
          <a:ln>
            <a:solidFill>
              <a:srgbClr val="F49E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49EA8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33C4E-7804-4720-9252-860943D5D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68" y="4499917"/>
            <a:ext cx="3468708" cy="26015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97D2B4-7D8C-4658-BBC9-FAAEB1E64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t="10446" r="-409" b="26553"/>
          <a:stretch/>
        </p:blipFill>
        <p:spPr>
          <a:xfrm>
            <a:off x="1025426" y="1118580"/>
            <a:ext cx="3618979" cy="3040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B2FF0D-4CB7-4CA5-A654-E66463F52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14" y="4007792"/>
            <a:ext cx="928058" cy="723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259E23E-42A7-423B-AF31-14DE5B6ABA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r="5846"/>
          <a:stretch/>
        </p:blipFill>
        <p:spPr>
          <a:xfrm>
            <a:off x="3254181" y="4516218"/>
            <a:ext cx="3548859" cy="25852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851A0A-A33D-407D-9C70-E27C20C92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r="8961"/>
          <a:stretch/>
        </p:blipFill>
        <p:spPr>
          <a:xfrm>
            <a:off x="426827" y="4516218"/>
            <a:ext cx="2656626" cy="25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294EB7-3CA2-4689-B066-C637EFE31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363"/>
            <a:ext cx="10691813" cy="75586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EDCB3-F968-424A-AC9F-332B375D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458" y="201524"/>
            <a:ext cx="9001000" cy="50397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E4385D"/>
                </a:solidFill>
              </a:rPr>
              <a:t>Механизм работы Штаба срочной соц. помощи</a:t>
            </a:r>
            <a:br>
              <a:rPr lang="ru-RU" sz="2800" b="1" dirty="0">
                <a:solidFill>
                  <a:srgbClr val="E4385D"/>
                </a:solidFill>
              </a:rPr>
            </a:br>
            <a:r>
              <a:rPr lang="ru-RU" sz="2400" b="1" dirty="0">
                <a:solidFill>
                  <a:srgbClr val="E4385D"/>
                </a:solidFill>
              </a:rPr>
              <a:t>(в настоящее время)</a:t>
            </a:r>
            <a:endParaRPr lang="ru-RU" sz="2400" dirty="0">
              <a:solidFill>
                <a:srgbClr val="E4385D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F1D99BD3-8376-46A0-886A-1B817EF41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6</a:t>
            </a:fld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DD7CE8-4577-45BE-AC73-3237D7F800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8" y="884584"/>
            <a:ext cx="9253937" cy="65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5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3D70F-7C8B-4CA0-BE4E-227B452879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" y="0"/>
            <a:ext cx="10574738" cy="755967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765E82-DE1E-49A8-AB52-27B64AA56844}"/>
              </a:ext>
            </a:extLst>
          </p:cNvPr>
          <p:cNvSpPr/>
          <p:nvPr/>
        </p:nvSpPr>
        <p:spPr>
          <a:xfrm>
            <a:off x="6354019" y="1331565"/>
            <a:ext cx="3960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 сентября 2020 г.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начала свою работу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Семейная линия 8 800 3006 003 в рамках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проекта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«Семья.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ЗаРождение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Ассоциации организаций по защите семьи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 поддержке Фонда президентских грантов. 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Ежедневно и круглосуточно операторы готовы ответить на вопросы семей с детьми, оказать юридическую и психологическую помощь. 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Проект реализуется в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 пилотных регионах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России: 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Ивановской, Орловской, Ярославской,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Волгоградской, Ростовской, Пензенской, 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Саратовской, Челябинской, Омской областях, ХМАО-Югре, республике Хакасии.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A976B4-25FF-416A-A0A8-B9A3E447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3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EDFC58-C9C9-4CB7-B1C8-BA9DDE0C4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7" y="179437"/>
            <a:ext cx="9969196" cy="712678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28CC798-7012-4EF6-94A7-1A867AC75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955" y="2627709"/>
            <a:ext cx="4194808" cy="394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6204" tIns="43102" rIns="86204" bIns="43102" numCol="1" anchor="ctr" anchorCtr="0" compatLnSpc="1">
            <a:prstTxWarp prst="textNoShape">
              <a:avLst/>
            </a:prstTxWarp>
            <a:spAutoFit/>
          </a:bodyPr>
          <a:lstStyle/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319" dirty="0">
                <a:latin typeface="Arial" panose="020B0604020202020204" pitchFamily="34" charset="0"/>
              </a:rPr>
              <a:t>«Семейный портал Ивановской области»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319" dirty="0">
                <a:latin typeface="Arial" panose="020B0604020202020204" pitchFamily="34" charset="0"/>
                <a:hlinkClick r:id="rId4"/>
              </a:rPr>
              <a:t>https://</a:t>
            </a:r>
            <a:r>
              <a:rPr lang="ru-RU" altLang="ru-RU" sz="1319" dirty="0">
                <a:latin typeface="Arial" panose="020B0604020202020204" pitchFamily="34" charset="0"/>
                <a:hlinkClick r:id="rId4"/>
              </a:rPr>
              <a:t>семейный-портал37.рф/</a:t>
            </a:r>
            <a:endParaRPr lang="ru-RU" altLang="ru-RU" sz="1319" dirty="0">
              <a:latin typeface="Arial" panose="020B0604020202020204" pitchFamily="34" charset="0"/>
            </a:endParaRP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23" dirty="0"/>
              <a:t>начал работать в сентябре 2020.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23" dirty="0"/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23" dirty="0"/>
              <a:t>Это часть федерального пилотного проекта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23" dirty="0"/>
              <a:t>"</a:t>
            </a:r>
            <a:r>
              <a:rPr lang="ru-RU" sz="1323" dirty="0" err="1"/>
              <a:t>ЗаРождение</a:t>
            </a:r>
            <a:r>
              <a:rPr lang="ru-RU" sz="1323" dirty="0"/>
              <a:t>", который реализует всероссийская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23" dirty="0"/>
              <a:t>Ассоциация организаций по защите семьи.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23" dirty="0"/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23" dirty="0"/>
              <a:t>Ивановская область стала одним из 11 регионов –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23" dirty="0"/>
              <a:t>участников проекта.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23" dirty="0"/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19" dirty="0"/>
              <a:t>Региональным координатором проекта в Ивановском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19" dirty="0"/>
              <a:t>регионе является Ивановская областная общественная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19" dirty="0"/>
              <a:t>организация «Общественный комитет защиты детства 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19" dirty="0"/>
              <a:t>семьи и нравственности «Колыбель».</a:t>
            </a:r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19" dirty="0"/>
          </a:p>
          <a:p>
            <a:pPr defTabSz="861993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ru-RU" sz="1319" dirty="0"/>
            </a:br>
            <a:r>
              <a:rPr lang="ru-RU" altLang="ru-RU" sz="1319" dirty="0">
                <a:latin typeface="Arial" panose="020B0604020202020204" pitchFamily="34" charset="0"/>
              </a:rPr>
              <a:t>       </a:t>
            </a:r>
            <a:br>
              <a:rPr lang="ru-RU" altLang="ru-RU" sz="1319" dirty="0">
                <a:latin typeface="Arial" panose="020B0604020202020204" pitchFamily="34" charset="0"/>
              </a:rPr>
            </a:br>
            <a:endParaRPr lang="ru-RU" altLang="ru-RU" sz="1319" dirty="0">
              <a:latin typeface="Arial" panose="020B0604020202020204" pitchFamily="34" charset="0"/>
            </a:endParaRPr>
          </a:p>
        </p:txBody>
      </p:sp>
      <p:pic>
        <p:nvPicPr>
          <p:cNvPr id="2050" name="Picture 2" descr="📝">
            <a:extLst>
              <a:ext uri="{FF2B5EF4-FFF2-40B4-BE49-F238E27FC236}">
                <a16:creationId xmlns:a16="http://schemas.microsoft.com/office/drawing/2014/main" id="{EF5B000C-1DB7-4425-A7B6-E546FC6B4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50" y="-517823"/>
            <a:ext cx="143674" cy="14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9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54FC5B4-6348-450A-8321-DA24E591B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0" y="1763924"/>
            <a:ext cx="7482092" cy="498903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23" y="-1"/>
            <a:ext cx="10079567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9B6A0EB1-600E-4790-8A27-2A22E8375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101" y="818098"/>
            <a:ext cx="4916089" cy="34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  <a:spAutoFit/>
          </a:bodyPr>
          <a:lstStyle/>
          <a:p>
            <a:pPr defTabSz="10079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cs typeface="Times New Roman" panose="02020603050405020304" pitchFamily="18" charset="0"/>
              </a:rPr>
              <a:t>"КОЛЫБЕЛЬ" подписала </a:t>
            </a:r>
            <a:r>
              <a:rPr lang="ru-RU" altLang="ru-RU" sz="1200" b="1" dirty="0">
                <a:cs typeface="Times New Roman" panose="02020603050405020304" pitchFamily="18" charset="0"/>
              </a:rPr>
              <a:t>многосторонний договор </a:t>
            </a:r>
            <a:r>
              <a:rPr lang="ru-RU" altLang="ru-RU" sz="1200" dirty="0">
                <a:cs typeface="Times New Roman" panose="02020603050405020304" pitchFamily="18" charset="0"/>
              </a:rPr>
              <a:t>со всеми профильными Департаментами Ивановской области по информационному обеспечению Семейного портала 37 </a:t>
            </a:r>
            <a:r>
              <a:rPr lang="ru-RU" altLang="ru-RU" sz="1200" dirty="0"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https://семейный-портал37.рф/</a:t>
            </a:r>
            <a:br>
              <a:rPr lang="ru-RU" altLang="ru-RU" sz="1200" dirty="0">
                <a:cs typeface="Times New Roman" panose="02020603050405020304" pitchFamily="18" charset="0"/>
              </a:rPr>
            </a:br>
            <a:br>
              <a:rPr lang="ru-RU" altLang="ru-RU" sz="1200" dirty="0">
                <a:cs typeface="Times New Roman" panose="02020603050405020304" pitchFamily="18" charset="0"/>
              </a:rPr>
            </a:br>
            <a:r>
              <a:rPr lang="ru-RU" altLang="ru-RU" sz="1200" dirty="0">
                <a:cs typeface="Times New Roman" panose="02020603050405020304" pitchFamily="18" charset="0"/>
              </a:rPr>
              <a:t>Необходимую информацию для обновления контента Семейного портала ежемесячно предоставляют:</a:t>
            </a: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hlinkMouseOver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MouseOver>
              </a:rPr>
              <a:t>Департамент социальной защиты населения</a:t>
            </a:r>
            <a:r>
              <a:rPr lang="ru-RU" altLang="ru-RU" sz="1200" dirty="0">
                <a:cs typeface="Times New Roman" panose="02020603050405020304" pitchFamily="18" charset="0"/>
              </a:rPr>
              <a:t> Ивановской области</a:t>
            </a: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cs typeface="Times New Roman" panose="02020603050405020304" pitchFamily="18" charset="0"/>
              </a:rPr>
              <a:t>Департамент здравоохранения Ивановской области</a:t>
            </a: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hlinkMouseOver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MouseOver>
              </a:rPr>
              <a:t>Департамент образования</a:t>
            </a:r>
            <a:r>
              <a:rPr lang="ru-RU" altLang="ru-RU" sz="1200" dirty="0">
                <a:cs typeface="Times New Roman" panose="02020603050405020304" pitchFamily="18" charset="0"/>
              </a:rPr>
              <a:t> Ивановской области</a:t>
            </a: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cs typeface="Times New Roman" panose="02020603050405020304" pitchFamily="18" charset="0"/>
              </a:rPr>
              <a:t>Департамент культуры и туризма Ивановской области</a:t>
            </a: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cs typeface="Times New Roman" panose="02020603050405020304" pitchFamily="18" charset="0"/>
              </a:rPr>
              <a:t>Комитет Ивановской области по труду, содействию занятости населения и трудовой миграции. </a:t>
            </a: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200" dirty="0">
              <a:cs typeface="Times New Roman" panose="02020603050405020304" pitchFamily="18" charset="0"/>
            </a:endParaRPr>
          </a:p>
          <a:p>
            <a:pPr defTabSz="78199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/>
              <a:t>Для семейного портала публикации подготовили известные специалисты про-семейной сферы г. Иваново и других регионов страны.</a:t>
            </a:r>
            <a:endParaRPr lang="ru-RU" sz="1200" dirty="0">
              <a:cs typeface="Times New Roman" panose="02020603050405020304" pitchFamily="18" charset="0"/>
            </a:endParaRPr>
          </a:p>
          <a:p>
            <a:pPr marL="285750" indent="-285750" defTabSz="100794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D8BCB-433F-45D8-9B8F-D9C02B63647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t="8416" r="-127" b="20320"/>
          <a:stretch/>
        </p:blipFill>
        <p:spPr>
          <a:xfrm>
            <a:off x="6083545" y="4139877"/>
            <a:ext cx="3212821" cy="3236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7A3178-18FC-4D4E-A2ED-E78FDCEDC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4" y="809982"/>
            <a:ext cx="5027625" cy="647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169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3016</TotalTime>
  <Words>1100</Words>
  <Application>Microsoft Office PowerPoint</Application>
  <PresentationFormat>Произвольный</PresentationFormat>
  <Paragraphs>150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Roboto Slab</vt:lpstr>
      <vt:lpstr>Times New Roman</vt:lpstr>
      <vt:lpstr>Тема Office</vt:lpstr>
      <vt:lpstr>Image</vt:lpstr>
      <vt:lpstr>Презентация PowerPoint</vt:lpstr>
      <vt:lpstr>Штаб срочной социальной помощи семьям</vt:lpstr>
      <vt:lpstr>Штаб срочной социальной помощи семьям</vt:lpstr>
      <vt:lpstr>Механизм работы Штаба срочной соц. помощи (на начальном этапе)</vt:lpstr>
      <vt:lpstr>Штаб срочной социальной помощи семьям</vt:lpstr>
      <vt:lpstr>Механизм работы Штаба срочной соц. помощи (в настоящее время)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«Добромобиль – Колыбель»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Оля</cp:lastModifiedBy>
  <cp:revision>282</cp:revision>
  <dcterms:created xsi:type="dcterms:W3CDTF">2020-07-08T10:30:16Z</dcterms:created>
  <dcterms:modified xsi:type="dcterms:W3CDTF">2021-06-04T08:37:53Z</dcterms:modified>
</cp:coreProperties>
</file>