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3444538" cy="7562850"/>
  <p:notesSz cx="10018713" cy="6888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750" y="-84"/>
      </p:cViewPr>
      <p:guideLst>
        <p:guide orient="horz" pos="2382"/>
        <p:guide pos="42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title>
      <c:tx>
        <c:rich>
          <a:bodyPr rot="0"/>
          <a:lstStyle/>
          <a:p>
            <a:pPr>
              <a:defRPr sz="2160" b="1" strike="noStrike" spc="-1">
                <a:solidFill>
                  <a:srgbClr val="000000"/>
                </a:solidFill>
                <a:latin typeface="Arial"/>
                <a:ea typeface="DejaVu Sans"/>
              </a:defRPr>
            </a:pPr>
            <a:r>
              <a:rPr lang="ru-RU" sz="2160" b="1" strike="noStrike" spc="-1">
                <a:solidFill>
                  <a:srgbClr val="000000"/>
                </a:solidFill>
                <a:latin typeface="Arial"/>
                <a:ea typeface="DejaVu Sans"/>
              </a:rPr>
              <a:t>Категории обратившихся</a:t>
            </a:r>
          </a:p>
        </c:rich>
      </c:tx>
      <c:layout>
        <c:manualLayout>
          <c:xMode val="edge"/>
          <c:yMode val="edge"/>
          <c:x val="0.24594018990149999"/>
          <c:y val="3.36416581020898E-2"/>
        </c:manualLayout>
      </c:layout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24687194959624"/>
          <c:y val="0.28359027064063003"/>
          <c:w val="0.54099742656846195"/>
          <c:h val="0.62459746488523504"/>
        </c:manualLayout>
      </c:layout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Категории обратившихся</c:v>
                </c:pt>
              </c:strCache>
            </c:strRef>
          </c:tx>
          <c:spPr>
            <a:gradFill>
              <a:gsLst>
                <a:gs pos="0">
                  <a:srgbClr val="2E5F99"/>
                </a:gs>
                <a:gs pos="100000">
                  <a:srgbClr val="3C7AC7"/>
                </a:gs>
              </a:gsLst>
              <a:lin ang="16200000"/>
            </a:gradFill>
            <a:ln w="0">
              <a:noFill/>
            </a:ln>
          </c:spPr>
          <c:dPt>
            <c:idx val="0"/>
            <c:bubble3D val="0"/>
          </c:dPt>
          <c:dPt>
            <c:idx val="1"/>
            <c:bubble3D val="0"/>
            <c:spPr>
              <a:gradFill>
                <a:gsLst>
                  <a:gs pos="0">
                    <a:srgbClr val="9C2F2C"/>
                  </a:gs>
                  <a:gs pos="100000">
                    <a:srgbClr val="CB3D39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2"/>
            <c:bubble3D val="0"/>
            <c:spPr>
              <a:gradFill>
                <a:gsLst>
                  <a:gs pos="0">
                    <a:srgbClr val="779637"/>
                  </a:gs>
                  <a:gs pos="100000">
                    <a:srgbClr val="9BC348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3"/>
            <c:bubble3D val="0"/>
            <c:spPr>
              <a:gradFill>
                <a:gsLst>
                  <a:gs pos="0">
                    <a:srgbClr val="5E437F"/>
                  </a:gs>
                  <a:gs pos="100000">
                    <a:srgbClr val="7B57A5"/>
                  </a:gs>
                </a:gsLst>
                <a:lin ang="16200000"/>
              </a:gradFill>
              <a:ln w="0">
                <a:noFill/>
              </a:ln>
            </c:spPr>
          </c:dPt>
          <c:dLbls>
            <c:dLbl>
              <c:idx val="0"/>
              <c:layout/>
              <c:dLblPos val="outEnd"/>
              <c:showLegendKey val="1"/>
              <c:showVal val="0"/>
              <c:showCatName val="1"/>
              <c:showSerName val="0"/>
              <c:showPercent val="1"/>
              <c:showBubbleSize val="1"/>
              <c:separator> </c:separator>
            </c:dLbl>
            <c:dLbl>
              <c:idx val="1"/>
              <c:layout/>
              <c:dLblPos val="outEnd"/>
              <c:showLegendKey val="1"/>
              <c:showVal val="0"/>
              <c:showCatName val="1"/>
              <c:showSerName val="0"/>
              <c:showPercent val="1"/>
              <c:showBubbleSize val="1"/>
              <c:separator> </c:separator>
            </c:dLbl>
            <c:dLbl>
              <c:idx val="2"/>
              <c:layout/>
              <c:dLblPos val="outEnd"/>
              <c:showLegendKey val="1"/>
              <c:showVal val="0"/>
              <c:showCatName val="1"/>
              <c:showSerName val="0"/>
              <c:showPercent val="1"/>
              <c:showBubbleSize val="1"/>
              <c:separator> </c:separator>
            </c:dLbl>
            <c:dLbl>
              <c:idx val="3"/>
              <c:layout/>
              <c:dLblPos val="outEnd"/>
              <c:showLegendKey val="1"/>
              <c:showVal val="0"/>
              <c:showCatName val="1"/>
              <c:showSerName val="0"/>
              <c:showPercent val="1"/>
              <c:showBubbleSize val="1"/>
              <c:separator> </c:separator>
            </c:dLbl>
            <c:txPr>
              <a:bodyPr wrap="square"/>
              <a:lstStyle/>
              <a:p>
                <a:pPr>
                  <a:defRPr sz="15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ru-RU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1"/>
            <c:separator> </c:separator>
            <c:showLeaderLines val="1"/>
          </c:dLbls>
          <c:cat>
            <c:strRef>
              <c:f>categories</c:f>
              <c:strCache>
                <c:ptCount val="4"/>
                <c:pt idx="0">
                  <c:v>Уволенные участники СВО</c:v>
                </c:pt>
                <c:pt idx="1">
                  <c:v>Члены семей погибших</c:v>
                </c:pt>
                <c:pt idx="2">
                  <c:v>Действующие военнослужащие</c:v>
                </c:pt>
                <c:pt idx="3">
                  <c:v>Иные категории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305</c:v>
                </c:pt>
                <c:pt idx="1">
                  <c:v>216</c:v>
                </c:pt>
                <c:pt idx="2">
                  <c:v>772</c:v>
                </c:pt>
                <c:pt idx="3">
                  <c:v>632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01"/>
      </c:pieChart>
      <c:spPr>
        <a:noFill/>
        <a:ln w="0">
          <a:noFill/>
        </a:ln>
      </c:spPr>
    </c:plotArea>
    <c:plotVisOnly val="1"/>
    <c:dispBlanksAs val="gap"/>
    <c:showDLblsOverMax val="1"/>
  </c:chart>
  <c:spPr>
    <a:noFill/>
    <a:ln w="9360">
      <a:solidFill>
        <a:srgbClr val="D9D9D9"/>
      </a:solidFill>
      <a:round/>
    </a:ln>
  </c:spPr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4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46" name="PlaceHolder 4"/>
          <p:cNvSpPr>
            <a:spLocks noGrp="1"/>
          </p:cNvSpPr>
          <p:nvPr>
            <p:ph type="dt" idx="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47" name="PlaceHolder 5"/>
          <p:cNvSpPr>
            <a:spLocks noGrp="1"/>
          </p:cNvSpPr>
          <p:nvPr>
            <p:ph type="ftr" idx="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48" name="PlaceHolder 6"/>
          <p:cNvSpPr>
            <a:spLocks noGrp="1"/>
          </p:cNvSpPr>
          <p:nvPr>
            <p:ph type="sldNum" idx="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FBEBD3F9-8FEA-4D8F-B324-4094AFF2B9E6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9304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44800" y="861840"/>
            <a:ext cx="4127760" cy="2320920"/>
          </a:xfrm>
          <a:prstGeom prst="rect">
            <a:avLst/>
          </a:prstGeom>
          <a:ln w="0">
            <a:noFill/>
          </a:ln>
        </p:spPr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1002600" y="3315240"/>
            <a:ext cx="8012160" cy="2710800"/>
          </a:xfrm>
          <a:prstGeom prst="rect">
            <a:avLst/>
          </a:prstGeom>
          <a:noFill/>
          <a:ln w="0">
            <a:noFill/>
          </a:ln>
        </p:spPr>
        <p:txBody>
          <a:bodyPr lIns="84600" tIns="42480" rIns="84600" bIns="42480"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sldNum" idx="7"/>
          </p:nvPr>
        </p:nvSpPr>
        <p:spPr>
          <a:xfrm>
            <a:off x="5675760" y="6542640"/>
            <a:ext cx="4338360" cy="343800"/>
          </a:xfrm>
          <a:prstGeom prst="rect">
            <a:avLst/>
          </a:prstGeom>
          <a:noFill/>
          <a:ln w="0">
            <a:noFill/>
          </a:ln>
        </p:spPr>
        <p:txBody>
          <a:bodyPr lIns="84600" tIns="42480" rIns="84600" bIns="42480" anchor="b">
            <a:noAutofit/>
          </a:bodyPr>
          <a:lstStyle>
            <a:lvl1pPr algn="r">
              <a:lnSpc>
                <a:spcPct val="100000"/>
              </a:lnSpc>
              <a:buNone/>
              <a:defRPr lang="ru-RU" sz="11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559767E-B62C-4FFD-A2A7-98CF322B7B36}" type="slidenum">
              <a:rPr lang="ru-RU" sz="11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</a:t>
            </a:fld>
            <a:endParaRPr lang="ru-RU" sz="11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9B766BC-5470-4B4C-9C86-24787F9C49F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72120" y="1769400"/>
            <a:ext cx="1209960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72120" y="4060440"/>
            <a:ext cx="1209960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59F80AD-EDB1-4337-A192-BE546FCA88B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72120" y="1769400"/>
            <a:ext cx="590436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6872040" y="1769400"/>
            <a:ext cx="590436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72120" y="4060440"/>
            <a:ext cx="590436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872040" y="4060440"/>
            <a:ext cx="590436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ADAA705-C93E-4188-97FF-FB1B2B90E89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672120" y="1769400"/>
            <a:ext cx="389592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4763160" y="1769400"/>
            <a:ext cx="389592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8854200" y="1769400"/>
            <a:ext cx="389592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672120" y="4060440"/>
            <a:ext cx="389592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/>
          </p:nvPr>
        </p:nvSpPr>
        <p:spPr>
          <a:xfrm>
            <a:off x="4763160" y="4060440"/>
            <a:ext cx="389592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/>
          </p:nvPr>
        </p:nvSpPr>
        <p:spPr>
          <a:xfrm>
            <a:off x="8854200" y="4060440"/>
            <a:ext cx="389592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F8C58FB-C754-45B3-B3C2-71EAF212D3B9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672120" y="1769400"/>
            <a:ext cx="12099600" cy="4385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1C5DF85-2554-4D6D-9055-D52D1522CDF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72120" y="1769400"/>
            <a:ext cx="12099600" cy="4385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B83E662-9A65-4A79-939B-996845230CB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72120" y="1769400"/>
            <a:ext cx="5904360" cy="4385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872040" y="1769400"/>
            <a:ext cx="5904360" cy="4385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A38C5B9-BBF6-4BDC-8877-DDE3EFEE059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F48A74A-0759-4FBF-933A-D27EBAFD653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672120" y="301680"/>
            <a:ext cx="12099600" cy="585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63AB6C7-2DFC-4243-A07A-43A6F311AC8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672120" y="1769400"/>
            <a:ext cx="590436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6872040" y="1769400"/>
            <a:ext cx="5904360" cy="4385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672120" y="4060440"/>
            <a:ext cx="590436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6BD459D-5C90-4F33-A13D-2A53706A31C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72120" y="1769400"/>
            <a:ext cx="5904360" cy="4385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872040" y="1769400"/>
            <a:ext cx="590436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6872040" y="4060440"/>
            <a:ext cx="590436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F1EF024-C457-420A-B802-4089CBCA563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72120" y="1769400"/>
            <a:ext cx="590436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872040" y="1769400"/>
            <a:ext cx="590436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672120" y="4060440"/>
            <a:ext cx="1209960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8FB2D3F-4FE7-48F2-B583-4881711B3CF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g object 16"/>
          <p:cNvSpPr/>
          <p:nvPr/>
        </p:nvSpPr>
        <p:spPr>
          <a:xfrm>
            <a:off x="0" y="0"/>
            <a:ext cx="13441320" cy="1126440"/>
          </a:xfrm>
          <a:custGeom>
            <a:avLst/>
            <a:gdLst/>
            <a:ahLst/>
            <a:cxnLst/>
            <a:rect l="l" t="t" r="r" b="b"/>
            <a:pathLst>
              <a:path w="10692130" h="1128395">
                <a:moveTo>
                  <a:pt x="10692003" y="0"/>
                </a:moveTo>
                <a:lnTo>
                  <a:pt x="0" y="0"/>
                </a:lnTo>
                <a:lnTo>
                  <a:pt x="0" y="1128001"/>
                </a:lnTo>
                <a:lnTo>
                  <a:pt x="10692003" y="1128001"/>
                </a:lnTo>
                <a:lnTo>
                  <a:pt x="10692003" y="0"/>
                </a:lnTo>
                <a:close/>
              </a:path>
            </a:pathLst>
          </a:custGeom>
          <a:solidFill>
            <a:srgbClr val="C4AF7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bg object 17"/>
          <p:cNvSpPr/>
          <p:nvPr/>
        </p:nvSpPr>
        <p:spPr>
          <a:xfrm>
            <a:off x="1499400" y="278640"/>
            <a:ext cx="360" cy="703800"/>
          </a:xfrm>
          <a:custGeom>
            <a:avLst/>
            <a:gdLst/>
            <a:ahLst/>
            <a:cxnLst/>
            <a:rect l="l" t="t" r="r" b="b"/>
            <a:pathLst>
              <a:path h="705485">
                <a:moveTo>
                  <a:pt x="0" y="70537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PlaceHolder 1"/>
          <p:cNvSpPr>
            <a:spLocks noGrp="1"/>
          </p:cNvSpPr>
          <p:nvPr>
            <p:ph type="ftr" idx="1"/>
          </p:nvPr>
        </p:nvSpPr>
        <p:spPr>
          <a:xfrm>
            <a:off x="4571280" y="7033320"/>
            <a:ext cx="4300560" cy="2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>
          <a:xfrm>
            <a:off x="9680040" y="7033320"/>
            <a:ext cx="3090600" cy="2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lnSpc>
                <a:spcPct val="100000"/>
              </a:lnSpc>
              <a:buNone/>
              <a:defRPr lang="ru-RU" sz="1400" b="0" strike="noStrike" spc="-1">
                <a:solidFill>
                  <a:srgbClr val="B2B2B2"/>
                </a:solidFill>
                <a:latin typeface="Times New Roman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C1B3712-1B54-47A6-B854-2B1B07E74F3A}" type="slidenum">
              <a:rPr lang="ru-RU" sz="1400" b="0" strike="noStrike" spc="-1">
                <a:solidFill>
                  <a:srgbClr val="B2B2B2"/>
                </a:solidFill>
                <a:latin typeface="Times New Roman"/>
                <a:ea typeface="DejaVu Sans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>
          <a:xfrm>
            <a:off x="672120" y="7033320"/>
            <a:ext cx="3090600" cy="2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title"/>
          </p:nvPr>
        </p:nvSpPr>
        <p:spPr>
          <a:xfrm>
            <a:off x="672120" y="301680"/>
            <a:ext cx="12099600" cy="126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672120" y="1769400"/>
            <a:ext cx="12099600" cy="4385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bject 2"/>
          <p:cNvSpPr/>
          <p:nvPr/>
        </p:nvSpPr>
        <p:spPr>
          <a:xfrm>
            <a:off x="1800" y="3577320"/>
            <a:ext cx="13441320" cy="3981240"/>
          </a:xfrm>
          <a:custGeom>
            <a:avLst/>
            <a:gdLst/>
            <a:ahLst/>
            <a:cxnLst/>
            <a:rect l="l" t="t" r="r" b="b"/>
            <a:pathLst>
              <a:path w="10692130" h="3168015">
                <a:moveTo>
                  <a:pt x="10692003" y="0"/>
                </a:moveTo>
                <a:lnTo>
                  <a:pt x="0" y="0"/>
                </a:lnTo>
                <a:lnTo>
                  <a:pt x="0" y="3168002"/>
                </a:lnTo>
                <a:lnTo>
                  <a:pt x="10692003" y="3168002"/>
                </a:lnTo>
                <a:lnTo>
                  <a:pt x="10692003" y="0"/>
                </a:lnTo>
                <a:close/>
              </a:path>
            </a:pathLst>
          </a:custGeom>
          <a:solidFill>
            <a:srgbClr val="C4AF7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object 4"/>
          <p:cNvSpPr/>
          <p:nvPr/>
        </p:nvSpPr>
        <p:spPr>
          <a:xfrm>
            <a:off x="-76680" y="4249440"/>
            <a:ext cx="13441320" cy="318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 anchor="t">
            <a:spAutoFit/>
          </a:bodyPr>
          <a:lstStyle/>
          <a:p>
            <a:pPr marL="15840" algn="ctr">
              <a:lnSpc>
                <a:spcPct val="100000"/>
              </a:lnSpc>
              <a:spcBef>
                <a:spcPts val="125"/>
              </a:spcBef>
              <a:buNone/>
            </a:pPr>
            <a:r>
              <a:rPr lang="ru-RU" sz="6000" b="1" strike="noStrike" spc="-1">
                <a:solidFill>
                  <a:srgbClr val="FFFFFF"/>
                </a:solidFill>
                <a:latin typeface="Calibri"/>
                <a:ea typeface="DejaVu Sans"/>
              </a:rPr>
              <a:t>ТЮМЕНСКАЯ ОБЛАСТЬ</a:t>
            </a:r>
            <a:endParaRPr lang="ru-RU" sz="6000" b="0" strike="noStrike" spc="-1">
              <a:latin typeface="Arial"/>
            </a:endParaRPr>
          </a:p>
          <a:p>
            <a:pPr marL="15840" algn="ctr">
              <a:lnSpc>
                <a:spcPct val="100000"/>
              </a:lnSpc>
              <a:spcBef>
                <a:spcPts val="125"/>
              </a:spcBef>
              <a:buNone/>
            </a:pPr>
            <a:r>
              <a:rPr lang="ru-RU" sz="3600" b="1" strike="noStrike" spc="-1">
                <a:solidFill>
                  <a:srgbClr val="FFFFFF"/>
                </a:solidFill>
                <a:latin typeface="Calibri"/>
                <a:ea typeface="DejaVu Sans"/>
              </a:rPr>
              <a:t>Руководитель филиала Поштаренко Динара Сергеевна</a:t>
            </a:r>
            <a:endParaRPr lang="ru-RU" sz="3600" b="0" strike="noStrike" spc="-1">
              <a:latin typeface="Arial"/>
            </a:endParaRPr>
          </a:p>
          <a:p>
            <a:pPr marL="15840" algn="ctr">
              <a:lnSpc>
                <a:spcPct val="100000"/>
              </a:lnSpc>
              <a:spcBef>
                <a:spcPts val="125"/>
              </a:spcBef>
              <a:buNone/>
            </a:pPr>
            <a:endParaRPr lang="ru-RU" sz="3600" b="0" strike="noStrike" spc="-1">
              <a:latin typeface="Arial"/>
            </a:endParaRPr>
          </a:p>
          <a:p>
            <a:pPr marL="15840" algn="ctr">
              <a:lnSpc>
                <a:spcPct val="100000"/>
              </a:lnSpc>
              <a:spcBef>
                <a:spcPts val="125"/>
              </a:spcBef>
              <a:buNone/>
            </a:pPr>
            <a:endParaRPr lang="ru-RU" sz="3600" b="0" strike="noStrike" spc="-1">
              <a:latin typeface="Arial"/>
            </a:endParaRPr>
          </a:p>
          <a:p>
            <a:pPr marL="15840" algn="ctr">
              <a:lnSpc>
                <a:spcPct val="100000"/>
              </a:lnSpc>
              <a:spcBef>
                <a:spcPts val="125"/>
              </a:spcBef>
              <a:buNone/>
            </a:pPr>
            <a:r>
              <a:rPr lang="ru-RU" sz="3600" b="1" strike="noStrike" spc="-1">
                <a:solidFill>
                  <a:srgbClr val="FFFFFF"/>
                </a:solidFill>
                <a:latin typeface="Calibri"/>
                <a:ea typeface="DejaVu Sans"/>
              </a:rPr>
              <a:t>2023г. 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51" name="Рисунок 18"/>
          <p:cNvPicPr/>
          <p:nvPr/>
        </p:nvPicPr>
        <p:blipFill>
          <a:blip r:embed="rId2"/>
          <a:stretch/>
        </p:blipFill>
        <p:spPr>
          <a:xfrm>
            <a:off x="2160000" y="720000"/>
            <a:ext cx="9163080" cy="2484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31"/>
          <p:cNvSpPr/>
          <p:nvPr/>
        </p:nvSpPr>
        <p:spPr>
          <a:xfrm>
            <a:off x="473760" y="342000"/>
            <a:ext cx="4554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1" strike="noStrike" spc="-1">
                <a:solidFill>
                  <a:srgbClr val="FFFFFF"/>
                </a:solidFill>
                <a:latin typeface="Calibri"/>
                <a:ea typeface="DejaVu Sans"/>
              </a:rPr>
              <a:t>1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53" name="Picture 3"/>
          <p:cNvPicPr/>
          <p:nvPr/>
        </p:nvPicPr>
        <p:blipFill>
          <a:blip r:embed="rId2"/>
          <a:stretch/>
        </p:blipFill>
        <p:spPr>
          <a:xfrm>
            <a:off x="5858280" y="1261080"/>
            <a:ext cx="3454920" cy="2666520"/>
          </a:xfrm>
          <a:prstGeom prst="rect">
            <a:avLst/>
          </a:prstGeom>
          <a:ln w="9525">
            <a:noFill/>
          </a:ln>
        </p:spPr>
      </p:pic>
      <p:sp>
        <p:nvSpPr>
          <p:cNvPr id="54" name="TextBox 7"/>
          <p:cNvSpPr/>
          <p:nvPr/>
        </p:nvSpPr>
        <p:spPr>
          <a:xfrm>
            <a:off x="2041920" y="253080"/>
            <a:ext cx="92156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3600" b="1" strike="noStrike" spc="-1">
                <a:solidFill>
                  <a:srgbClr val="FFFFFF"/>
                </a:solidFill>
                <a:latin typeface="Calibri"/>
                <a:ea typeface="DejaVu Sans"/>
              </a:rPr>
              <a:t>О филиале 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55" name="TextBox 9"/>
          <p:cNvSpPr/>
          <p:nvPr/>
        </p:nvSpPr>
        <p:spPr>
          <a:xfrm>
            <a:off x="313560" y="1621080"/>
            <a:ext cx="626328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TextBox 10"/>
          <p:cNvSpPr/>
          <p:nvPr/>
        </p:nvSpPr>
        <p:spPr>
          <a:xfrm>
            <a:off x="241560" y="1189080"/>
            <a:ext cx="5471280" cy="694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Филиал Фонда занимает 3 этажа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Площадь помещений филиала – 1 266 кв.м.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Оборудован электрическим подъемником и пандусом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В 10-ти минутах от центра города, в шаговой доступности остановка общественного транспорта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На территории бесплатная парковка на 54 места в том числе 8 мест для инвалидов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Социальное МФЦ в режиме «одного окна», мягкие зоны ожидания, детская игровая, комната индивидуальных консультаций, тренировочная квартира, школа ухода, зал демонстрации ТСР, доступная городская среда, «тихая» библиотека, гостиная для общения, комната психологической разгрузки, конференц-зал, зал для групповых занятий с психологом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57" name="AutoShape 5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AutoShape 7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AutoShape 9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AutoShape 14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AutoShape 16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AutoShape 18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3" name="Picture 19"/>
          <p:cNvPicPr/>
          <p:nvPr/>
        </p:nvPicPr>
        <p:blipFill>
          <a:blip r:embed="rId3"/>
          <a:stretch/>
        </p:blipFill>
        <p:spPr>
          <a:xfrm>
            <a:off x="9674640" y="1261080"/>
            <a:ext cx="3526920" cy="2644920"/>
          </a:xfrm>
          <a:prstGeom prst="rect">
            <a:avLst/>
          </a:prstGeom>
          <a:ln w="9525">
            <a:noFill/>
          </a:ln>
        </p:spPr>
      </p:pic>
      <p:pic>
        <p:nvPicPr>
          <p:cNvPr id="64" name="Picture 20"/>
          <p:cNvPicPr/>
          <p:nvPr/>
        </p:nvPicPr>
        <p:blipFill>
          <a:blip r:embed="rId4"/>
          <a:stretch/>
        </p:blipFill>
        <p:spPr>
          <a:xfrm>
            <a:off x="5858280" y="4213440"/>
            <a:ext cx="3454920" cy="2662920"/>
          </a:xfrm>
          <a:prstGeom prst="rect">
            <a:avLst/>
          </a:prstGeom>
          <a:ln w="9525">
            <a:noFill/>
          </a:ln>
        </p:spPr>
      </p:pic>
      <p:pic>
        <p:nvPicPr>
          <p:cNvPr id="65" name="Picture 22"/>
          <p:cNvPicPr/>
          <p:nvPr/>
        </p:nvPicPr>
        <p:blipFill>
          <a:blip r:embed="rId5"/>
          <a:stretch/>
        </p:blipFill>
        <p:spPr>
          <a:xfrm>
            <a:off x="9674640" y="4213440"/>
            <a:ext cx="3526920" cy="266292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2"/>
          <p:cNvSpPr/>
          <p:nvPr/>
        </p:nvSpPr>
        <p:spPr>
          <a:xfrm>
            <a:off x="473760" y="342000"/>
            <a:ext cx="4554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1" strike="noStrike" spc="-1">
                <a:solidFill>
                  <a:srgbClr val="FFFFFF"/>
                </a:solidFill>
                <a:latin typeface="Calibri"/>
                <a:ea typeface="DejaVu Sans"/>
              </a:rPr>
              <a:t>2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67" name="TextBox 13"/>
          <p:cNvSpPr/>
          <p:nvPr/>
        </p:nvSpPr>
        <p:spPr>
          <a:xfrm>
            <a:off x="1681560" y="253080"/>
            <a:ext cx="102236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3600" b="1" strike="noStrike" spc="-1">
                <a:solidFill>
                  <a:srgbClr val="FFFFFF"/>
                </a:solidFill>
                <a:latin typeface="Calibri"/>
                <a:ea typeface="DejaVu Sans"/>
              </a:rPr>
              <a:t>О социальных координаторах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68" name="TextBox 14"/>
          <p:cNvSpPr/>
          <p:nvPr/>
        </p:nvSpPr>
        <p:spPr>
          <a:xfrm>
            <a:off x="745560" y="1549080"/>
            <a:ext cx="734328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9" name="Picture 8"/>
          <p:cNvPicPr/>
          <p:nvPr/>
        </p:nvPicPr>
        <p:blipFill>
          <a:blip r:embed="rId3"/>
          <a:stretch/>
        </p:blipFill>
        <p:spPr>
          <a:xfrm>
            <a:off x="6434280" y="1981080"/>
            <a:ext cx="6725880" cy="4462920"/>
          </a:xfrm>
          <a:prstGeom prst="rect">
            <a:avLst/>
          </a:prstGeom>
          <a:ln w="9525">
            <a:noFill/>
          </a:ln>
        </p:spPr>
      </p:pic>
      <p:pic>
        <p:nvPicPr>
          <p:cNvPr id="70" name="Picture 10" descr="https://rusbiznews.com/content/images/maps/Tyumen_Oblast_Russian.gif"/>
          <p:cNvPicPr/>
          <p:nvPr/>
        </p:nvPicPr>
        <p:blipFill>
          <a:blip r:embed="rId4"/>
          <a:stretch/>
        </p:blipFill>
        <p:spPr>
          <a:xfrm>
            <a:off x="601560" y="1549080"/>
            <a:ext cx="5510880" cy="5687280"/>
          </a:xfrm>
          <a:prstGeom prst="rect">
            <a:avLst/>
          </a:prstGeom>
          <a:ln w="0">
            <a:noFill/>
          </a:ln>
        </p:spPr>
      </p:pic>
      <p:sp>
        <p:nvSpPr>
          <p:cNvPr id="71" name="TextBox 22"/>
          <p:cNvSpPr/>
          <p:nvPr/>
        </p:nvSpPr>
        <p:spPr>
          <a:xfrm>
            <a:off x="673560" y="1837080"/>
            <a:ext cx="5111280" cy="478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24 социальных координатора в муниципальных районах Тюменской области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5 специалистов в городе Тюмени 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Наши координаторы</a:t>
            </a:r>
            <a:r>
              <a:rPr lang="en-U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:</a:t>
            </a:r>
            <a:r>
              <a:rPr lang="ru-RU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 ветераны СВО,</a:t>
            </a:r>
            <a:r>
              <a:rPr lang="en-US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супруги и мамы участников СВО, «серебряные» волонтеры 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31"/>
          <p:cNvSpPr/>
          <p:nvPr/>
        </p:nvSpPr>
        <p:spPr>
          <a:xfrm>
            <a:off x="473760" y="342000"/>
            <a:ext cx="4554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800" b="1" strike="noStrike" spc="-1">
                <a:solidFill>
                  <a:srgbClr val="FFFFFF"/>
                </a:solidFill>
                <a:latin typeface="Arial"/>
                <a:ea typeface="DejaVu Sans"/>
              </a:rPr>
              <a:t>3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73" name="TextBox 10"/>
          <p:cNvSpPr/>
          <p:nvPr/>
        </p:nvSpPr>
        <p:spPr>
          <a:xfrm>
            <a:off x="1681560" y="253080"/>
            <a:ext cx="102236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3600" b="1" strike="noStrike" spc="-1">
                <a:solidFill>
                  <a:srgbClr val="FFFFFF"/>
                </a:solidFill>
                <a:latin typeface="Calibri"/>
                <a:ea typeface="DejaVu Sans"/>
              </a:rPr>
              <a:t>Об обращениях</a:t>
            </a:r>
            <a:endParaRPr lang="ru-RU" sz="3600" b="0" strike="noStrike" spc="-1">
              <a:latin typeface="Arial"/>
            </a:endParaRPr>
          </a:p>
        </p:txBody>
      </p:sp>
      <p:graphicFrame>
        <p:nvGraphicFramePr>
          <p:cNvPr id="74" name="Диаграмма 12"/>
          <p:cNvGraphicFramePr/>
          <p:nvPr/>
        </p:nvGraphicFramePr>
        <p:xfrm>
          <a:off x="335880" y="1765080"/>
          <a:ext cx="8113320" cy="5253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5" name="TextBox 13"/>
          <p:cNvSpPr/>
          <p:nvPr/>
        </p:nvSpPr>
        <p:spPr>
          <a:xfrm>
            <a:off x="1537560" y="1333080"/>
            <a:ext cx="6047280" cy="72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Всего обратилось 1925 человек</a:t>
            </a:r>
            <a:r>
              <a:rPr lang="en-US" sz="2400" b="1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76" name="Прямоугольник 14"/>
          <p:cNvSpPr/>
          <p:nvPr/>
        </p:nvSpPr>
        <p:spPr>
          <a:xfrm>
            <a:off x="7487640" y="1260000"/>
            <a:ext cx="5831280" cy="6047280"/>
          </a:xfrm>
          <a:prstGeom prst="rect">
            <a:avLst/>
          </a:prstGeom>
          <a:solidFill>
            <a:srgbClr val="AA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7" name="TextBox 16"/>
          <p:cNvSpPr/>
          <p:nvPr/>
        </p:nvSpPr>
        <p:spPr>
          <a:xfrm>
            <a:off x="7514280" y="469080"/>
            <a:ext cx="5399280" cy="66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FFFFFF"/>
                </a:solidFill>
                <a:latin typeface="Calibri"/>
                <a:ea typeface="DejaVu Sans"/>
              </a:rPr>
              <a:t>3087 вопросов, из них 2394 решены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FFFFFF"/>
                </a:solidFill>
                <a:latin typeface="Calibri"/>
                <a:ea typeface="DejaVu Sans"/>
              </a:rPr>
              <a:t> (78 %)</a:t>
            </a:r>
            <a:r>
              <a:rPr lang="en-US" sz="2400" b="1" strike="noStrike" spc="-1">
                <a:solidFill>
                  <a:srgbClr val="FFFFFF"/>
                </a:solidFill>
                <a:latin typeface="Calibri"/>
                <a:ea typeface="DejaVu Sans"/>
              </a:rPr>
              <a:t>: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24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FFFFFF"/>
              </a:buClr>
              <a:buFont typeface="StarSymbol"/>
              <a:buAutoNum type="arabicPeriod"/>
            </a:pPr>
            <a:r>
              <a:rPr lang="ru-RU" sz="2400" b="1" strike="noStrike" spc="-1">
                <a:solidFill>
                  <a:srgbClr val="FFFFFF"/>
                </a:solidFill>
                <a:latin typeface="Calibri"/>
                <a:ea typeface="DejaVu Sans"/>
              </a:rPr>
              <a:t>Получение удостоверения ветерана боевых действий 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24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FFFFFF"/>
              </a:buClr>
              <a:buFont typeface="StarSymbol"/>
              <a:buAutoNum type="arabicPeriod"/>
            </a:pPr>
            <a:r>
              <a:rPr lang="ru-RU" sz="2400" b="1" strike="noStrike" spc="-1">
                <a:solidFill>
                  <a:srgbClr val="FFFFFF"/>
                </a:solidFill>
                <a:latin typeface="Calibri"/>
                <a:ea typeface="DejaVu Sans"/>
              </a:rPr>
              <a:t>Назначение мер социальной поддержки 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24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FFFFFF"/>
              </a:buClr>
              <a:buFont typeface="StarSymbol"/>
              <a:buAutoNum type="arabicPeriod"/>
            </a:pPr>
            <a:r>
              <a:rPr lang="ru-RU" sz="2400" b="1" strike="noStrike" spc="-1">
                <a:solidFill>
                  <a:srgbClr val="FFFFFF"/>
                </a:solidFill>
                <a:latin typeface="Calibri"/>
                <a:ea typeface="DejaVu Sans"/>
              </a:rPr>
              <a:t>Денежные выплаты, связанные с участием в СВО 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24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FFFFFF"/>
              </a:buClr>
              <a:buFont typeface="StarSymbol"/>
              <a:buAutoNum type="arabicPeriod"/>
            </a:pPr>
            <a:r>
              <a:rPr lang="ru-RU" sz="2400" b="1" strike="noStrike" spc="-1">
                <a:solidFill>
                  <a:srgbClr val="FFFFFF"/>
                </a:solidFill>
                <a:latin typeface="Calibri"/>
                <a:ea typeface="DejaVu Sans"/>
              </a:rPr>
              <a:t>Юридическая помощь 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24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FFFFFF"/>
              </a:buClr>
              <a:buFont typeface="StarSymbol"/>
              <a:buAutoNum type="arabicPeriod"/>
            </a:pPr>
            <a:r>
              <a:rPr lang="ru-RU" sz="2400" b="1" strike="noStrike" spc="-1">
                <a:solidFill>
                  <a:srgbClr val="FFFFFF"/>
                </a:solidFill>
                <a:latin typeface="Calibri"/>
                <a:ea typeface="DejaVu Sans"/>
              </a:rPr>
              <a:t>Медицинская помощь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31"/>
          <p:cNvSpPr/>
          <p:nvPr/>
        </p:nvSpPr>
        <p:spPr>
          <a:xfrm>
            <a:off x="473760" y="342000"/>
            <a:ext cx="4554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800" b="1" strike="noStrike" spc="-1">
                <a:solidFill>
                  <a:srgbClr val="FFFFFF"/>
                </a:solidFill>
                <a:latin typeface="Arial"/>
                <a:ea typeface="DejaVu Sans"/>
              </a:rPr>
              <a:t>4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79" name="AutoShape 4"/>
          <p:cNvSpPr/>
          <p:nvPr/>
        </p:nvSpPr>
        <p:spPr>
          <a:xfrm>
            <a:off x="155520" y="-144360"/>
            <a:ext cx="30312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AutoShape 6"/>
          <p:cNvSpPr/>
          <p:nvPr/>
        </p:nvSpPr>
        <p:spPr>
          <a:xfrm>
            <a:off x="155520" y="-144360"/>
            <a:ext cx="30312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" name="AutoShape 22"/>
          <p:cNvSpPr/>
          <p:nvPr/>
        </p:nvSpPr>
        <p:spPr>
          <a:xfrm>
            <a:off x="155520" y="-144360"/>
            <a:ext cx="30312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AutoShape 24"/>
          <p:cNvSpPr/>
          <p:nvPr/>
        </p:nvSpPr>
        <p:spPr>
          <a:xfrm>
            <a:off x="155520" y="-144360"/>
            <a:ext cx="30312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TextBox 19"/>
          <p:cNvSpPr/>
          <p:nvPr/>
        </p:nvSpPr>
        <p:spPr>
          <a:xfrm>
            <a:off x="1681560" y="253080"/>
            <a:ext cx="102236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3600" b="1" strike="noStrike" spc="-1">
                <a:solidFill>
                  <a:srgbClr val="FFFFFF"/>
                </a:solidFill>
                <a:latin typeface="Calibri"/>
                <a:ea typeface="DejaVu Sans"/>
              </a:rPr>
              <a:t>Адресная помощь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84" name="TextBox 20"/>
          <p:cNvSpPr/>
          <p:nvPr/>
        </p:nvSpPr>
        <p:spPr>
          <a:xfrm>
            <a:off x="817560" y="1405080"/>
            <a:ext cx="1231200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1" strike="noStrike" spc="-1">
                <a:solidFill>
                  <a:srgbClr val="000000"/>
                </a:solidFill>
                <a:latin typeface="Calibri"/>
                <a:ea typeface="DejaVu Sans"/>
              </a:rPr>
              <a:t>Вручение удостоверений ветерана боевых действий 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85" name="AutoShape 2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6" name="Picture 3"/>
          <p:cNvPicPr/>
          <p:nvPr/>
        </p:nvPicPr>
        <p:blipFill>
          <a:blip r:embed="rId2"/>
          <a:stretch/>
        </p:blipFill>
        <p:spPr>
          <a:xfrm>
            <a:off x="313560" y="2197080"/>
            <a:ext cx="3814920" cy="2860920"/>
          </a:xfrm>
          <a:prstGeom prst="rect">
            <a:avLst/>
          </a:prstGeom>
          <a:ln w="9525">
            <a:noFill/>
          </a:ln>
        </p:spPr>
      </p:pic>
      <p:pic>
        <p:nvPicPr>
          <p:cNvPr id="87" name="Picture 4"/>
          <p:cNvPicPr/>
          <p:nvPr/>
        </p:nvPicPr>
        <p:blipFill>
          <a:blip r:embed="rId3"/>
          <a:stretch/>
        </p:blipFill>
        <p:spPr>
          <a:xfrm>
            <a:off x="4417920" y="2197080"/>
            <a:ext cx="4246920" cy="2829600"/>
          </a:xfrm>
          <a:prstGeom prst="rect">
            <a:avLst/>
          </a:prstGeom>
          <a:ln w="9525">
            <a:noFill/>
          </a:ln>
        </p:spPr>
      </p:pic>
      <p:pic>
        <p:nvPicPr>
          <p:cNvPr id="88" name="Picture 5"/>
          <p:cNvPicPr/>
          <p:nvPr/>
        </p:nvPicPr>
        <p:blipFill>
          <a:blip r:embed="rId4"/>
          <a:stretch/>
        </p:blipFill>
        <p:spPr>
          <a:xfrm>
            <a:off x="8954640" y="2197080"/>
            <a:ext cx="4212720" cy="2806920"/>
          </a:xfrm>
          <a:prstGeom prst="rect">
            <a:avLst/>
          </a:prstGeom>
          <a:ln w="9525">
            <a:noFill/>
          </a:ln>
        </p:spPr>
      </p:pic>
      <p:sp>
        <p:nvSpPr>
          <p:cNvPr id="89" name="TextBox 25"/>
          <p:cNvSpPr/>
          <p:nvPr/>
        </p:nvSpPr>
        <p:spPr>
          <a:xfrm>
            <a:off x="313560" y="5581800"/>
            <a:ext cx="1288800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Оперативное оформление всех мер социальной поддержки и решение иных вопросов в режиме «одного окна» непосредственно в филиале фонда 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AutoShape 4"/>
          <p:cNvSpPr/>
          <p:nvPr/>
        </p:nvSpPr>
        <p:spPr>
          <a:xfrm>
            <a:off x="155520" y="-144360"/>
            <a:ext cx="30312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AutoShape 6"/>
          <p:cNvSpPr/>
          <p:nvPr/>
        </p:nvSpPr>
        <p:spPr>
          <a:xfrm>
            <a:off x="155520" y="-144360"/>
            <a:ext cx="30312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AutoShape 22"/>
          <p:cNvSpPr/>
          <p:nvPr/>
        </p:nvSpPr>
        <p:spPr>
          <a:xfrm>
            <a:off x="155520" y="-144360"/>
            <a:ext cx="30312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AutoShape 24"/>
          <p:cNvSpPr/>
          <p:nvPr/>
        </p:nvSpPr>
        <p:spPr>
          <a:xfrm>
            <a:off x="155520" y="-144360"/>
            <a:ext cx="30312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TextBox 19"/>
          <p:cNvSpPr/>
          <p:nvPr/>
        </p:nvSpPr>
        <p:spPr>
          <a:xfrm>
            <a:off x="1681560" y="253080"/>
            <a:ext cx="102236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3600" b="1" strike="noStrike" spc="-1">
                <a:solidFill>
                  <a:srgbClr val="FFFFFF"/>
                </a:solidFill>
                <a:latin typeface="Calibri"/>
                <a:ea typeface="DejaVu Sans"/>
              </a:rPr>
              <a:t>Адресная помощь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95" name="AutoShape 2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TextBox 25"/>
          <p:cNvSpPr/>
          <p:nvPr/>
        </p:nvSpPr>
        <p:spPr>
          <a:xfrm>
            <a:off x="205560" y="3420000"/>
            <a:ext cx="4293360" cy="398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6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Вячеслав В. Тюменский район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В июне в филиал Фонда обратилась сестра участника СВО – ветерана боевых действий для оказания содействия в реабилитации после ранения, корректировке ИПРА, адаптации жилья. 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6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Оказана помощь</a:t>
            </a:r>
            <a:r>
              <a:rPr lang="en-US" sz="16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: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- 2 курса реабилитации в санаториях ТО</a:t>
            </a: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;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- </a:t>
            </a: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запланирован 3 курс в ОЛРЦ</a:t>
            </a: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;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- обеспечена «доступная среда» на придомовой территории</a:t>
            </a: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;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-  скорректирована ИПРА</a:t>
            </a: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;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- обеспечен всеми необходимыми ТСР, мед.изделиями</a:t>
            </a: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;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- оформлены и получены все МСП 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ru-RU" sz="1600" b="0" strike="noStrike" spc="-1">
              <a:latin typeface="Arial"/>
            </a:endParaRPr>
          </a:p>
        </p:txBody>
      </p:sp>
      <p:sp>
        <p:nvSpPr>
          <p:cNvPr id="97" name="TextBox 31"/>
          <p:cNvSpPr/>
          <p:nvPr/>
        </p:nvSpPr>
        <p:spPr>
          <a:xfrm>
            <a:off x="473760" y="342000"/>
            <a:ext cx="4554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1" strike="noStrike" spc="-1">
                <a:solidFill>
                  <a:srgbClr val="FFFFFF"/>
                </a:solidFill>
                <a:latin typeface="Calibri"/>
                <a:ea typeface="DejaVu Sans"/>
              </a:rPr>
              <a:t>5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98" name="TextBox 14"/>
          <p:cNvSpPr/>
          <p:nvPr/>
        </p:nvSpPr>
        <p:spPr>
          <a:xfrm>
            <a:off x="4500000" y="3703320"/>
            <a:ext cx="4329000" cy="349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6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Ольга М. Тюменский район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Обратилась в филиал Фонда с просьбой оказать психологическую поддержку (супруг пропал без вести, двое детей).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6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Оказана помощь</a:t>
            </a:r>
            <a:r>
              <a:rPr lang="en-US" sz="16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:</a:t>
            </a:r>
            <a:r>
              <a:rPr lang="ru-RU" sz="16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 </a:t>
            </a: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- консультации психолога на постоянной основе</a:t>
            </a: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;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- содействие в получении курса реабилитации в санатории ТО</a:t>
            </a: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;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- содействие в получении детям путевок в загородный лагерь</a:t>
            </a: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;</a:t>
            </a:r>
            <a:endParaRPr lang="ru-RU" sz="1600" b="0" strike="noStrike" spc="-1"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содействие в поиске работы</a:t>
            </a: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;</a:t>
            </a:r>
            <a:endParaRPr lang="ru-RU" sz="1600" b="0" strike="noStrike" spc="-1"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юридическая помощь по признанию супруга погибшим</a:t>
            </a: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;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99" name="TextBox 15"/>
          <p:cNvSpPr/>
          <p:nvPr/>
        </p:nvSpPr>
        <p:spPr>
          <a:xfrm>
            <a:off x="9036000" y="4500000"/>
            <a:ext cx="4102920" cy="276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6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Анастасия С. г. Тюмень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Обратилась в филиал за назначением МСП (супруга погибшего мобилизованного, дочь – 10 мес).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6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Оказана помощь</a:t>
            </a:r>
            <a:r>
              <a:rPr lang="en-US" sz="16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: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-  психологическая</a:t>
            </a: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;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- оформлены, положенные МСП</a:t>
            </a: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;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- предоставлено место в детский ясли-сад</a:t>
            </a: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: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- содействие в переобучении на бухгалтера</a:t>
            </a: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;</a:t>
            </a: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ru-RU" sz="1600" b="0" strike="noStrike" spc="-1">
              <a:latin typeface="Arial"/>
            </a:endParaRPr>
          </a:p>
        </p:txBody>
      </p:sp>
      <p:pic>
        <p:nvPicPr>
          <p:cNvPr id="100" name="Рисунок 4"/>
          <p:cNvPicPr/>
          <p:nvPr/>
        </p:nvPicPr>
        <p:blipFill>
          <a:blip r:embed="rId2"/>
          <a:srcRect l="10358" t="15717" r="29632" b="26180"/>
          <a:stretch/>
        </p:blipFill>
        <p:spPr>
          <a:xfrm flipH="1">
            <a:off x="721080" y="1440000"/>
            <a:ext cx="3303720" cy="1798920"/>
          </a:xfrm>
          <a:prstGeom prst="rect">
            <a:avLst/>
          </a:prstGeom>
          <a:ln w="0">
            <a:noFill/>
          </a:ln>
        </p:spPr>
      </p:pic>
      <p:pic>
        <p:nvPicPr>
          <p:cNvPr id="101" name="Рисунок 100"/>
          <p:cNvPicPr/>
          <p:nvPr/>
        </p:nvPicPr>
        <p:blipFill>
          <a:blip r:embed="rId3"/>
          <a:stretch/>
        </p:blipFill>
        <p:spPr>
          <a:xfrm>
            <a:off x="4860000" y="1405080"/>
            <a:ext cx="3716640" cy="1833840"/>
          </a:xfrm>
          <a:prstGeom prst="rect">
            <a:avLst/>
          </a:prstGeom>
          <a:ln w="0">
            <a:noFill/>
          </a:ln>
        </p:spPr>
      </p:pic>
      <p:pic>
        <p:nvPicPr>
          <p:cNvPr id="102" name="Рисунок 101"/>
          <p:cNvPicPr/>
          <p:nvPr/>
        </p:nvPicPr>
        <p:blipFill>
          <a:blip r:embed="rId4"/>
          <a:stretch/>
        </p:blipFill>
        <p:spPr>
          <a:xfrm>
            <a:off x="9360000" y="1439280"/>
            <a:ext cx="3418920" cy="1880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Box 31"/>
          <p:cNvSpPr/>
          <p:nvPr/>
        </p:nvSpPr>
        <p:spPr>
          <a:xfrm>
            <a:off x="473760" y="342000"/>
            <a:ext cx="4554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1" strike="noStrike" spc="-1">
                <a:solidFill>
                  <a:srgbClr val="FFFFFF"/>
                </a:solidFill>
                <a:latin typeface="Calibri"/>
                <a:ea typeface="DejaVu Sans"/>
              </a:rPr>
              <a:t>6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04" name="AutoShape 4"/>
          <p:cNvSpPr/>
          <p:nvPr/>
        </p:nvSpPr>
        <p:spPr>
          <a:xfrm>
            <a:off x="155520" y="-144360"/>
            <a:ext cx="30312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AutoShape 6"/>
          <p:cNvSpPr/>
          <p:nvPr/>
        </p:nvSpPr>
        <p:spPr>
          <a:xfrm>
            <a:off x="155520" y="-144360"/>
            <a:ext cx="30312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AutoShape 22"/>
          <p:cNvSpPr/>
          <p:nvPr/>
        </p:nvSpPr>
        <p:spPr>
          <a:xfrm>
            <a:off x="155520" y="-144360"/>
            <a:ext cx="30312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" name="AutoShape 24"/>
          <p:cNvSpPr/>
          <p:nvPr/>
        </p:nvSpPr>
        <p:spPr>
          <a:xfrm>
            <a:off x="155520" y="-144360"/>
            <a:ext cx="30312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TextBox 20"/>
          <p:cNvSpPr/>
          <p:nvPr/>
        </p:nvSpPr>
        <p:spPr>
          <a:xfrm>
            <a:off x="241560" y="1261080"/>
            <a:ext cx="129600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Поддержка и помощь участникам специальной военной операции и их семьям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ru-RU" sz="2800" b="0" strike="noStrike" spc="-1">
              <a:latin typeface="Arial"/>
            </a:endParaRPr>
          </a:p>
        </p:txBody>
      </p:sp>
      <p:sp>
        <p:nvSpPr>
          <p:cNvPr id="109" name="AutoShape 2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Прямоугольник 13"/>
          <p:cNvSpPr/>
          <p:nvPr/>
        </p:nvSpPr>
        <p:spPr>
          <a:xfrm>
            <a:off x="1681560" y="325080"/>
            <a:ext cx="1152000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1" strike="noStrike" spc="-1">
                <a:solidFill>
                  <a:srgbClr val="FFFFFF"/>
                </a:solidFill>
                <a:latin typeface="Calibri"/>
                <a:ea typeface="DejaVu Sans"/>
              </a:rPr>
              <a:t>Взаимодействие с общественными организациями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11" name="Рисунок 14"/>
          <p:cNvPicPr/>
          <p:nvPr/>
        </p:nvPicPr>
        <p:blipFill>
          <a:blip r:embed="rId2"/>
          <a:stretch/>
        </p:blipFill>
        <p:spPr>
          <a:xfrm>
            <a:off x="457560" y="2269080"/>
            <a:ext cx="3583080" cy="2687040"/>
          </a:xfrm>
          <a:prstGeom prst="rect">
            <a:avLst/>
          </a:prstGeom>
          <a:ln w="0">
            <a:noFill/>
          </a:ln>
        </p:spPr>
      </p:pic>
      <p:pic>
        <p:nvPicPr>
          <p:cNvPr id="112" name="Рисунок 15"/>
          <p:cNvPicPr/>
          <p:nvPr/>
        </p:nvPicPr>
        <p:blipFill>
          <a:blip r:embed="rId3"/>
          <a:stretch/>
        </p:blipFill>
        <p:spPr>
          <a:xfrm>
            <a:off x="9386640" y="4501440"/>
            <a:ext cx="3583080" cy="2687040"/>
          </a:xfrm>
          <a:prstGeom prst="rect">
            <a:avLst/>
          </a:prstGeom>
          <a:ln w="0">
            <a:noFill/>
          </a:ln>
        </p:spPr>
      </p:pic>
      <p:sp>
        <p:nvSpPr>
          <p:cNvPr id="113" name="TextBox 16"/>
          <p:cNvSpPr/>
          <p:nvPr/>
        </p:nvSpPr>
        <p:spPr>
          <a:xfrm>
            <a:off x="4201920" y="2413440"/>
            <a:ext cx="8783640" cy="222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«Социальная адаптация и психологическая поддержка участников СВО и членов их семей»:  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обучение психологов, социальная и физкультурно- спортивная реабилитация, создание ремесленно-творческих мастерских, досугово-спортивная деятельность, формирование клубной деятельности, патриотическое воспитание детей и молодежи, создание специального пространства для социализации участников СВО   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2000" b="0" strike="noStrike" spc="-1">
              <a:latin typeface="Arial"/>
            </a:endParaRPr>
          </a:p>
        </p:txBody>
      </p:sp>
      <p:sp>
        <p:nvSpPr>
          <p:cNvPr id="114" name="TextBox 18"/>
          <p:cNvSpPr/>
          <p:nvPr/>
        </p:nvSpPr>
        <p:spPr>
          <a:xfrm>
            <a:off x="313560" y="5146920"/>
            <a:ext cx="8927640" cy="1614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«Социальное обслуживание, социальная поддержка участников СВО и членов их семей»: 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адаптация участников СВО после ампутаций конечностей, информационное сопровождение,организация и проведение регионального форума для участников СВО, сопровождение  семей участников СВО, организация сбора и передачи помощи целевой группе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Box 31"/>
          <p:cNvSpPr/>
          <p:nvPr/>
        </p:nvSpPr>
        <p:spPr>
          <a:xfrm>
            <a:off x="473760" y="342000"/>
            <a:ext cx="76032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16" name="AutoShape 4"/>
          <p:cNvSpPr/>
          <p:nvPr/>
        </p:nvSpPr>
        <p:spPr>
          <a:xfrm>
            <a:off x="155520" y="-144360"/>
            <a:ext cx="30312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" name="AutoShape 6"/>
          <p:cNvSpPr/>
          <p:nvPr/>
        </p:nvSpPr>
        <p:spPr>
          <a:xfrm>
            <a:off x="155520" y="-144360"/>
            <a:ext cx="30312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" name="AutoShape 22"/>
          <p:cNvSpPr/>
          <p:nvPr/>
        </p:nvSpPr>
        <p:spPr>
          <a:xfrm>
            <a:off x="155520" y="-144360"/>
            <a:ext cx="30312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" name="AutoShape 24"/>
          <p:cNvSpPr/>
          <p:nvPr/>
        </p:nvSpPr>
        <p:spPr>
          <a:xfrm>
            <a:off x="155520" y="-144360"/>
            <a:ext cx="30312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" name="TextBox 8"/>
          <p:cNvSpPr/>
          <p:nvPr/>
        </p:nvSpPr>
        <p:spPr>
          <a:xfrm>
            <a:off x="1295280" y="3380040"/>
            <a:ext cx="1094364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Спасибо за внимание!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121" name="TextBox 1"/>
          <p:cNvSpPr/>
          <p:nvPr/>
        </p:nvSpPr>
        <p:spPr>
          <a:xfrm>
            <a:off x="473760" y="342000"/>
            <a:ext cx="4554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800" b="1" strike="noStrike" spc="-1">
                <a:solidFill>
                  <a:srgbClr val="FFFFFF"/>
                </a:solidFill>
                <a:latin typeface="Arial"/>
                <a:ea typeface="DejaVu Sans"/>
              </a:rPr>
              <a:t>7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1423</TotalTime>
  <Words>552</Words>
  <Application>Microsoft Office PowerPoint</Application>
  <PresentationFormat>Произвольный</PresentationFormat>
  <Paragraphs>88</Paragraphs>
  <Slides>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Лапковская</dc:creator>
  <cp:lastModifiedBy>Пользователь</cp:lastModifiedBy>
  <cp:revision>155</cp:revision>
  <cp:lastPrinted>2023-09-18T10:01:52Z</cp:lastPrinted>
  <dcterms:created xsi:type="dcterms:W3CDTF">2023-04-06T12:22:32Z</dcterms:created>
  <dcterms:modified xsi:type="dcterms:W3CDTF">2024-03-20T10:28:13Z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2023-04-04T00:00:00Z</vt:filetime>
  </property>
  <property fmtid="{D5CDD505-2E9C-101B-9397-08002B2CF9AE}" pid="3" name="Creator">
    <vt:lpwstr>Adobe InDesign 18.0 (Windows)</vt:lpwstr>
  </property>
  <property fmtid="{D5CDD505-2E9C-101B-9397-08002B2CF9AE}" pid="4" name="LastSaved">
    <vt:filetime>2023-04-06T00:00:00Z</vt:filetime>
  </property>
  <property fmtid="{D5CDD505-2E9C-101B-9397-08002B2CF9AE}" pid="5" name="Notes">
    <vt:i4>4</vt:i4>
  </property>
  <property fmtid="{D5CDD505-2E9C-101B-9397-08002B2CF9AE}" pid="6" name="PresentationFormat">
    <vt:lpwstr>Произвольный</vt:lpwstr>
  </property>
  <property fmtid="{D5CDD505-2E9C-101B-9397-08002B2CF9AE}" pid="7" name="Producer">
    <vt:lpwstr>Adobe PDF Library 17.0</vt:lpwstr>
  </property>
  <property fmtid="{D5CDD505-2E9C-101B-9397-08002B2CF9AE}" pid="8" name="Slides">
    <vt:i4>11</vt:i4>
  </property>
</Properties>
</file>