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4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0F34-91D3-454C-8E0B-194E835E2C7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0E5F-C8E3-4CD1-A2EE-E36AD778C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A9EF-52D3-41C1-9E30-0B049CEE3A4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A8D6E-5DB2-414B-B77F-5148BBF69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6085-1EFA-42F2-B5EE-F67A933AF12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D3C2-513C-44AB-A169-C1AF50C5F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2F92-AF64-4048-9E48-F643BF22E28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824A9-5D6C-4B44-B86D-D6FB49324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7BD4-2088-4DA3-8499-2793551F76E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511E-4CEB-4D1A-AAE5-1BD6F2CC0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CD38-1F38-4B9F-9401-CC4BBD47205F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C07F-FAFD-40C5-9C4E-F74BBAEE2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893D-A4DB-4A80-9ADB-9A1C2E9D156B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506E4-DDAB-479B-8962-AEEFB7DF7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59FA-DC15-4A2D-A379-B1A357429597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E4AD-38D1-41A7-AE05-1B6CA85DC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3454-8BD2-46DC-8AE6-36BF03DFD12F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A4ED3-DA31-4E06-A169-915F767EA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3001-F441-4BAA-B821-7F81329B13D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3695-2F15-45D5-9CEF-186DF694F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6FC1-DF9F-40F5-B0BF-777E283A885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4FE5-67D1-4828-934D-649A877A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08FE56-F6E7-4B02-9D62-3A958BED9F31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5DE98D-1E3D-45C3-92C9-1DE5989D9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8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0638" y="1690688"/>
            <a:ext cx="6858000" cy="4873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500" b="1" smtClean="0">
                <a:solidFill>
                  <a:srgbClr val="660404"/>
                </a:solidFill>
                <a:latin typeface="Georgia" pitchFamily="18" charset="0"/>
              </a:rPr>
              <a:t>при использовании техники </a:t>
            </a:r>
            <a:br>
              <a:rPr lang="ru-RU" sz="2500" b="1" smtClean="0">
                <a:solidFill>
                  <a:srgbClr val="660404"/>
                </a:solidFill>
                <a:latin typeface="Georgia" pitchFamily="18" charset="0"/>
              </a:rPr>
            </a:br>
            <a:r>
              <a:rPr lang="ru-RU" sz="2500" b="1" smtClean="0">
                <a:solidFill>
                  <a:srgbClr val="660404"/>
                </a:solidFill>
                <a:latin typeface="Georgia" pitchFamily="18" charset="0"/>
              </a:rPr>
              <a:t>Арт-терапии</a:t>
            </a:r>
          </a:p>
        </p:txBody>
      </p:sp>
      <p:pic>
        <p:nvPicPr>
          <p:cNvPr id="13317" name="Picture 5" descr="эмблем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2863" y="2593975"/>
            <a:ext cx="3805237" cy="38052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814388" y="457200"/>
            <a:ext cx="78867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r>
              <a:rPr lang="ru-RU" sz="4800" b="1" i="1">
                <a:solidFill>
                  <a:srgbClr val="6604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Социальный проект</a:t>
            </a:r>
            <a:br>
              <a:rPr lang="ru-RU" sz="4800" b="1" i="1">
                <a:solidFill>
                  <a:srgbClr val="6604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b="1" i="1">
                <a:solidFill>
                  <a:srgbClr val="6604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«Краски жизни»</a:t>
            </a:r>
            <a:endParaRPr lang="ru-RU" sz="4800" b="1" i="1">
              <a:solidFill>
                <a:srgbClr val="6604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9563"/>
            <a:ext cx="7886700" cy="8985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b="1" i="1" smtClean="0">
                <a:solidFill>
                  <a:srgbClr val="66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Цель:</a:t>
            </a:r>
          </a:p>
        </p:txBody>
      </p:sp>
      <p:sp>
        <p:nvSpPr>
          <p:cNvPr id="14338" name="Подзаголовок 2"/>
          <p:cNvSpPr>
            <a:spLocks/>
          </p:cNvSpPr>
          <p:nvPr/>
        </p:nvSpPr>
        <p:spPr bwMode="auto">
          <a:xfrm>
            <a:off x="1223963" y="1049338"/>
            <a:ext cx="77597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None/>
            </a:pPr>
            <a:r>
              <a:rPr lang="ru-RU" sz="2500">
                <a:solidFill>
                  <a:srgbClr val="660404"/>
                </a:solidFill>
                <a:latin typeface="Georgia" pitchFamily="18" charset="0"/>
              </a:rPr>
              <a:t>предотвращение зарождающихся стрессовых ситуаций и внутренних переживаний у детей, подростков, а так же у людей с ограниченным состоянием здоровья через процесс создание выставки творческих рисунков в период с лета по осень 2020. </a:t>
            </a:r>
          </a:p>
        </p:txBody>
      </p:sp>
      <p:pic>
        <p:nvPicPr>
          <p:cNvPr id="14339" name="Picture 29" descr="IMG_6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788" y="2771775"/>
            <a:ext cx="5068887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эмблем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8150" y="0"/>
            <a:ext cx="1085850" cy="108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309563"/>
            <a:ext cx="7886700" cy="8985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b="1" i="1" smtClean="0">
                <a:solidFill>
                  <a:srgbClr val="66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Проблема:</a:t>
            </a:r>
          </a:p>
        </p:txBody>
      </p:sp>
      <p:sp>
        <p:nvSpPr>
          <p:cNvPr id="15362" name="Подзаголовок 2"/>
          <p:cNvSpPr>
            <a:spLocks/>
          </p:cNvSpPr>
          <p:nvPr/>
        </p:nvSpPr>
        <p:spPr bwMode="auto">
          <a:xfrm>
            <a:off x="1223963" y="1049338"/>
            <a:ext cx="77597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None/>
            </a:pPr>
            <a:r>
              <a:rPr lang="ru-RU" sz="2500">
                <a:solidFill>
                  <a:srgbClr val="660404"/>
                </a:solidFill>
                <a:latin typeface="Georgia" pitchFamily="18" charset="0"/>
              </a:rPr>
              <a:t>неспособность детей, подростков, лиц с ОВЗ самостоятельно справиться с внутренними переживаниями. Проект способен не только внутреннему расслаблении, но и раскрытию творческих художественных способностей каждого участника.</a:t>
            </a:r>
          </a:p>
        </p:txBody>
      </p:sp>
      <p:pic>
        <p:nvPicPr>
          <p:cNvPr id="15363" name="Picture 5" descr="7fdbbc93b38915543fb0e3f28c882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800" y="2808288"/>
            <a:ext cx="570865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эмблем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8150" y="0"/>
            <a:ext cx="1085850" cy="108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309563"/>
            <a:ext cx="7886700" cy="8985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b="1" i="1" smtClean="0">
                <a:solidFill>
                  <a:srgbClr val="66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Участники:</a:t>
            </a:r>
          </a:p>
        </p:txBody>
      </p:sp>
      <p:sp>
        <p:nvSpPr>
          <p:cNvPr id="16386" name="Подзаголовок 2"/>
          <p:cNvSpPr>
            <a:spLocks/>
          </p:cNvSpPr>
          <p:nvPr/>
        </p:nvSpPr>
        <p:spPr bwMode="auto">
          <a:xfrm>
            <a:off x="1766888" y="1827213"/>
            <a:ext cx="346075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ru-RU" sz="2100" b="1">
                <a:solidFill>
                  <a:srgbClr val="660404"/>
                </a:solidFill>
                <a:latin typeface="Georgia" pitchFamily="18" charset="0"/>
              </a:rPr>
              <a:t>1 группа</a:t>
            </a:r>
            <a:r>
              <a:rPr lang="ru-RU" sz="2100">
                <a:solidFill>
                  <a:srgbClr val="660404"/>
                </a:solidFill>
                <a:latin typeface="Georgia" pitchFamily="18" charset="0"/>
              </a:rPr>
              <a:t> - 10-12 лет, начальная школа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ru-RU" sz="2100" b="1">
                <a:solidFill>
                  <a:srgbClr val="660404"/>
                </a:solidFill>
                <a:latin typeface="Georgia" pitchFamily="18" charset="0"/>
              </a:rPr>
              <a:t>2 группа</a:t>
            </a:r>
            <a:r>
              <a:rPr lang="ru-RU" sz="2100">
                <a:solidFill>
                  <a:srgbClr val="660404"/>
                </a:solidFill>
                <a:latin typeface="Georgia" pitchFamily="18" charset="0"/>
              </a:rPr>
              <a:t> -13-16 лет, средняя школа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ru-RU" sz="2100" b="1">
                <a:solidFill>
                  <a:srgbClr val="660404"/>
                </a:solidFill>
                <a:latin typeface="Georgia" pitchFamily="18" charset="0"/>
              </a:rPr>
              <a:t>3 группа</a:t>
            </a:r>
            <a:r>
              <a:rPr lang="ru-RU" sz="2100">
                <a:solidFill>
                  <a:srgbClr val="660404"/>
                </a:solidFill>
                <a:latin typeface="Georgia" pitchFamily="18" charset="0"/>
              </a:rPr>
              <a:t> - 17-18 лет, старшая школа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ru-RU" sz="2100" b="1">
                <a:solidFill>
                  <a:srgbClr val="660404"/>
                </a:solidFill>
                <a:latin typeface="Georgia" pitchFamily="18" charset="0"/>
              </a:rPr>
              <a:t>4 группа</a:t>
            </a:r>
            <a:r>
              <a:rPr lang="ru-RU" sz="2100">
                <a:solidFill>
                  <a:srgbClr val="660404"/>
                </a:solidFill>
                <a:latin typeface="Georgia" pitchFamily="18" charset="0"/>
              </a:rPr>
              <a:t> - 19-21 лет. студенты</a:t>
            </a:r>
          </a:p>
        </p:txBody>
      </p:sp>
      <p:pic>
        <p:nvPicPr>
          <p:cNvPr id="16387" name="Picture 5" descr="12ff34ea3f02097bfea080e7ce551f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079875"/>
            <a:ext cx="3773488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81b482864580030339302ded0eb2328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111250"/>
            <a:ext cx="367823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эмблем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8150" y="0"/>
            <a:ext cx="1085850" cy="108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90550" y="322263"/>
            <a:ext cx="7886700" cy="8985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b="1" i="1" smtClean="0">
                <a:solidFill>
                  <a:srgbClr val="66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Планируемый результат:</a:t>
            </a:r>
          </a:p>
        </p:txBody>
      </p:sp>
      <p:sp>
        <p:nvSpPr>
          <p:cNvPr id="17410" name="Подзаголовок 2"/>
          <p:cNvSpPr>
            <a:spLocks/>
          </p:cNvSpPr>
          <p:nvPr/>
        </p:nvSpPr>
        <p:spPr bwMode="auto">
          <a:xfrm>
            <a:off x="1185863" y="1470025"/>
            <a:ext cx="795813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 defTabSz="685800">
              <a:lnSpc>
                <a:spcPct val="7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ru-RU" sz="2100">
                <a:solidFill>
                  <a:srgbClr val="660404"/>
                </a:solidFill>
                <a:latin typeface="Georgia" pitchFamily="18" charset="0"/>
              </a:rPr>
              <a:t>снижение уровня стрессовых ситуаций у детей, подростков,  а также лиц с ОВЗ;  </a:t>
            </a:r>
          </a:p>
          <a:p>
            <a:pPr marL="400050" indent="-400050" defTabSz="685800">
              <a:lnSpc>
                <a:spcPct val="7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ru-RU" sz="2100">
                <a:solidFill>
                  <a:srgbClr val="660404"/>
                </a:solidFill>
                <a:latin typeface="Georgia" pitchFamily="18" charset="0"/>
              </a:rPr>
              <a:t>предотвращение зарождающихся возбудителей депрессии; </a:t>
            </a:r>
          </a:p>
          <a:p>
            <a:pPr marL="400050" indent="-400050" defTabSz="685800">
              <a:lnSpc>
                <a:spcPct val="7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ru-RU" sz="2100">
                <a:solidFill>
                  <a:srgbClr val="660404"/>
                </a:solidFill>
                <a:latin typeface="Georgia" pitchFamily="18" charset="0"/>
              </a:rPr>
              <a:t>создание выставки творческих рисунков с легендами для дальнейшей мотивации участников и молодежи, для слежения собственных внутренних изменений.</a:t>
            </a:r>
          </a:p>
        </p:txBody>
      </p:sp>
      <p:pic>
        <p:nvPicPr>
          <p:cNvPr id="17411" name="Picture 5" descr="ff61844e82d4405671e00b63d738d5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2488" y="3722688"/>
            <a:ext cx="40862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3702050"/>
            <a:ext cx="40735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эмблем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8150" y="0"/>
            <a:ext cx="1085850" cy="1085850"/>
          </a:xfrm>
          <a:prstGeom prst="rect">
            <a:avLst/>
          </a:prstGeom>
          <a:noFill/>
        </p:spPr>
      </p:pic>
      <p:sp>
        <p:nvSpPr>
          <p:cNvPr id="17415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797800" y="3101975"/>
            <a:ext cx="803275" cy="542925"/>
          </a:xfrm>
          <a:prstGeom prst="rightArrow">
            <a:avLst>
              <a:gd name="adj1" fmla="val 50000"/>
              <a:gd name="adj2" fmla="val 36988"/>
            </a:avLst>
          </a:prstGeom>
          <a:solidFill>
            <a:srgbClr val="660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92138" y="298450"/>
            <a:ext cx="7886700" cy="8985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b="1" i="1" smtClean="0">
                <a:solidFill>
                  <a:srgbClr val="66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Планируемый результат:</a:t>
            </a:r>
          </a:p>
        </p:txBody>
      </p:sp>
      <p:sp>
        <p:nvSpPr>
          <p:cNvPr id="18434" name="Подзаголовок 2"/>
          <p:cNvSpPr>
            <a:spLocks/>
          </p:cNvSpPr>
          <p:nvPr/>
        </p:nvSpPr>
        <p:spPr bwMode="auto">
          <a:xfrm>
            <a:off x="1162050" y="1136650"/>
            <a:ext cx="77597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None/>
            </a:pPr>
            <a:r>
              <a:rPr lang="ru-RU" sz="2500">
                <a:solidFill>
                  <a:srgbClr val="660404"/>
                </a:solidFill>
                <a:latin typeface="Georgia" pitchFamily="18" charset="0"/>
              </a:rPr>
              <a:t> выставка художественных полотен и индивидуальной легендой «О спасении жизни» к ним, а также заинтересованность в художественном творчестве.</a:t>
            </a:r>
          </a:p>
        </p:txBody>
      </p:sp>
      <p:pic>
        <p:nvPicPr>
          <p:cNvPr id="18435" name="Picture 5" descr="1584251095_photo_2020-03-14_08-58-0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4788" y="2424113"/>
            <a:ext cx="4068762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эмблем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8150" y="0"/>
            <a:ext cx="1085850" cy="108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309563"/>
            <a:ext cx="7886700" cy="8985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b="1" i="1" smtClean="0">
                <a:solidFill>
                  <a:srgbClr val="66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Команда проекта:</a:t>
            </a:r>
          </a:p>
        </p:txBody>
      </p:sp>
      <p:sp>
        <p:nvSpPr>
          <p:cNvPr id="19458" name="Подзаголовок 2"/>
          <p:cNvSpPr>
            <a:spLocks/>
          </p:cNvSpPr>
          <p:nvPr/>
        </p:nvSpPr>
        <p:spPr bwMode="auto">
          <a:xfrm>
            <a:off x="1384300" y="1136650"/>
            <a:ext cx="77597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 defTabSz="685800">
              <a:lnSpc>
                <a:spcPct val="90000"/>
              </a:lnSpc>
              <a:spcBef>
                <a:spcPts val="750"/>
              </a:spcBef>
              <a:buFont typeface="Arial" charset="0"/>
              <a:buAutoNum type="arabicPeriod"/>
            </a:pPr>
            <a:r>
              <a:rPr lang="ru-RU" sz="2500">
                <a:latin typeface="Georgia" pitchFamily="18" charset="0"/>
              </a:rPr>
              <a:t> </a:t>
            </a:r>
            <a:r>
              <a:rPr lang="ru-RU" sz="2100">
                <a:solidFill>
                  <a:srgbClr val="660404"/>
                </a:solidFill>
                <a:latin typeface="Georgia" pitchFamily="18" charset="0"/>
              </a:rPr>
              <a:t>Анисимова Яна Витальевна – молодежный директор департамента культуры – руководитель проекта, - работа с приглашенными гостями</a:t>
            </a:r>
          </a:p>
          <a:p>
            <a:pPr marL="400050" indent="-400050" defTabSz="685800">
              <a:lnSpc>
                <a:spcPct val="90000"/>
              </a:lnSpc>
              <a:spcBef>
                <a:spcPts val="750"/>
              </a:spcBef>
              <a:buFont typeface="Arial" charset="0"/>
              <a:buAutoNum type="arabicPeriod"/>
            </a:pPr>
            <a:r>
              <a:rPr lang="ru-RU" sz="2100">
                <a:solidFill>
                  <a:srgbClr val="660404"/>
                </a:solidFill>
                <a:latin typeface="Georgia" pitchFamily="18" charset="0"/>
              </a:rPr>
              <a:t>Каракай Анастасия – заместитель молодежного директора культуры – исполняющий обязанности руководителя, - ответственный за безопасность проведения мероприятий</a:t>
            </a:r>
          </a:p>
          <a:p>
            <a:pPr marL="400050" indent="-400050" defTabSz="685800">
              <a:lnSpc>
                <a:spcPct val="90000"/>
              </a:lnSpc>
              <a:spcBef>
                <a:spcPts val="750"/>
              </a:spcBef>
              <a:buFont typeface="Arial" charset="0"/>
              <a:buAutoNum type="arabicPeriod"/>
            </a:pPr>
            <a:r>
              <a:rPr lang="ru-RU" sz="2100">
                <a:solidFill>
                  <a:srgbClr val="660404"/>
                </a:solidFill>
                <a:latin typeface="Georgia" pitchFamily="18" charset="0"/>
              </a:rPr>
              <a:t>Татаренко Алина – руководитель пресс центра Молодежного правительства- поддержание и продвижение соц. группы проекта</a:t>
            </a:r>
          </a:p>
          <a:p>
            <a:pPr marL="400050" indent="-400050" defTabSz="685800">
              <a:lnSpc>
                <a:spcPct val="90000"/>
              </a:lnSpc>
              <a:spcBef>
                <a:spcPts val="750"/>
              </a:spcBef>
              <a:buFont typeface="Arial" charset="0"/>
              <a:buAutoNum type="arabicPeriod"/>
            </a:pPr>
            <a:r>
              <a:rPr lang="ru-RU" sz="2100">
                <a:solidFill>
                  <a:srgbClr val="660404"/>
                </a:solidFill>
                <a:latin typeface="Georgia" pitchFamily="18" charset="0"/>
              </a:rPr>
              <a:t>Романенко Анастасия – заместитель руководителя ресс центра Молодежного правительства- информационное оснащение </a:t>
            </a:r>
          </a:p>
          <a:p>
            <a:pPr marL="400050" indent="-400050" defTabSz="685800">
              <a:lnSpc>
                <a:spcPct val="90000"/>
              </a:lnSpc>
              <a:spcBef>
                <a:spcPts val="750"/>
              </a:spcBef>
              <a:buFont typeface="Arial" charset="0"/>
              <a:buAutoNum type="arabicPeriod"/>
            </a:pPr>
            <a:r>
              <a:rPr lang="ru-RU" sz="2100">
                <a:solidFill>
                  <a:srgbClr val="660404"/>
                </a:solidFill>
                <a:latin typeface="Georgia" pitchFamily="18" charset="0"/>
              </a:rPr>
              <a:t>- консультант- корректировщик творческого процесса участников </a:t>
            </a:r>
          </a:p>
          <a:p>
            <a:pPr marL="400050" indent="-400050" defTabSz="685800">
              <a:lnSpc>
                <a:spcPct val="90000"/>
              </a:lnSpc>
              <a:spcBef>
                <a:spcPts val="750"/>
              </a:spcBef>
              <a:buFont typeface="Arial" charset="0"/>
              <a:buAutoNum type="arabicPeriod"/>
            </a:pPr>
            <a:r>
              <a:rPr lang="ru-RU" sz="2100">
                <a:solidFill>
                  <a:srgbClr val="660404"/>
                </a:solidFill>
                <a:latin typeface="Georgia" pitchFamily="18" charset="0"/>
              </a:rPr>
              <a:t>- консультант на тему стрессовых ситуаций участников</a:t>
            </a:r>
          </a:p>
        </p:txBody>
      </p:sp>
      <p:pic>
        <p:nvPicPr>
          <p:cNvPr id="19460" name="Picture 4" descr="эмблем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8150" y="0"/>
            <a:ext cx="1085850" cy="108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208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Calibri</vt:lpstr>
      <vt:lpstr>Georgia</vt:lpstr>
      <vt:lpstr>Тема Office</vt:lpstr>
      <vt:lpstr>Слайд 1</vt:lpstr>
      <vt:lpstr>Цель:</vt:lpstr>
      <vt:lpstr>Проблема:</vt:lpstr>
      <vt:lpstr>Участники:</vt:lpstr>
      <vt:lpstr>Планируемый результат:</vt:lpstr>
      <vt:lpstr>Планируемый результат:</vt:lpstr>
      <vt:lpstr>Команда проекта: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6</cp:revision>
  <dcterms:created xsi:type="dcterms:W3CDTF">2014-11-21T11:00:06Z</dcterms:created>
  <dcterms:modified xsi:type="dcterms:W3CDTF">2020-04-29T11:47:26Z</dcterms:modified>
</cp:coreProperties>
</file>