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5B6"/>
    <a:srgbClr val="13365E"/>
    <a:srgbClr val="0C2E56"/>
    <a:srgbClr val="13A3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4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5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0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9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8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5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7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7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0496-6A6B-40BB-9FCB-EDE82FC4971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2AFF-E869-44DF-8594-FDCDB67E9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0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7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2" y="374998"/>
            <a:ext cx="1087278" cy="1088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968" y="2250371"/>
            <a:ext cx="44775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265B6"/>
                </a:solidFill>
                <a:latin typeface="Gotham Pro Black" panose="02000903040000020004" pitchFamily="2" charset="0"/>
                <a:ea typeface="Tavrida Bold"/>
                <a:cs typeface="Gotham Pro Black" panose="02000903040000020004" pitchFamily="2" charset="0"/>
              </a:rPr>
              <a:t>ВОЗВРАЩЕНИЕ</a:t>
            </a:r>
          </a:p>
          <a:p>
            <a:pPr>
              <a:defRPr/>
            </a:pPr>
            <a:r>
              <a:rPr lang="ru-RU" sz="4000" b="1" dirty="0">
                <a:solidFill>
                  <a:srgbClr val="0265B6"/>
                </a:solidFill>
                <a:latin typeface="Gotham Pro Black" panose="02000903040000020004" pitchFamily="2" charset="0"/>
                <a:ea typeface="Tavrida Bold"/>
                <a:cs typeface="Gotham Pro Black" panose="02000903040000020004" pitchFamily="2" charset="0"/>
              </a:rPr>
              <a:t>В РОДНУЮ</a:t>
            </a:r>
          </a:p>
          <a:p>
            <a:pPr>
              <a:defRPr/>
            </a:pPr>
            <a:r>
              <a:rPr lang="ru-RU" sz="4000" b="1" dirty="0">
                <a:solidFill>
                  <a:srgbClr val="0265B6"/>
                </a:solidFill>
                <a:latin typeface="Gotham Pro Black" panose="02000903040000020004" pitchFamily="2" charset="0"/>
                <a:ea typeface="Tavrida Bold"/>
                <a:cs typeface="Gotham Pro Black" panose="02000903040000020004" pitchFamily="2" charset="0"/>
              </a:rPr>
              <a:t>ГАВАНЬ</a:t>
            </a:r>
          </a:p>
        </p:txBody>
      </p:sp>
      <p:sp>
        <p:nvSpPr>
          <p:cNvPr id="9" name="Text 3"/>
          <p:cNvSpPr/>
          <p:nvPr/>
        </p:nvSpPr>
        <p:spPr bwMode="auto">
          <a:xfrm>
            <a:off x="611676" y="2068562"/>
            <a:ext cx="4682125" cy="1571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  <a:defRPr/>
            </a:pPr>
            <a:r>
              <a:rPr lang="ru-RU" sz="2800" dirty="0">
                <a:solidFill>
                  <a:srgbClr val="0265B6"/>
                </a:solidFill>
                <a:latin typeface="Gotham Pro Medium" panose="02000603030000020004" pitchFamily="2" charset="0"/>
                <a:ea typeface="Tavrida Regular"/>
                <a:cs typeface="Gotham Pro Medium" panose="02000603030000020004" pitchFamily="2" charset="0"/>
              </a:rPr>
              <a:t>Урок памяти</a:t>
            </a:r>
            <a:endParaRPr lang="en-US" sz="2800" dirty="0">
              <a:solidFill>
                <a:srgbClr val="0265B6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5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" name="Text 3"/>
          <p:cNvSpPr/>
          <p:nvPr/>
        </p:nvSpPr>
        <p:spPr bwMode="auto">
          <a:xfrm>
            <a:off x="9947868" y="6420969"/>
            <a:ext cx="2244132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02" y="489866"/>
            <a:ext cx="2300027" cy="832681"/>
          </a:xfrm>
          <a:prstGeom prst="rect">
            <a:avLst/>
          </a:prstGeom>
        </p:spPr>
      </p:pic>
      <p:pic>
        <p:nvPicPr>
          <p:cNvPr id="12" name="Рисунок 11" descr="C:\Users\pivanyuta\AppData\Local\Microsoft\Windows\INetCache\Content.Word\мост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5501"/>
          <a:stretch/>
        </p:blipFill>
        <p:spPr bwMode="auto">
          <a:xfrm>
            <a:off x="5544127" y="374998"/>
            <a:ext cx="6377397" cy="573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566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160552" y="383224"/>
            <a:ext cx="5623798" cy="248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Виталий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Чуркин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на заседании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Совета безопасности ООН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endParaRPr sz="28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Чурки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8"/>
          <a:stretch/>
        </p:blipFill>
        <p:spPr bwMode="auto">
          <a:xfrm>
            <a:off x="5297842" y="863029"/>
            <a:ext cx="6545815" cy="4936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04391" y="391058"/>
            <a:ext cx="4393173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Сергей Валерьевич Аксенов – один из лидеров Крымской весны 2014 года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Аксен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r="14575"/>
          <a:stretch/>
        </p:blipFill>
        <p:spPr bwMode="auto">
          <a:xfrm>
            <a:off x="4903693" y="545008"/>
            <a:ext cx="6884895" cy="522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8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143435" y="483958"/>
            <a:ext cx="5603249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Послание Президента РФ Федеральному собранию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 2014 году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7" name="Picture 3" descr="Address_by_President_of_the_Russian_Federation_20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1"/>
          <a:stretch/>
        </p:blipFill>
        <p:spPr bwMode="auto">
          <a:xfrm>
            <a:off x="5300370" y="491902"/>
            <a:ext cx="6676084" cy="5628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6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04391" y="316185"/>
            <a:ext cx="4393173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Выступление Виталия Чуркина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на заседании ООН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Чуркин оо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10438"/>
          <a:stretch/>
        </p:blipFill>
        <p:spPr bwMode="auto">
          <a:xfrm>
            <a:off x="4807311" y="395683"/>
            <a:ext cx="7078841" cy="571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192274" y="318815"/>
            <a:ext cx="6131380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11 марта 2014 года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 Крыму была принята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Декларация о независимости Автономной Республики Крым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и города Севастополя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14" name="Picture 2" descr="Деклар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69" y="749841"/>
            <a:ext cx="6294069" cy="5277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269086" y="437031"/>
            <a:ext cx="5822431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16 марта 2014 года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 Крыму и Севастополе прошел референдум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референду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r="11993"/>
          <a:stretch/>
        </p:blipFill>
        <p:spPr bwMode="auto">
          <a:xfrm>
            <a:off x="5084724" y="626666"/>
            <a:ext cx="6904145" cy="511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39455" y="450843"/>
            <a:ext cx="4393173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18 марта 2014 года – День воссоединения Крыма с Россией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62" name="Picture 2" descr="18 март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r="5293"/>
          <a:stretch/>
        </p:blipFill>
        <p:spPr bwMode="auto">
          <a:xfrm>
            <a:off x="5030987" y="376076"/>
            <a:ext cx="6982335" cy="554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2413238" y="233128"/>
            <a:ext cx="9357614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Интерактивная часть урока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6" name="Picture 2" descr="мост ночью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8106"/>
          <a:stretch/>
        </p:blipFill>
        <p:spPr bwMode="auto">
          <a:xfrm>
            <a:off x="741522" y="1139888"/>
            <a:ext cx="11040754" cy="487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48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04391" y="456727"/>
            <a:ext cx="5859938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Как звали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данного правителя?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10" name="Picture 2" descr="екатерина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r="9760"/>
          <a:stretch/>
        </p:blipFill>
        <p:spPr bwMode="auto">
          <a:xfrm>
            <a:off x="4379036" y="491154"/>
            <a:ext cx="7586541" cy="541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433266" y="505929"/>
            <a:ext cx="3868207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А чем по сути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является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данная гора? 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34" name="Picture 2" descr="Карада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r="11489"/>
          <a:stretch/>
        </p:blipFill>
        <p:spPr bwMode="auto">
          <a:xfrm>
            <a:off x="4510222" y="615950"/>
            <a:ext cx="7464064" cy="5271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Карта таврической губер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49" y="439749"/>
            <a:ext cx="7647003" cy="5742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  <p:sp>
        <p:nvSpPr>
          <p:cNvPr id="12" name="Google Shape;63;p4"/>
          <p:cNvSpPr/>
          <p:nvPr/>
        </p:nvSpPr>
        <p:spPr>
          <a:xfrm>
            <a:off x="427846" y="310918"/>
            <a:ext cx="4515292" cy="25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Карта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Таврической губернии 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XIX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века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52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228497" y="348209"/>
            <a:ext cx="4401008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А как он называется сейчас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? </a:t>
            </a:r>
            <a:endParaRPr sz="29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58" name="Picture 2" descr="Севастополь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/>
          <a:stretch/>
        </p:blipFill>
        <p:spPr bwMode="auto">
          <a:xfrm>
            <a:off x="4509069" y="381996"/>
            <a:ext cx="7557174" cy="5626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16934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07189" y="834786"/>
            <a:ext cx="11096625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Какое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звание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они носят?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сев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75" y="2376608"/>
            <a:ext cx="5646225" cy="379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керч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1" y="2376608"/>
            <a:ext cx="5741220" cy="379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04391" y="432840"/>
            <a:ext cx="3371729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Что это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за город?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06" name="Picture 2" descr="Феодос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r="4713"/>
          <a:stretch/>
        </p:blipFill>
        <p:spPr bwMode="auto">
          <a:xfrm>
            <a:off x="4224867" y="558802"/>
            <a:ext cx="7753775" cy="5261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vecteezy.com/system/resources/previews/012/827/989/original/abstract-water-wave-illustration-design-background-free-vector.jpg">
            <a:extLst>
              <a:ext uri="{FF2B5EF4-FFF2-40B4-BE49-F238E27FC236}">
                <a16:creationId xmlns:a16="http://schemas.microsoft.com/office/drawing/2014/main" id="{593C1161-5776-D920-8013-4B231FF30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1025290" y="436167"/>
            <a:ext cx="10405349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4800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КРЫМ – РОССИЯ – НАВСЕГДА!</a:t>
            </a:r>
            <a:endParaRPr sz="4800" dirty="0">
              <a:solidFill>
                <a:schemeClr val="bg1"/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30" name="Picture 2" descr="таврид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 r="12629"/>
          <a:stretch/>
        </p:blipFill>
        <p:spPr bwMode="auto">
          <a:xfrm>
            <a:off x="8067854" y="3760972"/>
            <a:ext cx="3801929" cy="254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аэроопр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/>
          <a:stretch/>
        </p:blipFill>
        <p:spPr bwMode="auto">
          <a:xfrm>
            <a:off x="145315" y="3735977"/>
            <a:ext cx="3943445" cy="257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Путин крым 20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-664" r="11490" b="3327"/>
          <a:stretch/>
        </p:blipFill>
        <p:spPr bwMode="auto">
          <a:xfrm>
            <a:off x="4308006" y="3735977"/>
            <a:ext cx="3503582" cy="255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s://crimea-radio.ru/wp-content/uploads/2023/04/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"/>
          <a:stretch/>
        </p:blipFill>
        <p:spPr bwMode="auto">
          <a:xfrm>
            <a:off x="145316" y="1269070"/>
            <a:ext cx="3943444" cy="227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s://sun1.userapi.com/sun1-18/s/v1/ig2/rFEQdd_JZTzIwbmu3J5EWl0Bt1JvHpbAUzHwRctCOD7LVkPYigmOADnYbpfNhQ8sqw77v2I2atUipgfPcO4N078k.jpg?size=960x639&amp;quality=95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/>
          <a:stretch/>
        </p:blipFill>
        <p:spPr bwMode="auto">
          <a:xfrm>
            <a:off x="4316715" y="1262743"/>
            <a:ext cx="3506202" cy="227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s://sdelanounas.ru/i/c/z/a/f_czAucmJrLnJ1L3Y2X3RvcF9waWNzL21lZGlhL2ltZy85LzA3Lzc1NTUyODI1MjA1OTA3OS5qcGVnP19faWQ9MTE4MjI0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/>
          <a:stretch/>
        </p:blipFill>
        <p:spPr bwMode="auto">
          <a:xfrm>
            <a:off x="8067854" y="1271450"/>
            <a:ext cx="3818298" cy="225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3;p4">
            <a:extLst>
              <a:ext uri="{FF2B5EF4-FFF2-40B4-BE49-F238E27FC236}">
                <a16:creationId xmlns:a16="http://schemas.microsoft.com/office/drawing/2014/main" id="{56FC72CC-C502-6700-DB85-3D34DF804232}"/>
              </a:ext>
            </a:extLst>
          </p:cNvPr>
          <p:cNvSpPr/>
          <p:nvPr/>
        </p:nvSpPr>
        <p:spPr>
          <a:xfrm>
            <a:off x="1185892" y="255600"/>
            <a:ext cx="9784831" cy="363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Крым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–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Россия </a:t>
            </a:r>
            <a:r>
              <a:rPr lang="ru-RU" sz="4400" b="1" i="0" dirty="0">
                <a:solidFill>
                  <a:srgbClr val="0265B6"/>
                </a:solidFill>
                <a:effectLst/>
                <a:latin typeface="Gotham Pro Black" panose="02000903040000020004" pitchFamily="2" charset="0"/>
                <a:cs typeface="Gotham Pro Black" panose="02000903040000020004" pitchFamily="2" charset="0"/>
              </a:rPr>
              <a:t>—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навсегда!</a:t>
            </a:r>
            <a:endParaRPr sz="44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733" y="5532784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3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1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04391" y="319199"/>
            <a:ext cx="4393173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Херсонес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Таврический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Херсоне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9"/>
          <a:stretch/>
        </p:blipFill>
        <p:spPr bwMode="auto">
          <a:xfrm>
            <a:off x="4373656" y="319200"/>
            <a:ext cx="7588847" cy="565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66202" y="299186"/>
            <a:ext cx="4873619" cy="165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Церковь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Иоанна Предтечи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Церковь Керч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7"/>
          <a:stretch/>
        </p:blipFill>
        <p:spPr bwMode="auto">
          <a:xfrm>
            <a:off x="4383941" y="469435"/>
            <a:ext cx="7502211" cy="559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04391" y="379878"/>
            <a:ext cx="4393173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Генуэзская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ea typeface="Calibri"/>
                <a:cs typeface="Gotham Pro Black" panose="02000903040000020004" pitchFamily="2" charset="0"/>
                <a:sym typeface="Calibri"/>
              </a:rPr>
              <a:t>крепость в Судаке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суда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r="10076"/>
          <a:stretch/>
        </p:blipFill>
        <p:spPr bwMode="auto">
          <a:xfrm>
            <a:off x="4563291" y="379878"/>
            <a:ext cx="7384869" cy="559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304391" y="511389"/>
            <a:ext cx="5346396" cy="248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Фрагмент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знаменитой панорамы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Франца Рубо «Оборона Севастополя 1854-1855 гг.»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оборона севатоспол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7"/>
          <a:stretch/>
        </p:blipFill>
        <p:spPr bwMode="auto">
          <a:xfrm>
            <a:off x="5644727" y="626666"/>
            <a:ext cx="6251181" cy="5277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281637" y="467883"/>
            <a:ext cx="4393173" cy="248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Вид на Ялту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(фото 1954 года)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 descr="C:\Users\pivanyuta\AppData\Local\Microsoft\Windows\INetCache\Content.Word\ялта 19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/>
        </p:blipFill>
        <p:spPr bwMode="auto">
          <a:xfrm>
            <a:off x="4609588" y="467883"/>
            <a:ext cx="7234069" cy="543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6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281637" y="386108"/>
            <a:ext cx="4393173" cy="248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Референдум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20 января 1991 года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 Крыму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199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7"/>
          <a:stretch/>
        </p:blipFill>
        <p:spPr bwMode="auto">
          <a:xfrm>
            <a:off x="4793654" y="491542"/>
            <a:ext cx="7187965" cy="5383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9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vecteezy.com/system/resources/previews/012/827/989/original/abstract-water-wave-illustration-design-background-free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11693"/>
          <a:stretch/>
        </p:blipFill>
        <p:spPr bwMode="auto">
          <a:xfrm>
            <a:off x="0" y="0"/>
            <a:ext cx="12183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27846" y="6366098"/>
            <a:ext cx="10293745" cy="363070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 bwMode="auto">
          <a:xfrm>
            <a:off x="304391" y="6471028"/>
            <a:ext cx="874263" cy="386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2024</a:t>
            </a:r>
            <a:endParaRPr lang="en-US" sz="14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8" name="Text 3"/>
          <p:cNvSpPr/>
          <p:nvPr/>
        </p:nvSpPr>
        <p:spPr bwMode="auto">
          <a:xfrm>
            <a:off x="9947868" y="6420969"/>
            <a:ext cx="2294367" cy="323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  <a:defRPr/>
            </a:pPr>
            <a:r>
              <a:rPr lang="ru-RU" sz="1400" b="1" dirty="0" err="1">
                <a:solidFill>
                  <a:srgbClr val="FFFFFF"/>
                </a:solidFill>
                <a:latin typeface="Gotham Medium" pitchFamily="2" charset="0"/>
                <a:ea typeface="Tavrida Bold"/>
                <a:cs typeface="Gotham Medium" pitchFamily="2" charset="0"/>
              </a:rPr>
              <a:t>волонтёрыпобеды.рф</a:t>
            </a:r>
            <a:endParaRPr lang="en-US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2" name="Google Shape;63;p4"/>
          <p:cNvSpPr/>
          <p:nvPr/>
        </p:nvSpPr>
        <p:spPr>
          <a:xfrm>
            <a:off x="295835" y="368167"/>
            <a:ext cx="4706977" cy="248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Политический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кризис на Украине </a:t>
            </a:r>
          </a:p>
          <a:p>
            <a:pPr lvl="0">
              <a:lnSpc>
                <a:spcPct val="97606"/>
              </a:lnSpc>
              <a:buClr>
                <a:schemeClr val="dk1"/>
              </a:buClr>
              <a:buSzPts val="3300"/>
            </a:pP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 2013-2014 гг.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Gotham Pro Black" panose="02000903040000020004" pitchFamily="2" charset="0"/>
              <a:ea typeface="Calibri"/>
              <a:cs typeface="Gotham Pro Black" panose="02000903040000020004" pitchFamily="2" charset="0"/>
              <a:sym typeface="Calibri"/>
            </a:endParaRPr>
          </a:p>
        </p:txBody>
      </p:sp>
      <p:sp>
        <p:nvSpPr>
          <p:cNvPr id="13" name="Google Shape;199;p13"/>
          <p:cNvSpPr/>
          <p:nvPr/>
        </p:nvSpPr>
        <p:spPr>
          <a:xfrm>
            <a:off x="2478224" y="3523400"/>
            <a:ext cx="11096625" cy="2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00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977"/>
              <a:buFont typeface="Arial"/>
              <a:buNone/>
            </a:pPr>
            <a:endParaRPr sz="9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евромайда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9"/>
          <a:stretch/>
        </p:blipFill>
        <p:spPr bwMode="auto">
          <a:xfrm>
            <a:off x="4797425" y="496998"/>
            <a:ext cx="7098740" cy="5377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76" y="5400378"/>
            <a:ext cx="964676" cy="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7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34840</TotalTime>
  <Words>213</Words>
  <Application>Microsoft Office PowerPoint</Application>
  <PresentationFormat>Широкоэкранный</PresentationFormat>
  <Paragraphs>97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Gotham Medium</vt:lpstr>
      <vt:lpstr>Gotham Pro Black</vt:lpstr>
      <vt:lpstr>Gotham Pro Medium</vt:lpstr>
      <vt:lpstr>Tavrida Bold</vt:lpstr>
      <vt:lpstr>Tavrida Regular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79788</dc:creator>
  <cp:lastModifiedBy>Иванюта Павел Павлович</cp:lastModifiedBy>
  <cp:revision>47</cp:revision>
  <dcterms:created xsi:type="dcterms:W3CDTF">2024-01-15T07:07:17Z</dcterms:created>
  <dcterms:modified xsi:type="dcterms:W3CDTF">2024-02-27T14:47:01Z</dcterms:modified>
</cp:coreProperties>
</file>