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sldIdLst>
    <p:sldId id="287" r:id="rId2"/>
    <p:sldId id="319" r:id="rId3"/>
    <p:sldId id="276" r:id="rId4"/>
    <p:sldId id="322" r:id="rId5"/>
    <p:sldId id="350" r:id="rId6"/>
    <p:sldId id="365" r:id="rId7"/>
    <p:sldId id="300" r:id="rId8"/>
    <p:sldId id="293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3380" autoAdjust="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36452D-7711-4EA9-960E-0B7CAE4E9D33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50365D-6F74-4CC0-8148-5AC7DC87F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F49A11-89EA-4DC2-8903-8C5AF6C6489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4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6250-6B26-466B-8EF1-53676F3DC0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2E59-8956-4134-A375-5918BE5808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B7C2-7FA6-4959-8B79-F8C753AB3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D544-E72E-482E-9190-5FFE6969A8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3F2D-1EFD-43D6-BA7B-22728480F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3DAF-2865-411D-B660-893D3A069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6DC6-34E5-4983-8FE2-4758EE88C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4E0B-E294-4D90-A027-D782C514F9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2FF1-7347-426D-9DFD-D13220E334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EB21-F05B-4C70-99A0-DF375B849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CDD3-967E-4DB3-83F8-81E5DEE99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66F7-C3AB-45CA-A5CC-3E3E439448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C262-16C8-4CBF-A566-F04427F80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3D5F-8BBF-4313-8C37-969EB0729C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8829-2283-48A6-8374-FF13F9EFC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A11A-8072-4DC2-B805-EC3DD54798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FA7E-7F37-43E7-A2EE-B371EAB45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638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0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0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4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FB8E21-1F28-4EA5-9357-899742515D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DSC01274.JPG"/>
          <p:cNvPicPr>
            <a:picLocks noGrp="1" noChangeAspect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789363"/>
            <a:ext cx="4089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2988" y="260350"/>
            <a:ext cx="7789862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учреждение дополнительного образования </a:t>
            </a:r>
            <a:b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Детско-юношеская </a:t>
            </a:r>
            <a:r>
              <a:rPr lang="ru-RU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школа</a:t>
            </a:r>
            <a: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физического развития»</a:t>
            </a:r>
            <a:b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Великого Новгорода</a:t>
            </a:r>
            <a:endParaRPr lang="ru-RU" altLang="ru-RU" sz="28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076825" y="5876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400"/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900113" y="5876925"/>
            <a:ext cx="2943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Презентационный материал </a:t>
            </a:r>
          </a:p>
          <a:p>
            <a:r>
              <a:rPr lang="ru-RU"/>
              <a:t>Октябрь 2016 год</a:t>
            </a:r>
          </a:p>
        </p:txBody>
      </p:sp>
      <p:pic>
        <p:nvPicPr>
          <p:cNvPr id="21510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368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373688"/>
            <a:ext cx="18224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effectLst/>
              </a:rPr>
              <a:t>И</a:t>
            </a:r>
            <a:r>
              <a:rPr lang="ru-RU" dirty="0" smtClean="0">
                <a:effectLst/>
              </a:rPr>
              <a:t>сторическая </a:t>
            </a:r>
            <a:r>
              <a:rPr lang="ru-RU" dirty="0">
                <a:effectLst/>
              </a:rPr>
              <a:t>справка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effectLst/>
              </a:rPr>
              <a:t>С 1951 </a:t>
            </a:r>
            <a:r>
              <a:rPr lang="ru-RU" sz="1600" dirty="0">
                <a:effectLst/>
              </a:rPr>
              <a:t>года в городе существовала спортивная школа молодежи, объединяющая в себе все возраста от малышей до взрослых ребят.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Спортивная школа постепенно набирала силы и с 1966 года была переименована в комплексную, в которой действовали отделения: лыжные гонки, баскетбол, волейбол, акробатика, гимнастика, бокс, легкая атлетика.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С каждым годом количество спортивных детско-юношеских школ в городе увеличивалось. Постепенно им передавались отдельные виды спорта.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И с 1986 года в ДЮСШ комитета по образованию остаются работать следующие отделения: легкая атлетика, спортивная гимнастика, спортивная акробатика.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С 1993 года в городе началось сокращение сети ДЮСШ и учреждений дополнительного образования по физической культуре. Это связано с социально-экономическими трудностями и преобразованиями. В сложившихся социально-экономических условиях шел постоянный поиск ресурсов и импульсов развития физической культуры и спорта как дополнительного образования.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Так в сентябре 1993 года на базе ДЮСШ комитета по образованию Администрации г. Новгорода был создан «ЦЕНТР ФИЗИЧЕСКОГО РАЗВИТИЯ».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С 1999 по 2010 год за высокие результаты школе был присвоен статус: специализированной детско-юношеской спортивной школы олимпийского </a:t>
            </a:r>
            <a:r>
              <a:rPr lang="ru-RU" sz="1600" dirty="0" smtClean="0">
                <a:effectLst/>
              </a:rPr>
              <a:t>резерва. В </a:t>
            </a:r>
            <a:r>
              <a:rPr lang="ru-RU" sz="1600" dirty="0">
                <a:effectLst/>
              </a:rPr>
              <a:t>настоящее время в </a:t>
            </a:r>
            <a:r>
              <a:rPr lang="ru-RU" sz="1600" dirty="0" smtClean="0">
                <a:effectLst/>
              </a:rPr>
              <a:t>ДЮСШ </a:t>
            </a:r>
            <a:r>
              <a:rPr lang="ru-RU" sz="1600" dirty="0">
                <a:effectLst/>
              </a:rPr>
              <a:t>«ЦФР» работают следующие отделения: легкая атлетика, </a:t>
            </a:r>
            <a:r>
              <a:rPr lang="ru-RU" sz="1600" dirty="0" smtClean="0">
                <a:effectLst/>
              </a:rPr>
              <a:t>художественная </a:t>
            </a:r>
            <a:r>
              <a:rPr lang="ru-RU" sz="1600" dirty="0">
                <a:effectLst/>
              </a:rPr>
              <a:t>гимнастика, </a:t>
            </a:r>
            <a:r>
              <a:rPr lang="ru-RU" sz="1600" dirty="0" smtClean="0">
                <a:effectLst/>
              </a:rPr>
              <a:t>шахматы, в </a:t>
            </a:r>
            <a:r>
              <a:rPr lang="ru-RU" sz="1600" dirty="0">
                <a:effectLst/>
              </a:rPr>
              <a:t>которых занимается </a:t>
            </a:r>
            <a:r>
              <a:rPr lang="ru-RU" sz="1600" dirty="0" smtClean="0">
                <a:effectLst/>
              </a:rPr>
              <a:t>около 400 учащихся </a:t>
            </a:r>
            <a:r>
              <a:rPr lang="ru-RU" sz="1600" dirty="0">
                <a:effectLst/>
              </a:rPr>
              <a:t>в возрасте от 4 до 18 лет и старше.</a:t>
            </a:r>
            <a:endParaRPr lang="ru-RU" sz="1600" dirty="0"/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950"/>
            <a:ext cx="163512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51837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B9EFEE"/>
                </a:solidFill>
              </a:rPr>
              <a:t>Отделения детско-юношеской спортивной школы</a:t>
            </a:r>
            <a:endParaRPr lang="ru-RU" sz="2400" dirty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2725" y="4441825"/>
            <a:ext cx="3540125" cy="2271713"/>
          </a:xfrm>
        </p:spPr>
      </p:pic>
      <p:pic>
        <p:nvPicPr>
          <p:cNvPr id="26627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2292350"/>
            <a:ext cx="38369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3188" y="3998913"/>
            <a:ext cx="3198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Художественная гимнастика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525" y="1831975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Легкая атлетика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2275" y="1547813"/>
            <a:ext cx="13128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Шахматы</a:t>
            </a:r>
          </a:p>
        </p:txBody>
      </p:sp>
      <p:pic>
        <p:nvPicPr>
          <p:cNvPr id="2663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913" y="1865313"/>
            <a:ext cx="12858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638" y="4360863"/>
            <a:ext cx="11906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50" y="1970088"/>
            <a:ext cx="34512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400" y="1831975"/>
            <a:ext cx="13096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Перечень реализуемых образовательных программ</a:t>
            </a:r>
            <a:endParaRPr lang="ru-RU" sz="4000" dirty="0"/>
          </a:p>
        </p:txBody>
      </p:sp>
      <p:sp>
        <p:nvSpPr>
          <p:cNvPr id="32770" name="Прямоугольник 6"/>
          <p:cNvSpPr>
            <a:spLocks noChangeArrowheads="1"/>
          </p:cNvSpPr>
          <p:nvPr/>
        </p:nvSpPr>
        <p:spPr bwMode="auto">
          <a:xfrm>
            <a:off x="107950" y="1268413"/>
            <a:ext cx="89281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302F2F"/>
                </a:solidFill>
                <a:latin typeface="Open Sans"/>
              </a:rPr>
              <a:t>:</a:t>
            </a:r>
            <a:endParaRPr lang="ru-RU" sz="1000">
              <a:solidFill>
                <a:srgbClr val="302F2F"/>
              </a:solidFill>
              <a:latin typeface="Open Sans"/>
            </a:endParaRPr>
          </a:p>
          <a:p>
            <a:r>
              <a:rPr lang="ru-RU" b="1" u="sng">
                <a:latin typeface="Open Sans"/>
              </a:rPr>
              <a:t>Осн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овные образовательные программы на бюджетной основе: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AFFFF"/>
                </a:solidFill>
                <a:latin typeface="Times New Roman" pitchFamily="18" charset="0"/>
                <a:cs typeface="Times New Roman" pitchFamily="18" charset="0"/>
              </a:rPr>
              <a:t>Художественная гимнастика (девушки 6-18 лет)</a:t>
            </a:r>
          </a:p>
          <a:p>
            <a:r>
              <a:rPr lang="ru-RU" b="1">
                <a:solidFill>
                  <a:srgbClr val="0AFFFF"/>
                </a:solidFill>
                <a:latin typeface="Times New Roman" pitchFamily="18" charset="0"/>
                <a:cs typeface="Times New Roman" pitchFamily="18" charset="0"/>
              </a:rPr>
              <a:t>Легкая атлетика (девушки, юноши 9-18 лет и старше)</a:t>
            </a:r>
          </a:p>
          <a:p>
            <a:r>
              <a:rPr lang="ru-RU" b="1">
                <a:solidFill>
                  <a:srgbClr val="0AFFFF"/>
                </a:solidFill>
                <a:latin typeface="Times New Roman" pitchFamily="18" charset="0"/>
                <a:cs typeface="Times New Roman" pitchFamily="18" charset="0"/>
              </a:rPr>
              <a:t>Шахматы (девушки, юноши 7-17 лет)</a:t>
            </a:r>
          </a:p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Дополнительные образовательные программы на платной основе: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Художественная гимнастика для групп спортивно-оздоровительной направленности (девушки 4-6 лет)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Атлетическая гимнастика (14-18 лет)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Фитнес для детей (5 - 7 лет)</a:t>
            </a:r>
          </a:p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Дополнительные образовательные программы на бюджетной основе (физкультурно  – спортивная направленность):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Художественная гимнастика (девушки 6-18 лет, срок реализации 10 лет, кол-обучающихся – 107 чел.)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Легкая атлетика (девушки, юноши 9-18 лет и старше, срок реализации 10 лет, кол-во обучающихся – 108 чел.)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Шахматы (девушки, юноши 7-17 лет, срок реализации 10 лет, кол-во обучающихся 26 чел.)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Дополнительные общеразвивающие программы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«Спарта», «Патриот».</a:t>
            </a:r>
          </a:p>
          <a:p>
            <a:r>
              <a:rPr lang="ru-RU">
                <a:solidFill>
                  <a:srgbClr val="27ADAA"/>
                </a:solidFill>
                <a:latin typeface="Open Sans"/>
              </a:rPr>
              <a:t> 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http://cfr53.ru/uploads/dussh/katra_obr_programm.pdf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pPr>
              <a:defRPr/>
            </a:pPr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>Методический центр</a:t>
            </a:r>
            <a:b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> «Основы безопасности жизнедеятельности»</a:t>
            </a: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827088" y="1700213"/>
            <a:ext cx="3816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КП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«Аттестация педагогов» - руководитель Н. Ю.Андреев (Гим. № 3)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ПДС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«Дополнительное образование» - руководитель Н.А. Жукова (ЦФР)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«Дополнения и изменения в положение городского смотра строя и песни» - руководитель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Д.И. Карпец (школа-комплекс №33)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«Туризм» - руководитель А.В. Кийков (СОШ № 26)</a:t>
            </a:r>
          </a:p>
        </p:txBody>
      </p:sp>
      <p:pic>
        <p:nvPicPr>
          <p:cNvPr id="4198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425825"/>
            <a:ext cx="3697288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      Состав ГМС «ЦФР»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b="1" dirty="0"/>
              <a:t>учителей физической культуры -  76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/>
              <a:t>человек;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b="1" dirty="0"/>
              <a:t>воспитателей, воспитателей по физической культуре, инструкторов по физической культуре – 54;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b="1" dirty="0"/>
              <a:t>педагогов-организаторов по работе в микрорайонах города – 18;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b="1" dirty="0"/>
              <a:t>учителей ОБЖ - 35;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b="1" dirty="0"/>
              <a:t>тренеров-преподавателей – </a:t>
            </a:r>
            <a:r>
              <a:rPr lang="ru-RU" altLang="ru-RU" b="1" dirty="0" smtClean="0"/>
              <a:t>8</a:t>
            </a:r>
            <a:endParaRPr lang="ru-RU" altLang="ru-RU" b="1" dirty="0"/>
          </a:p>
          <a:p>
            <a:pPr>
              <a:lnSpc>
                <a:spcPct val="90000"/>
              </a:lnSpc>
              <a:defRPr/>
            </a:pPr>
            <a:endParaRPr lang="ru-RU" altLang="ru-RU" b="1" dirty="0"/>
          </a:p>
        </p:txBody>
      </p:sp>
      <p:pic>
        <p:nvPicPr>
          <p:cNvPr id="44035" name="Picture 4" descr="P1130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82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/>
              <a:t>Открытое занятие тренера-преподавателя отделения Шахматы Г. П. Особливого</a:t>
            </a:r>
            <a:endParaRPr lang="ru-RU" altLang="ru-RU" sz="3200" dirty="0"/>
          </a:p>
        </p:txBody>
      </p:sp>
      <p:pic>
        <p:nvPicPr>
          <p:cNvPr id="65538" name="Picture 4" descr="DSC090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71588"/>
            <a:ext cx="7991475" cy="531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Летний оздоровительный лагерь с дневным      		пребыванием детей 				</a:t>
            </a:r>
            <a:r>
              <a:rPr lang="ru-RU" altLang="ru-RU" sz="2800" i="1" dirty="0"/>
              <a:t/>
            </a:r>
            <a:br>
              <a:rPr lang="ru-RU" altLang="ru-RU" sz="2800" i="1" dirty="0"/>
            </a:br>
            <a:endParaRPr lang="ru-RU" altLang="ru-RU" sz="2800" i="1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971550" y="6381750"/>
            <a:ext cx="2738438" cy="46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2400" dirty="0"/>
          </a:p>
        </p:txBody>
      </p:sp>
      <p:pic>
        <p:nvPicPr>
          <p:cNvPr id="68611" name="Объект 4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2163" y="3660775"/>
            <a:ext cx="4338637" cy="2892425"/>
          </a:xfrm>
        </p:spPr>
      </p:pic>
      <p:pic>
        <p:nvPicPr>
          <p:cNvPr id="68612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87875" y="1412875"/>
            <a:ext cx="4352925" cy="2093913"/>
          </a:xfrm>
        </p:spPr>
      </p:pic>
      <p:pic>
        <p:nvPicPr>
          <p:cNvPr id="68613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1281113"/>
            <a:ext cx="36941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48125"/>
            <a:ext cx="37607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2600" y="5622925"/>
            <a:ext cx="1349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13" y="114300"/>
            <a:ext cx="33004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400" y="2039938"/>
            <a:ext cx="372586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38350"/>
            <a:ext cx="36258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63" y="79375"/>
            <a:ext cx="1476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3213100"/>
            <a:ext cx="4500562" cy="7350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800" b="1" i="1" dirty="0">
                <a:solidFill>
                  <a:srgbClr val="0000FF"/>
                </a:solidFill>
                <a:latin typeface="Frutiger SBIN It v.1" pitchFamily="2" charset="0"/>
              </a:rPr>
              <a:t>СПАСИБО за </a:t>
            </a:r>
            <a:r>
              <a:rPr lang="ru-RU" altLang="ru-RU" b="1" i="1" dirty="0" smtClean="0">
                <a:solidFill>
                  <a:srgbClr val="0000FF"/>
                </a:solidFill>
                <a:latin typeface="Frutiger SBIN It v.1" pitchFamily="2" charset="0"/>
              </a:rPr>
              <a:t>внимание!</a:t>
            </a:r>
            <a:endParaRPr lang="ru-RU" altLang="ru-RU" b="1" i="1" dirty="0">
              <a:solidFill>
                <a:srgbClr val="0000FF"/>
              </a:solidFill>
              <a:latin typeface="Frutiger SBIN It v.1" pitchFamily="2" charset="0"/>
            </a:endParaRPr>
          </a:p>
        </p:txBody>
      </p:sp>
      <p:pic>
        <p:nvPicPr>
          <p:cNvPr id="77830" name="Picture 24" descr="DSC000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34938" y="111125"/>
            <a:ext cx="1636712" cy="2460625"/>
          </a:xfrm>
        </p:spPr>
      </p:pic>
      <p:sp>
        <p:nvSpPr>
          <p:cNvPr id="48154" name="Rectangle 26"/>
          <p:cNvSpPr>
            <a:spLocks noGrp="1" noChangeArrowheads="1"/>
          </p:cNvSpPr>
          <p:nvPr>
            <p:ph type="title"/>
          </p:nvPr>
        </p:nvSpPr>
        <p:spPr>
          <a:xfrm>
            <a:off x="5435600" y="1196975"/>
            <a:ext cx="2376488" cy="5032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/>
              <a:t>Желаем успехов!</a:t>
            </a:r>
          </a:p>
        </p:txBody>
      </p:sp>
      <p:pic>
        <p:nvPicPr>
          <p:cNvPr id="77832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" y="4124325"/>
            <a:ext cx="384333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1138" y="111125"/>
            <a:ext cx="294957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Рисунок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00" y="2525713"/>
            <a:ext cx="22669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Рисунок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6363" y="4125913"/>
            <a:ext cx="395763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Рисунок 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1600" y="4135438"/>
            <a:ext cx="23685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Рисунок 1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7825" y="5145088"/>
            <a:ext cx="102393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Рисунок 1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11600" y="5414963"/>
            <a:ext cx="8270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9" name="Рисунок 1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0913" y="5324475"/>
            <a:ext cx="15859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2179</TotalTime>
  <Words>183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Сотрудничество</vt:lpstr>
      <vt:lpstr>Муниципальное автономное учреждение дополнительного образования  «Детско-юношеская спортивная школа  «Центр физического развития» Великого Новгорода</vt:lpstr>
      <vt:lpstr>Историческая справка </vt:lpstr>
      <vt:lpstr>Отделения детско-юношеской спортивной школы</vt:lpstr>
      <vt:lpstr>Перечень реализуемых образовательных программ</vt:lpstr>
      <vt:lpstr>Методический центр  «Основы безопасности жизнедеятельности» </vt:lpstr>
      <vt:lpstr>      Состав ГМС «ЦФР»</vt:lpstr>
      <vt:lpstr>Открытое занятие тренера-преподавателя отделения Шахматы Г. П. Особливого</vt:lpstr>
      <vt:lpstr>Летний оздоровительный лагерь с дневным        пребыванием детей      </vt:lpstr>
      <vt:lpstr>Желаем успехов!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Наталья</cp:lastModifiedBy>
  <cp:revision>303</cp:revision>
  <dcterms:created xsi:type="dcterms:W3CDTF">2014-01-28T20:40:52Z</dcterms:created>
  <dcterms:modified xsi:type="dcterms:W3CDTF">2023-03-24T09:34:48Z</dcterms:modified>
</cp:coreProperties>
</file>