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5" r:id="rId2"/>
    <p:sldId id="256" r:id="rId3"/>
    <p:sldId id="290" r:id="rId4"/>
    <p:sldId id="291" r:id="rId5"/>
    <p:sldId id="292" r:id="rId6"/>
    <p:sldId id="294" r:id="rId7"/>
    <p:sldId id="293" r:id="rId8"/>
    <p:sldId id="269" r:id="rId9"/>
    <p:sldId id="257" r:id="rId10"/>
    <p:sldId id="258" r:id="rId11"/>
    <p:sldId id="288" r:id="rId12"/>
    <p:sldId id="289" r:id="rId13"/>
    <p:sldId id="287" r:id="rId14"/>
    <p:sldId id="259" r:id="rId15"/>
    <p:sldId id="260" r:id="rId16"/>
    <p:sldId id="261" r:id="rId17"/>
    <p:sldId id="262" r:id="rId18"/>
    <p:sldId id="283" r:id="rId19"/>
    <p:sldId id="284" r:id="rId20"/>
    <p:sldId id="263" r:id="rId21"/>
    <p:sldId id="264" r:id="rId22"/>
    <p:sldId id="272" r:id="rId23"/>
    <p:sldId id="265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66" r:id="rId35"/>
    <p:sldId id="267" r:id="rId36"/>
    <p:sldId id="268" r:id="rId37"/>
    <p:sldId id="285" r:id="rId38"/>
    <p:sldId id="270" r:id="rId39"/>
    <p:sldId id="286" r:id="rId40"/>
    <p:sldId id="27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2B68-86BB-4552-8205-9EE0111C0465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C17-9150-4551-BD0D-113DD45EA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2B68-86BB-4552-8205-9EE0111C0465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C17-9150-4551-BD0D-113DD45EA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2B68-86BB-4552-8205-9EE0111C0465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C17-9150-4551-BD0D-113DD45EA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2B68-86BB-4552-8205-9EE0111C0465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C17-9150-4551-BD0D-113DD45EA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2B68-86BB-4552-8205-9EE0111C0465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C17-9150-4551-BD0D-113DD45EA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2B68-86BB-4552-8205-9EE0111C0465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C17-9150-4551-BD0D-113DD45EA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2B68-86BB-4552-8205-9EE0111C0465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C17-9150-4551-BD0D-113DD45EA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2B68-86BB-4552-8205-9EE0111C0465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C17-9150-4551-BD0D-113DD45EA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2B68-86BB-4552-8205-9EE0111C0465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C17-9150-4551-BD0D-113DD45EA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2B68-86BB-4552-8205-9EE0111C0465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C17-9150-4551-BD0D-113DD45EA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2B68-86BB-4552-8205-9EE0111C0465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FC17-9150-4551-BD0D-113DD45EA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92B68-86BB-4552-8205-9EE0111C0465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5FC17-9150-4551-BD0D-113DD45EA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vk.com/volontery_nasledie_sarat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volontery_nasledie_sarat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vk.com/volontery_nasledie_sarat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«Мастера </a:t>
            </a:r>
            <a:r>
              <a:rPr lang="ru-RU" b="1" dirty="0" smtClean="0">
                <a:solidFill>
                  <a:schemeClr val="tx2"/>
                </a:solidFill>
              </a:rPr>
              <a:t>ДПИ»</a:t>
            </a: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ru-RU" sz="2000" b="1" dirty="0" smtClean="0">
                <a:solidFill>
                  <a:schemeClr val="tx2"/>
                </a:solidFill>
              </a:rPr>
              <a:t>САРАТОВСКАЯ РЕГИОНАЛЬНАЯ ОБЩЕСТВЕННАЯ ОРГАНИЗАЦИЯ</a:t>
            </a: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«Город мастеров</a:t>
            </a:r>
            <a:r>
              <a:rPr lang="ru-RU" b="1" dirty="0" smtClean="0">
                <a:solidFill>
                  <a:schemeClr val="tx2"/>
                </a:solidFill>
              </a:rPr>
              <a:t>»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«</a:t>
            </a:r>
            <a:r>
              <a:rPr lang="ru-RU" b="1" dirty="0" err="1" smtClean="0">
                <a:solidFill>
                  <a:schemeClr val="tx2"/>
                </a:solidFill>
              </a:rPr>
              <a:t>stART_up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r>
              <a:rPr lang="ru-RU" b="1" dirty="0" smtClean="0">
                <a:solidFill>
                  <a:schemeClr val="tx2"/>
                </a:solidFill>
              </a:rPr>
              <a:t>Взаимодействие»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/>
          <a:lstStyle/>
          <a:p>
            <a:r>
              <a:rPr lang="ru-RU" dirty="0" smtClean="0"/>
              <a:t>2023г</a:t>
            </a:r>
            <a:endParaRPr lang="ru-RU" dirty="0"/>
          </a:p>
        </p:txBody>
      </p:sp>
      <p:pic>
        <p:nvPicPr>
          <p:cNvPr id="4" name="Содержимое 3" descr="dlrYCd9j4f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4351821" cy="60959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08912" cy="11430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Параллельная программа выставки «Утраченные храмы Саратова</a:t>
            </a:r>
            <a:r>
              <a:rPr lang="ru-RU" sz="2000" dirty="0" smtClean="0">
                <a:solidFill>
                  <a:schemeClr val="tx2"/>
                </a:solidFill>
              </a:rPr>
              <a:t>»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5256584"/>
          </a:xfrm>
        </p:spPr>
        <p:txBody>
          <a:bodyPr/>
          <a:lstStyle/>
          <a:p>
            <a:r>
              <a:rPr lang="ru-RU" sz="2000" dirty="0" smtClean="0"/>
              <a:t>Бесплатные лекции:</a:t>
            </a:r>
          </a:p>
          <a:p>
            <a:r>
              <a:rPr lang="ru-RU" sz="1600" dirty="0"/>
              <a:t>«Хроника закрытия саратовских храмов после октябрьского переворота 1917 года»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>Лектор - священник Кирилл Петрович, руководитель Историко-архивного отдела Саратовской </a:t>
            </a:r>
            <a:r>
              <a:rPr lang="ru-RU" sz="1600" dirty="0" smtClean="0"/>
              <a:t>епархии</a:t>
            </a:r>
          </a:p>
          <a:p>
            <a:r>
              <a:rPr lang="ru-RU" sz="1600" dirty="0"/>
              <a:t>«Утраченные святыни старых храмов Саратова»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>Лектор - священник Максим </a:t>
            </a:r>
            <a:r>
              <a:rPr lang="ru-RU" sz="1600" dirty="0" err="1"/>
              <a:t>Плякин</a:t>
            </a:r>
            <a:r>
              <a:rPr lang="ru-RU" sz="1600" dirty="0"/>
              <a:t>, заместитель руководителя Историко-архивного отдела, секретарь Епархиальной комиссии по канонизации подвижников благочестия Саратовской епархии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«Священнослужители и монахини старого Саратова</a:t>
            </a:r>
            <a:r>
              <a:rPr lang="ru-RU" sz="1600" dirty="0" smtClean="0"/>
              <a:t>»</a:t>
            </a:r>
            <a:br>
              <a:rPr lang="ru-RU" sz="1600" dirty="0" smtClean="0"/>
            </a:br>
            <a:r>
              <a:rPr lang="ru-RU" sz="1600" dirty="0"/>
              <a:t>Лектор: Лебедев Евгений Леонидович , руководитель Православно-исторического общества потомков репрессированных за веру священнослужителей и мирян «Возрождение</a:t>
            </a:r>
            <a:r>
              <a:rPr lang="ru-RU" sz="1600" dirty="0" smtClean="0"/>
              <a:t>»</a:t>
            </a:r>
          </a:p>
          <a:p>
            <a:r>
              <a:rPr lang="ru-RU" sz="1600" dirty="0"/>
              <a:t>«Работа над проектом по восстановлению росписи стен и воссозданию икон иконостасов храма Покрова Пресвятой Богородицы (село Покров, Калужской губернии)».</a:t>
            </a:r>
            <a:br>
              <a:rPr lang="ru-RU" sz="1600" dirty="0"/>
            </a:br>
            <a:r>
              <a:rPr lang="ru-RU" sz="1600" dirty="0"/>
              <a:t>Рассказывает Александр Ермилов - художник , </a:t>
            </a:r>
            <a:r>
              <a:rPr lang="ru-RU" sz="1600" dirty="0" smtClean="0"/>
              <a:t>иконописец</a:t>
            </a:r>
          </a:p>
          <a:p>
            <a:r>
              <a:rPr lang="ru-RU" sz="1600" dirty="0"/>
              <a:t>"Символика и особенности иконографии праздника Крещения Господня".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>Лектор: священник Кирилл Петрович, руководитель Историко-архивного отдела Саратовской епархии.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63408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/>
                </a:solidFill>
              </a:rPr>
              <a:t>Параллельная программа выставки «Утраченные храмы Саратова»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388843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Бесплатные экскурсии:</a:t>
            </a:r>
          </a:p>
          <a:p>
            <a:r>
              <a:rPr lang="ru-RU" sz="1800" dirty="0"/>
              <a:t>экскурсовод – Светлана Викторовна Клейменова, заведующая сектором хранения фондов Отдела редких книг Зональной научной библиотеки им В.А. </a:t>
            </a:r>
            <a:r>
              <a:rPr lang="ru-RU" sz="1800" dirty="0" err="1"/>
              <a:t>Артисевич</a:t>
            </a:r>
            <a:r>
              <a:rPr lang="ru-RU" sz="1800" dirty="0"/>
              <a:t> СГУ им. Н.Г. Чернышевского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экскурсовод – Сметанина </a:t>
            </a:r>
            <a:r>
              <a:rPr lang="ru-RU" sz="1800" dirty="0"/>
              <a:t>Маргарита Александровна, экскурсовод Историко-архивного отдела Саратовской епархии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экскурсовод – священник Кирилл Петрович, руководитель Историко-архивного отдела Саратовской епархии.</a:t>
            </a:r>
          </a:p>
          <a:p>
            <a:r>
              <a:rPr lang="ru-RU" sz="1800" dirty="0" smtClean="0"/>
              <a:t>экскурсовод – </a:t>
            </a:r>
            <a:r>
              <a:rPr lang="ru-RU" sz="1800" dirty="0"/>
              <a:t>Павел </a:t>
            </a:r>
            <a:r>
              <a:rPr lang="ru-RU" sz="1800" dirty="0" err="1"/>
              <a:t>Баркетов</a:t>
            </a:r>
            <a:r>
              <a:rPr lang="ru-RU" sz="1800" dirty="0"/>
              <a:t> - руководитель сообщества «Пешка» (прогулки по Саратову)».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/>
          </a:p>
          <a:p>
            <a:pPr algn="r"/>
            <a:r>
              <a:rPr lang="en-US" sz="1800" dirty="0" smtClean="0"/>
              <a:t>https://vk.com/rosizo_saratov</a:t>
            </a:r>
            <a:endParaRPr lang="ru-RU" sz="1800" dirty="0" smtClean="0"/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274638"/>
            <a:ext cx="2026568" cy="1143000"/>
          </a:xfrm>
        </p:spPr>
        <p:txBody>
          <a:bodyPr/>
          <a:lstStyle/>
          <a:p>
            <a:r>
              <a:rPr lang="ru-RU" dirty="0" smtClean="0"/>
              <a:t>2023г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67667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Монтаж «Синий выставки» в Институте искусств</a:t>
            </a:r>
            <a:endParaRPr lang="ru-RU" dirty="0"/>
          </a:p>
        </p:txBody>
      </p:sp>
      <p:pic>
        <p:nvPicPr>
          <p:cNvPr id="5" name="Рисунок 4" descr="RXlXvvZ5e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276872"/>
            <a:ext cx="8460432" cy="3807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/>
          <a:lstStyle/>
          <a:p>
            <a:r>
              <a:rPr lang="ru-RU" dirty="0" smtClean="0"/>
              <a:t>2022г</a:t>
            </a:r>
            <a:endParaRPr lang="ru-RU" dirty="0"/>
          </a:p>
        </p:txBody>
      </p:sp>
      <p:pic>
        <p:nvPicPr>
          <p:cNvPr id="4" name="Содержимое 3" descr="AGFDt2lzbS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4392488" cy="62174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/>
          <a:lstStyle/>
          <a:p>
            <a:r>
              <a:rPr lang="ru-RU" dirty="0" smtClean="0"/>
              <a:t>2022г</a:t>
            </a:r>
            <a:endParaRPr lang="ru-RU" dirty="0"/>
          </a:p>
        </p:txBody>
      </p:sp>
      <p:pic>
        <p:nvPicPr>
          <p:cNvPr id="5" name="Содержимое 4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4536504" cy="6422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1143000"/>
          </a:xfrm>
        </p:spPr>
        <p:txBody>
          <a:bodyPr/>
          <a:lstStyle/>
          <a:p>
            <a:r>
              <a:rPr lang="ru-RU" dirty="0" smtClean="0"/>
              <a:t>2022г</a:t>
            </a:r>
            <a:endParaRPr lang="ru-RU" dirty="0"/>
          </a:p>
        </p:txBody>
      </p:sp>
      <p:pic>
        <p:nvPicPr>
          <p:cNvPr id="4" name="Содержимое 3" descr="17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4392488" cy="62187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/>
          <a:lstStyle/>
          <a:p>
            <a:r>
              <a:rPr lang="ru-RU" dirty="0" smtClean="0"/>
              <a:t>2022г</a:t>
            </a:r>
            <a:endParaRPr lang="ru-RU" dirty="0"/>
          </a:p>
        </p:txBody>
      </p:sp>
      <p:pic>
        <p:nvPicPr>
          <p:cNvPr id="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4324147" cy="612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386608" cy="1143000"/>
          </a:xfrm>
        </p:spPr>
        <p:txBody>
          <a:bodyPr/>
          <a:lstStyle/>
          <a:p>
            <a:r>
              <a:rPr lang="ru-RU" dirty="0" smtClean="0"/>
              <a:t>2022г</a:t>
            </a:r>
            <a:endParaRPr lang="ru-RU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4464496" cy="57738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476672"/>
            <a:ext cx="2602632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2021г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>
                <a:solidFill>
                  <a:schemeClr val="tx2"/>
                </a:solidFill>
              </a:rPr>
              <a:t>баффит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Содержимое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476672"/>
            <a:ext cx="1823205" cy="2520280"/>
          </a:xfrm>
        </p:spPr>
      </p:pic>
      <p:pic>
        <p:nvPicPr>
          <p:cNvPr id="7" name="Рисунок 6" descr="20220703_210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140968"/>
            <a:ext cx="4475989" cy="3356992"/>
          </a:xfrm>
          <a:prstGeom prst="rect">
            <a:avLst/>
          </a:prstGeom>
        </p:spPr>
      </p:pic>
      <p:pic>
        <p:nvPicPr>
          <p:cNvPr id="9" name="Рисунок 8" descr="20220703_161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71468" y="1647732"/>
            <a:ext cx="5336031" cy="4002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25144"/>
            <a:ext cx="7844408" cy="1470025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tx2"/>
                </a:solidFill>
              </a:rPr>
              <a:t>Реализуя проект поддержки молодых художников «</a:t>
            </a:r>
            <a:r>
              <a:rPr lang="ru-RU" sz="2400" b="1" dirty="0" err="1" smtClean="0">
                <a:solidFill>
                  <a:schemeClr val="tx2"/>
                </a:solidFill>
              </a:rPr>
              <a:t>stART_up</a:t>
            </a:r>
            <a:r>
              <a:rPr lang="ru-RU" sz="2400" b="1" dirty="0" smtClean="0">
                <a:solidFill>
                  <a:schemeClr val="tx2"/>
                </a:solidFill>
              </a:rPr>
              <a:t>. </a:t>
            </a:r>
            <a:r>
              <a:rPr lang="ru-RU" sz="2400" b="1" dirty="0" smtClean="0">
                <a:solidFill>
                  <a:schemeClr val="tx2"/>
                </a:solidFill>
              </a:rPr>
              <a:t>Взаимодействие», </a:t>
            </a:r>
            <a:r>
              <a:rPr lang="ru-RU" sz="2400" dirty="0" smtClean="0">
                <a:solidFill>
                  <a:schemeClr val="tx2"/>
                </a:solidFill>
              </a:rPr>
              <a:t>организация способствует популяризации современного искусства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908720"/>
            <a:ext cx="4824536" cy="331236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000" b="1" dirty="0" smtClean="0">
                <a:solidFill>
                  <a:schemeClr val="tx2"/>
                </a:solidFill>
              </a:rPr>
              <a:t>    </a:t>
            </a:r>
            <a:r>
              <a:rPr lang="ru-RU" sz="2200" b="1" dirty="0" smtClean="0">
                <a:solidFill>
                  <a:schemeClr val="tx2"/>
                </a:solidFill>
              </a:rPr>
              <a:t>СРОО «Мастера ДПИ» </a:t>
            </a:r>
            <a:r>
              <a:rPr lang="ru-RU" sz="2200" dirty="0" smtClean="0">
                <a:solidFill>
                  <a:schemeClr val="tx2"/>
                </a:solidFill>
              </a:rPr>
              <a:t>существует с 2010 г., активно участвует в культурной жизни города и области, организуя </a:t>
            </a:r>
            <a:r>
              <a:rPr lang="ru-RU" sz="2200" dirty="0" smtClean="0">
                <a:solidFill>
                  <a:schemeClr val="tx2"/>
                </a:solidFill>
              </a:rPr>
              <a:t>выездные выставки, ярмарки и мастер-классы по многим направлениям декоративно-прикладного искусства. </a:t>
            </a:r>
            <a:endParaRPr lang="ru-RU" sz="2200" dirty="0" smtClean="0">
              <a:solidFill>
                <a:schemeClr val="tx2"/>
              </a:solidFill>
            </a:endParaRPr>
          </a:p>
          <a:p>
            <a:pPr algn="just"/>
            <a:r>
              <a:rPr lang="ru-RU" sz="2200" dirty="0">
                <a:solidFill>
                  <a:schemeClr val="tx2"/>
                </a:solidFill>
              </a:rPr>
              <a:t> </a:t>
            </a:r>
            <a:r>
              <a:rPr lang="ru-RU" sz="2200" dirty="0" smtClean="0">
                <a:solidFill>
                  <a:schemeClr val="tx2"/>
                </a:solidFill>
              </a:rPr>
              <a:t>   Мастерские </a:t>
            </a:r>
            <a:r>
              <a:rPr lang="ru-RU" sz="2200" b="1" dirty="0" smtClean="0">
                <a:solidFill>
                  <a:schemeClr val="tx2"/>
                </a:solidFill>
              </a:rPr>
              <a:t>«Город мастеров» </a:t>
            </a:r>
            <a:r>
              <a:rPr lang="ru-RU" sz="2200" dirty="0" smtClean="0">
                <a:solidFill>
                  <a:schemeClr val="tx2"/>
                </a:solidFill>
              </a:rPr>
              <a:t>организованы </a:t>
            </a:r>
            <a:r>
              <a:rPr lang="ru-RU" sz="2200" dirty="0" smtClean="0">
                <a:solidFill>
                  <a:schemeClr val="tx2"/>
                </a:solidFill>
              </a:rPr>
              <a:t>в 2017 г</a:t>
            </a:r>
            <a:r>
              <a:rPr lang="ru-RU" sz="2200" dirty="0" smtClean="0">
                <a:solidFill>
                  <a:schemeClr val="tx2"/>
                </a:solidFill>
              </a:rPr>
              <a:t>., </a:t>
            </a:r>
            <a:r>
              <a:rPr lang="ru-RU" sz="2200" dirty="0" smtClean="0">
                <a:solidFill>
                  <a:schemeClr val="tx2"/>
                </a:solidFill>
              </a:rPr>
              <a:t>здесь регулярно проводятся мастер-классы и семинары по различным видам декоративно-прикладного искусства, народным художественным промыслам и ремеслам.</a:t>
            </a:r>
            <a:endParaRPr lang="ru-RU" sz="2200" dirty="0">
              <a:solidFill>
                <a:schemeClr val="tx2"/>
              </a:solidFill>
            </a:endParaRPr>
          </a:p>
        </p:txBody>
      </p:sp>
      <p:pic>
        <p:nvPicPr>
          <p:cNvPr id="4" name="Рисунок 3" descr="pM0MVbuom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3384376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/>
          <a:lstStyle/>
          <a:p>
            <a:r>
              <a:rPr lang="ru-RU" dirty="0" smtClean="0"/>
              <a:t>2022г</a:t>
            </a:r>
            <a:endParaRPr lang="ru-RU" dirty="0"/>
          </a:p>
        </p:txBody>
      </p:sp>
      <p:pic>
        <p:nvPicPr>
          <p:cNvPr id="4" name="Содержимое 3" descr="13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4424441" cy="6264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/>
          <a:lstStyle/>
          <a:p>
            <a:r>
              <a:rPr lang="ru-RU" dirty="0" smtClean="0"/>
              <a:t>2021г</a:t>
            </a:r>
            <a:endParaRPr lang="ru-RU" dirty="0"/>
          </a:p>
        </p:txBody>
      </p:sp>
      <p:pic>
        <p:nvPicPr>
          <p:cNvPr id="4" name="Содержимое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1" y="332656"/>
            <a:ext cx="4428791" cy="6264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274638"/>
            <a:ext cx="202656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2021г</a:t>
            </a:r>
            <a:endParaRPr lang="ru-RU" dirty="0"/>
          </a:p>
        </p:txBody>
      </p:sp>
      <p:pic>
        <p:nvPicPr>
          <p:cNvPr id="5" name="Рисунок 4" descr="Io2I5nKHzJ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5760640" cy="4320480"/>
          </a:xfrm>
          <a:prstGeom prst="rect">
            <a:avLst/>
          </a:prstGeom>
        </p:spPr>
      </p:pic>
      <p:pic>
        <p:nvPicPr>
          <p:cNvPr id="7" name="Содержимое 6" descr="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356992"/>
            <a:ext cx="3816424" cy="31993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1143000"/>
          </a:xfrm>
        </p:spPr>
        <p:txBody>
          <a:bodyPr/>
          <a:lstStyle/>
          <a:p>
            <a:r>
              <a:rPr lang="ru-RU" dirty="0" smtClean="0"/>
              <a:t>2021г</a:t>
            </a:r>
            <a:endParaRPr lang="ru-RU" dirty="0"/>
          </a:p>
        </p:txBody>
      </p:sp>
      <p:pic>
        <p:nvPicPr>
          <p:cNvPr id="5" name="Содержимое 4" descr="wWZqfZrLdB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5544616" cy="5544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248" y="274638"/>
            <a:ext cx="1882552" cy="1143000"/>
          </a:xfrm>
        </p:spPr>
        <p:txBody>
          <a:bodyPr/>
          <a:lstStyle/>
          <a:p>
            <a:r>
              <a:rPr lang="ru-RU" dirty="0" smtClean="0"/>
              <a:t>2021г</a:t>
            </a:r>
            <a:endParaRPr lang="ru-RU" dirty="0"/>
          </a:p>
        </p:txBody>
      </p:sp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404664"/>
            <a:ext cx="4248472" cy="59758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274638"/>
            <a:ext cx="2098576" cy="1143000"/>
          </a:xfrm>
        </p:spPr>
        <p:txBody>
          <a:bodyPr/>
          <a:lstStyle/>
          <a:p>
            <a:r>
              <a:rPr lang="ru-RU" dirty="0" smtClean="0"/>
              <a:t>2021г</a:t>
            </a:r>
            <a:endParaRPr lang="ru-RU" dirty="0"/>
          </a:p>
        </p:txBody>
      </p:sp>
      <p:pic>
        <p:nvPicPr>
          <p:cNvPr id="4" name="Содержимое 3" descr="8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476673"/>
            <a:ext cx="4123358" cy="5832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242592" cy="1143000"/>
          </a:xfrm>
        </p:spPr>
        <p:txBody>
          <a:bodyPr/>
          <a:lstStyle/>
          <a:p>
            <a:r>
              <a:rPr lang="ru-RU" dirty="0" smtClean="0"/>
              <a:t>2021г</a:t>
            </a:r>
            <a:endParaRPr lang="ru-RU" dirty="0"/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3960440" cy="56056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170584" cy="1143000"/>
          </a:xfrm>
        </p:spPr>
        <p:txBody>
          <a:bodyPr/>
          <a:lstStyle/>
          <a:p>
            <a:r>
              <a:rPr lang="ru-RU" dirty="0" smtClean="0"/>
              <a:t>2021г</a:t>
            </a:r>
            <a:endParaRPr lang="ru-RU" dirty="0"/>
          </a:p>
        </p:txBody>
      </p:sp>
      <p:pic>
        <p:nvPicPr>
          <p:cNvPr id="4" name="Содержимое 3" descr="6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4032448" cy="57098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170584" cy="1143000"/>
          </a:xfrm>
        </p:spPr>
        <p:txBody>
          <a:bodyPr/>
          <a:lstStyle/>
          <a:p>
            <a:r>
              <a:rPr lang="ru-RU" dirty="0" smtClean="0"/>
              <a:t>2021г</a:t>
            </a:r>
            <a:endParaRPr lang="ru-RU" dirty="0"/>
          </a:p>
        </p:txBody>
      </p:sp>
      <p:pic>
        <p:nvPicPr>
          <p:cNvPr id="4" name="Содержимое 3" descr="53Z8G5CCsM8mHrRXb5D2gVZ_vpSRHE6w6DC0KXnyusNpw6psXHhmJbeKYeCrJfk0mRGKn3mW86UzmcuY8J6HImE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4104456" cy="58094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386608" cy="1143000"/>
          </a:xfrm>
        </p:spPr>
        <p:txBody>
          <a:bodyPr/>
          <a:lstStyle/>
          <a:p>
            <a:r>
              <a:rPr lang="ru-RU" dirty="0" smtClean="0"/>
              <a:t>2021г</a:t>
            </a:r>
            <a:endParaRPr lang="ru-RU" dirty="0"/>
          </a:p>
        </p:txBody>
      </p:sp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4104456" cy="58097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Выставки и мастер-классы на  мероприятиях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4" name="Содержимое 3" descr="yAbFWq3QeO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96752"/>
            <a:ext cx="7776864" cy="5230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/>
          <a:lstStyle/>
          <a:p>
            <a:r>
              <a:rPr lang="ru-RU" dirty="0" smtClean="0"/>
              <a:t>2021г</a:t>
            </a:r>
            <a:endParaRPr lang="ru-RU" dirty="0"/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620688"/>
            <a:ext cx="5400600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602632" cy="1143000"/>
          </a:xfrm>
        </p:spPr>
        <p:txBody>
          <a:bodyPr/>
          <a:lstStyle/>
          <a:p>
            <a:r>
              <a:rPr lang="ru-RU" dirty="0" smtClean="0"/>
              <a:t>2021г</a:t>
            </a:r>
            <a:endParaRPr lang="ru-RU" dirty="0"/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5400600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458616" cy="1143000"/>
          </a:xfrm>
        </p:spPr>
        <p:txBody>
          <a:bodyPr/>
          <a:lstStyle/>
          <a:p>
            <a:r>
              <a:rPr lang="ru-RU" dirty="0" smtClean="0"/>
              <a:t>2020г</a:t>
            </a:r>
            <a:endParaRPr lang="ru-RU" dirty="0"/>
          </a:p>
        </p:txBody>
      </p:sp>
      <p:pic>
        <p:nvPicPr>
          <p:cNvPr id="4" name="Содержимое 3" descr="Vzaimodeystvie_OTChET_Khronika_proekta_page-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4248472" cy="60046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248" y="274638"/>
            <a:ext cx="1882552" cy="1143000"/>
          </a:xfrm>
        </p:spPr>
        <p:txBody>
          <a:bodyPr/>
          <a:lstStyle/>
          <a:p>
            <a:r>
              <a:rPr lang="ru-RU" dirty="0" smtClean="0"/>
              <a:t>2020г</a:t>
            </a:r>
            <a:endParaRPr lang="ru-RU" dirty="0"/>
          </a:p>
        </p:txBody>
      </p:sp>
      <p:pic>
        <p:nvPicPr>
          <p:cNvPr id="6" name="Содержимое 5" descr="Vzaimodeystvie_OTChET_Khronika_proekta_page-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332656"/>
            <a:ext cx="4320480" cy="61064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13176"/>
            <a:ext cx="3528392" cy="1143000"/>
          </a:xfrm>
        </p:spPr>
        <p:txBody>
          <a:bodyPr/>
          <a:lstStyle/>
          <a:p>
            <a:r>
              <a:rPr lang="ru-RU" dirty="0" smtClean="0"/>
              <a:t>2020г</a:t>
            </a:r>
            <a:endParaRPr lang="ru-RU" dirty="0"/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5"/>
            <a:ext cx="7552839" cy="42484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/>
          <a:lstStyle/>
          <a:p>
            <a:r>
              <a:rPr lang="ru-RU" dirty="0" smtClean="0"/>
              <a:t>2019г</a:t>
            </a:r>
            <a:endParaRPr lang="ru-RU" dirty="0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4248472" cy="60096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60648"/>
            <a:ext cx="3240360" cy="1066130"/>
          </a:xfrm>
        </p:spPr>
        <p:txBody>
          <a:bodyPr/>
          <a:lstStyle/>
          <a:p>
            <a:r>
              <a:rPr lang="ru-RU" dirty="0" smtClean="0"/>
              <a:t>2019г</a:t>
            </a:r>
            <a:endParaRPr lang="ru-RU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4464496" cy="62509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tx2"/>
                </a:solidFill>
              </a:rPr>
              <a:t>stART_up</a:t>
            </a:r>
            <a:r>
              <a:rPr lang="ru-RU" b="1" dirty="0" smtClean="0">
                <a:solidFill>
                  <a:schemeClr val="tx2"/>
                </a:solidFill>
              </a:rPr>
              <a:t>. Взаимодействие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Добровольческой командой проекта было реализовано более 20 художественных мероприятий и акций. В рамках которых проводились бесплатные экскурсии, лекции и мастер-классы.</a:t>
            </a:r>
          </a:p>
          <a:p>
            <a:pPr algn="just"/>
            <a:r>
              <a:rPr lang="ru-RU" dirty="0" smtClean="0"/>
              <a:t>Дебютировало:</a:t>
            </a:r>
          </a:p>
          <a:p>
            <a:pPr algn="ctr">
              <a:buNone/>
            </a:pPr>
            <a:r>
              <a:rPr lang="ru-RU" dirty="0" smtClean="0"/>
              <a:t>24 </a:t>
            </a:r>
            <a:r>
              <a:rPr lang="ru-RU" dirty="0" smtClean="0"/>
              <a:t>художника</a:t>
            </a:r>
          </a:p>
          <a:p>
            <a:pPr algn="ctr">
              <a:buNone/>
            </a:pPr>
            <a:r>
              <a:rPr lang="ru-RU" dirty="0" smtClean="0"/>
              <a:t>3 </a:t>
            </a:r>
            <a:r>
              <a:rPr lang="ru-RU" dirty="0" smtClean="0"/>
              <a:t>куратора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hlinkClick r:id="rId2"/>
              </a:rPr>
              <a:t>"Школа волонтеров наследия" </a:t>
            </a:r>
            <a:r>
              <a:rPr lang="ru-RU" sz="3600" dirty="0" smtClean="0">
                <a:hlinkClick r:id="rId2"/>
              </a:rPr>
              <a:t>Саратов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2020-2021 г.</a:t>
            </a:r>
            <a:endParaRPr lang="ru-RU" sz="3600" dirty="0"/>
          </a:p>
        </p:txBody>
      </p:sp>
      <p:pic>
        <p:nvPicPr>
          <p:cNvPr id="4" name="Содержимое 3" descr="1WXn9rj4B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412776"/>
            <a:ext cx="4166592" cy="3124944"/>
          </a:xfrm>
        </p:spPr>
      </p:pic>
      <p:pic>
        <p:nvPicPr>
          <p:cNvPr id="5" name="Рисунок 4" descr="hgv_BkUvo7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2060848"/>
            <a:ext cx="4392488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hlinkClick r:id="rId2"/>
              </a:rPr>
              <a:t>"Школа волонтеров наследия" Саратов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223224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Школа волонтеров наследие </a:t>
            </a:r>
            <a:r>
              <a:rPr lang="ru-RU" dirty="0" smtClean="0"/>
              <a:t>проводила занятия в </a:t>
            </a:r>
            <a:r>
              <a:rPr lang="ru-RU" dirty="0" smtClean="0"/>
              <a:t>безвозмездно предоставленных мастерских на территории Города мастеров.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Выставки и мастер-классы на городских мероприятиях</a:t>
            </a:r>
            <a:endParaRPr lang="ru-RU" sz="2400" dirty="0"/>
          </a:p>
        </p:txBody>
      </p:sp>
      <p:pic>
        <p:nvPicPr>
          <p:cNvPr id="4" name="Содержимое 3" descr="yDBVIxw8rx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3816424" cy="3816424"/>
          </a:xfrm>
        </p:spPr>
      </p:pic>
      <p:pic>
        <p:nvPicPr>
          <p:cNvPr id="5" name="Рисунок 4" descr="4H5iNkVlqD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484784"/>
            <a:ext cx="4464496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hlinkClick r:id="rId2"/>
              </a:rPr>
              <a:t>"Школа волонтеров наследия" Саратов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2020-2021 г.</a:t>
            </a:r>
            <a:endParaRPr lang="ru-RU" sz="3200" dirty="0"/>
          </a:p>
        </p:txBody>
      </p:sp>
      <p:pic>
        <p:nvPicPr>
          <p:cNvPr id="4" name="Содержимое 3" descr="QCuPJrjb8Q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67944" y="1340768"/>
            <a:ext cx="4815582" cy="3600400"/>
          </a:xfrm>
        </p:spPr>
      </p:pic>
      <p:pic>
        <p:nvPicPr>
          <p:cNvPr id="5" name="Рисунок 4" descr="yP-WRC0ROv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140968"/>
            <a:ext cx="4344090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Выставки </a:t>
            </a:r>
            <a:r>
              <a:rPr lang="ru-RU" sz="2400" dirty="0" smtClean="0">
                <a:solidFill>
                  <a:schemeClr val="tx2"/>
                </a:solidFill>
              </a:rPr>
              <a:t>и мастер-классы на </a:t>
            </a:r>
            <a:r>
              <a:rPr lang="ru-RU" sz="2400" dirty="0" smtClean="0">
                <a:solidFill>
                  <a:schemeClr val="tx2"/>
                </a:solidFill>
              </a:rPr>
              <a:t>мероприятиях</a:t>
            </a:r>
            <a:endParaRPr lang="ru-RU" sz="2400" dirty="0"/>
          </a:p>
        </p:txBody>
      </p:sp>
      <p:pic>
        <p:nvPicPr>
          <p:cNvPr id="4" name="Содержимое 3" descr="YEQ-i77geA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Выставки и мастер-классы на мероприятиях</a:t>
            </a:r>
            <a:endParaRPr lang="ru-RU" sz="2400" dirty="0"/>
          </a:p>
        </p:txBody>
      </p:sp>
      <p:pic>
        <p:nvPicPr>
          <p:cNvPr id="4" name="Содержимое 3" descr="wHVHk5EQVy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340768"/>
            <a:ext cx="6545700" cy="4909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Выставки и мастер-классы на мероприятиях</a:t>
            </a:r>
            <a:endParaRPr lang="ru-RU" sz="2400" dirty="0"/>
          </a:p>
        </p:txBody>
      </p:sp>
      <p:pic>
        <p:nvPicPr>
          <p:cNvPr id="4" name="Содержимое 3" descr="-v3T0FzKJL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7211" y="1600200"/>
            <a:ext cx="600957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tx2"/>
                </a:solidFill>
              </a:rPr>
              <a:t>stART_up</a:t>
            </a:r>
            <a:r>
              <a:rPr lang="ru-RU" b="1" dirty="0" smtClean="0">
                <a:solidFill>
                  <a:schemeClr val="tx2"/>
                </a:solidFill>
              </a:rPr>
              <a:t>. Взаимодействие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dirty="0" err="1" smtClean="0">
                <a:solidFill>
                  <a:schemeClr val="tx2"/>
                </a:solidFill>
              </a:rPr>
              <a:t>Арт-проект</a:t>
            </a:r>
            <a:r>
              <a:rPr lang="ru-RU" dirty="0" smtClean="0">
                <a:solidFill>
                  <a:schemeClr val="tx2"/>
                </a:solidFill>
              </a:rPr>
              <a:t> «Взаимодействие» стартовал в 2019 г. это добровольческая художественная самоорганизация, строящаяся на принципах </a:t>
            </a:r>
            <a:r>
              <a:rPr lang="ru-RU" dirty="0" err="1" smtClean="0">
                <a:solidFill>
                  <a:schemeClr val="tx2"/>
                </a:solidFill>
              </a:rPr>
              <a:t>взаимоподдержки</a:t>
            </a:r>
            <a:r>
              <a:rPr lang="ru-RU" dirty="0" smtClean="0">
                <a:solidFill>
                  <a:schemeClr val="tx2"/>
                </a:solidFill>
              </a:rPr>
              <a:t>.  Деятельность направлена на популяризацию декоративно-прикладного и современного искусства, а так же на выявление молодых художников и раскрытие их таланта.</a:t>
            </a:r>
            <a:endParaRPr lang="ru-RU" dirty="0"/>
          </a:p>
          <a:p>
            <a:pPr algn="ctr"/>
            <a:r>
              <a:rPr lang="en-US" dirty="0" smtClean="0"/>
              <a:t>https://vk.com/vzaimoart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/>
          <a:lstStyle/>
          <a:p>
            <a:r>
              <a:rPr lang="ru-RU" dirty="0" smtClean="0"/>
              <a:t>2023г</a:t>
            </a:r>
            <a:endParaRPr lang="ru-RU" dirty="0"/>
          </a:p>
        </p:txBody>
      </p:sp>
      <p:pic>
        <p:nvPicPr>
          <p:cNvPr id="4" name="Содержимое 3" descr="9u4oE6eTpy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4265146" cy="6029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680</TotalTime>
  <Words>306</Words>
  <Application>Microsoft Office PowerPoint</Application>
  <PresentationFormat>Экран (4:3)</PresentationFormat>
  <Paragraphs>65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 «Мастера ДПИ» САРАТОВСКАЯ РЕГИОНАЛЬНАЯ ОБЩЕСТВЕННАЯ ОРГАНИЗАЦИЯ </vt:lpstr>
      <vt:lpstr>Реализуя проект поддержки молодых художников «stART_up. Взаимодействие», организация способствует популяризации современного искусства</vt:lpstr>
      <vt:lpstr>Выставки и мастер-классы на  мероприятиях</vt:lpstr>
      <vt:lpstr>Выставки и мастер-классы на городских мероприятиях</vt:lpstr>
      <vt:lpstr>Выставки и мастер-классы на мероприятиях</vt:lpstr>
      <vt:lpstr>Выставки и мастер-классы на мероприятиях</vt:lpstr>
      <vt:lpstr>Выставки и мастер-классы на мероприятиях</vt:lpstr>
      <vt:lpstr>stART_up. Взаимодействие</vt:lpstr>
      <vt:lpstr>2023г</vt:lpstr>
      <vt:lpstr>2023г</vt:lpstr>
      <vt:lpstr>Параллельная программа выставки «Утраченные храмы Саратова»</vt:lpstr>
      <vt:lpstr>Параллельная программа выставки «Утраченные храмы Саратова»</vt:lpstr>
      <vt:lpstr>2023г </vt:lpstr>
      <vt:lpstr>2022г</vt:lpstr>
      <vt:lpstr>2022г</vt:lpstr>
      <vt:lpstr>2022г</vt:lpstr>
      <vt:lpstr>2022г</vt:lpstr>
      <vt:lpstr>2022г</vt:lpstr>
      <vt:lpstr>2021г баффит</vt:lpstr>
      <vt:lpstr>2022г</vt:lpstr>
      <vt:lpstr>2021г</vt:lpstr>
      <vt:lpstr>2021г</vt:lpstr>
      <vt:lpstr>2021г</vt:lpstr>
      <vt:lpstr>2021г</vt:lpstr>
      <vt:lpstr>2021г</vt:lpstr>
      <vt:lpstr>2021г</vt:lpstr>
      <vt:lpstr>2021г</vt:lpstr>
      <vt:lpstr>2021г</vt:lpstr>
      <vt:lpstr>2021г</vt:lpstr>
      <vt:lpstr>2021г</vt:lpstr>
      <vt:lpstr>2021г</vt:lpstr>
      <vt:lpstr>2020г</vt:lpstr>
      <vt:lpstr>2020г</vt:lpstr>
      <vt:lpstr>2020г</vt:lpstr>
      <vt:lpstr>2019г</vt:lpstr>
      <vt:lpstr>2019г</vt:lpstr>
      <vt:lpstr>stART_up. Взаимодействие</vt:lpstr>
      <vt:lpstr>"Школа волонтеров наследия" Саратов 2020-2021 г.</vt:lpstr>
      <vt:lpstr>"Школа волонтеров наследия" Саратов</vt:lpstr>
      <vt:lpstr>"Школа волонтеров наследия" Саратов 2020-2021 г.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ASUS</cp:lastModifiedBy>
  <cp:revision>68</cp:revision>
  <dcterms:created xsi:type="dcterms:W3CDTF">2023-03-24T09:02:52Z</dcterms:created>
  <dcterms:modified xsi:type="dcterms:W3CDTF">2023-03-25T12:32:14Z</dcterms:modified>
</cp:coreProperties>
</file>