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8"/>
  </p:notesMasterIdLst>
  <p:handoutMasterIdLst>
    <p:handoutMasterId r:id="rId19"/>
  </p:handoutMasterIdLst>
  <p:sldIdLst>
    <p:sldId id="350" r:id="rId3"/>
    <p:sldId id="300" r:id="rId4"/>
    <p:sldId id="362" r:id="rId5"/>
    <p:sldId id="353" r:id="rId6"/>
    <p:sldId id="364" r:id="rId7"/>
    <p:sldId id="365" r:id="rId8"/>
    <p:sldId id="354" r:id="rId9"/>
    <p:sldId id="355" r:id="rId10"/>
    <p:sldId id="309" r:id="rId11"/>
    <p:sldId id="307" r:id="rId12"/>
    <p:sldId id="311" r:id="rId13"/>
    <p:sldId id="357" r:id="rId14"/>
    <p:sldId id="358" r:id="rId15"/>
    <p:sldId id="361" r:id="rId16"/>
    <p:sldId id="349" r:id="rId17"/>
  </p:sldIdLst>
  <p:sldSz cx="10080625" cy="7561263"/>
  <p:notesSz cx="6815138" cy="99425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E2FF"/>
    <a:srgbClr val="FFCC00"/>
    <a:srgbClr val="FFE38B"/>
    <a:srgbClr val="660066"/>
    <a:srgbClr val="333399"/>
    <a:srgbClr val="F7EE43"/>
    <a:srgbClr val="FFFF00"/>
    <a:srgbClr val="9741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44" autoAdjust="0"/>
    <p:restoredTop sz="94660"/>
  </p:normalViewPr>
  <p:slideViewPr>
    <p:cSldViewPr>
      <p:cViewPr varScale="1">
        <p:scale>
          <a:sx n="78" d="100"/>
          <a:sy n="78" d="100"/>
        </p:scale>
        <p:origin x="1806" y="102"/>
      </p:cViewPr>
      <p:guideLst>
        <p:guide orient="horz" pos="2382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275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60800" y="0"/>
            <a:ext cx="295275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038"/>
            <a:ext cx="295275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60800" y="9444038"/>
            <a:ext cx="295275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6882B27-99E1-4484-8053-DE4143BC01B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275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0800" y="0"/>
            <a:ext cx="295275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46125"/>
            <a:ext cx="4970463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2813"/>
            <a:ext cx="5453062" cy="44735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5275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0800" y="9444038"/>
            <a:ext cx="295275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FE968B9-C434-4BC4-B790-E6A6BCC5A30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>
              <a:latin typeface="Arial" charset="0"/>
            </a:endParaRPr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0F3AE81-B5A1-4110-B68A-CDB88E2BB639}" type="slidenum">
              <a:rPr lang="ru-RU" altLang="ru-RU" smtClean="0"/>
              <a:pPr/>
              <a:t>9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0475" y="1238250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0475" y="3971925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BC388-3346-445A-9F9C-A16F106DFAF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96F67-2442-4E8D-B326-A3F5B8C3E30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1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F0D90-9D2F-434E-9440-820C9DA4DDE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0475" y="1238250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0475" y="3971925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B68D9-C7AD-4085-B3D5-A6BC2F8ADA9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377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53B5A9-C62F-4918-BB4E-67D9AA4A3BE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7071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642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417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C004A-EAA7-41B2-B55F-D6344714230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475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91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91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6F379-3340-49C6-BBD2-A824FC210C3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7720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3738" y="1854200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93738" y="2762250"/>
            <a:ext cx="4265612" cy="40624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03813" y="1854200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03813" y="2762250"/>
            <a:ext cx="4284662" cy="40624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0BDCA-F57F-4640-A935-1F42034F744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6823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D61A2-8BCA-4266-AC6B-CD3505FD694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43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C3A2F-E893-4F97-9656-A8F658D1EE4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90622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504825"/>
            <a:ext cx="3251200" cy="17637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36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21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65F07-6465-43BB-823E-A8A6ADBB814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8385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7EC83D-2A30-4FB3-8084-798F0C25191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504825"/>
            <a:ext cx="3251200" cy="17637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36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21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9E16CA-4DE1-4407-934E-59DEBF4B596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4781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BF9C2-522B-417E-AD82-74BBE2DCC0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8267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1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7FCB7-A36A-4B90-B065-3ECBD3BB92D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02183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642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417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E718BA-89F5-4426-87BF-C4EA639F40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91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91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921C6-6ED0-4BD9-AC6C-69BEE5F9FB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3738" y="1854200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93738" y="2762250"/>
            <a:ext cx="4265612" cy="40624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03813" y="1854200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03813" y="2762250"/>
            <a:ext cx="4284662" cy="40624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81E2AF-261E-425F-9AE2-5428A422CF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C9421-32A9-491E-B367-4D9E61958FC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CBCB5-2D68-4819-A502-9AB311D80F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504825"/>
            <a:ext cx="3251200" cy="17637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36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21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96473-F849-41A1-9C03-083C244E18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504825"/>
            <a:ext cx="3251200" cy="17637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36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21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B4182-8244-4CF3-BCA8-0094CF0696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4825" y="303213"/>
            <a:ext cx="9072563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803" tIns="50402" rIns="100803" bIns="5040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4825" y="1763713"/>
            <a:ext cx="9072563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803" tIns="50402" rIns="100803" bIns="504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4825" y="6884988"/>
            <a:ext cx="2351088" cy="5254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00803" tIns="50402" rIns="100803" bIns="5040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00"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44875" y="6884988"/>
            <a:ext cx="3190875" cy="5254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00803" tIns="50402" rIns="100803" bIns="50402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500"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24713" y="6884988"/>
            <a:ext cx="2352675" cy="5254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00803" tIns="50402" rIns="100803" bIns="5040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500"/>
            </a:lvl1pPr>
          </a:lstStyle>
          <a:p>
            <a:pPr>
              <a:defRPr/>
            </a:pPr>
            <a:fld id="{321644BE-D7A1-416E-9DEA-DA578902988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1008063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08063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panose="020B0604020202020204" pitchFamily="34" charset="0"/>
        </a:defRPr>
      </a:lvl2pPr>
      <a:lvl3pPr algn="ctr" defTabSz="1008063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panose="020B0604020202020204" pitchFamily="34" charset="0"/>
        </a:defRPr>
      </a:lvl3pPr>
      <a:lvl4pPr algn="ctr" defTabSz="1008063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panose="020B0604020202020204" pitchFamily="34" charset="0"/>
        </a:defRPr>
      </a:lvl4pPr>
      <a:lvl5pPr algn="ctr" defTabSz="1008063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panose="020B0604020202020204" pitchFamily="34" charset="0"/>
        </a:defRPr>
      </a:lvl5pPr>
      <a:lvl6pPr marL="457200" algn="ctr" defTabSz="1008063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panose="020B0604020202020204" pitchFamily="34" charset="0"/>
        </a:defRPr>
      </a:lvl6pPr>
      <a:lvl7pPr marL="914400" algn="ctr" defTabSz="1008063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panose="020B0604020202020204" pitchFamily="34" charset="0"/>
        </a:defRPr>
      </a:lvl7pPr>
      <a:lvl8pPr marL="1371600" algn="ctr" defTabSz="1008063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panose="020B0604020202020204" pitchFamily="34" charset="0"/>
        </a:defRPr>
      </a:lvl8pPr>
      <a:lvl9pPr marL="1828800" algn="ctr" defTabSz="1008063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77825" indent="-377825" algn="l" defTabSz="1008063" rtl="0" eaLnBrk="0" fontAlgn="base" hangingPunct="0">
        <a:spcBef>
          <a:spcPct val="20000"/>
        </a:spcBef>
        <a:spcAft>
          <a:spcPct val="0"/>
        </a:spcAft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9150" indent="-315913" algn="l" defTabSz="1008063" rtl="0" eaLnBrk="0" fontAlgn="base" hangingPunct="0">
        <a:spcBef>
          <a:spcPct val="20000"/>
        </a:spcBef>
        <a:spcAft>
          <a:spcPct val="0"/>
        </a:spcAft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60475" indent="-252413" algn="l" defTabSz="1008063" rtl="0" eaLnBrk="0" fontAlgn="base" hangingPunct="0">
        <a:spcBef>
          <a:spcPct val="20000"/>
        </a:spcBef>
        <a:spcAft>
          <a:spcPct val="0"/>
        </a:spcAft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713" indent="-252413" algn="l" defTabSz="1008063" rtl="0" eaLnBrk="0" fontAlgn="base" hangingPunct="0">
        <a:spcBef>
          <a:spcPct val="20000"/>
        </a:spcBef>
        <a:spcAft>
          <a:spcPct val="0"/>
        </a:spcAft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8538" indent="-252413" algn="l" defTabSz="1008063" rtl="0" eaLnBrk="0" fontAlgn="base" hangingPunct="0">
        <a:spcBef>
          <a:spcPct val="20000"/>
        </a:spcBef>
        <a:spcAft>
          <a:spcPct val="0"/>
        </a:spcAft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4825" y="303213"/>
            <a:ext cx="9072563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803" tIns="50402" rIns="100803" bIns="5040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4825" y="1763713"/>
            <a:ext cx="9072563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803" tIns="50402" rIns="100803" bIns="504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4825" y="6884988"/>
            <a:ext cx="2351088" cy="5254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00803" tIns="50402" rIns="100803" bIns="5040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00"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44875" y="6884988"/>
            <a:ext cx="3190875" cy="5254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00803" tIns="50402" rIns="100803" bIns="50402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500"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24713" y="6884988"/>
            <a:ext cx="2352675" cy="5254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00803" tIns="50402" rIns="100803" bIns="5040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500"/>
            </a:lvl1pPr>
          </a:lstStyle>
          <a:p>
            <a:pPr>
              <a:defRPr/>
            </a:pPr>
            <a:fld id="{815C6DA7-A9BF-4FB1-871C-29C3B3E9979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37343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1008063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08063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panose="020B0604020202020204" pitchFamily="34" charset="0"/>
        </a:defRPr>
      </a:lvl2pPr>
      <a:lvl3pPr algn="ctr" defTabSz="1008063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panose="020B0604020202020204" pitchFamily="34" charset="0"/>
        </a:defRPr>
      </a:lvl3pPr>
      <a:lvl4pPr algn="ctr" defTabSz="1008063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panose="020B0604020202020204" pitchFamily="34" charset="0"/>
        </a:defRPr>
      </a:lvl4pPr>
      <a:lvl5pPr algn="ctr" defTabSz="1008063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panose="020B0604020202020204" pitchFamily="34" charset="0"/>
        </a:defRPr>
      </a:lvl5pPr>
      <a:lvl6pPr marL="457200" algn="ctr" defTabSz="1008063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panose="020B0604020202020204" pitchFamily="34" charset="0"/>
        </a:defRPr>
      </a:lvl6pPr>
      <a:lvl7pPr marL="914400" algn="ctr" defTabSz="1008063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panose="020B0604020202020204" pitchFamily="34" charset="0"/>
        </a:defRPr>
      </a:lvl7pPr>
      <a:lvl8pPr marL="1371600" algn="ctr" defTabSz="1008063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panose="020B0604020202020204" pitchFamily="34" charset="0"/>
        </a:defRPr>
      </a:lvl8pPr>
      <a:lvl9pPr marL="1828800" algn="ctr" defTabSz="1008063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77825" indent="-377825" algn="l" defTabSz="1008063" rtl="0" eaLnBrk="0" fontAlgn="base" hangingPunct="0">
        <a:spcBef>
          <a:spcPct val="20000"/>
        </a:spcBef>
        <a:spcAft>
          <a:spcPct val="0"/>
        </a:spcAft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9150" indent="-315913" algn="l" defTabSz="1008063" rtl="0" eaLnBrk="0" fontAlgn="base" hangingPunct="0">
        <a:spcBef>
          <a:spcPct val="20000"/>
        </a:spcBef>
        <a:spcAft>
          <a:spcPct val="0"/>
        </a:spcAft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60475" indent="-252413" algn="l" defTabSz="1008063" rtl="0" eaLnBrk="0" fontAlgn="base" hangingPunct="0">
        <a:spcBef>
          <a:spcPct val="20000"/>
        </a:spcBef>
        <a:spcAft>
          <a:spcPct val="0"/>
        </a:spcAft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713" indent="-252413" algn="l" defTabSz="1008063" rtl="0" eaLnBrk="0" fontAlgn="base" hangingPunct="0">
        <a:spcBef>
          <a:spcPct val="20000"/>
        </a:spcBef>
        <a:spcAft>
          <a:spcPct val="0"/>
        </a:spcAft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8538" indent="-252413" algn="l" defTabSz="1008063" rtl="0" eaLnBrk="0" fontAlgn="base" hangingPunct="0">
        <a:spcBef>
          <a:spcPct val="20000"/>
        </a:spcBef>
        <a:spcAft>
          <a:spcPct val="0"/>
        </a:spcAft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jpe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11.jpeg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6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3" name="Rectangle 7"/>
          <p:cNvSpPr>
            <a:spLocks noGrp="1" noChangeArrowheads="1"/>
          </p:cNvSpPr>
          <p:nvPr>
            <p:ph type="title"/>
          </p:nvPr>
        </p:nvSpPr>
        <p:spPr>
          <a:xfrm>
            <a:off x="285750" y="1331913"/>
            <a:ext cx="9505950" cy="1800225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«ШКОЛА ВОЛОНТЕРОВ НАСЛЕДИЯ »</a:t>
            </a:r>
          </a:p>
        </p:txBody>
      </p:sp>
      <p:pic>
        <p:nvPicPr>
          <p:cNvPr id="4099" name="Picture 9" descr="MONASTI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912" y="2376458"/>
            <a:ext cx="6078538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5" descr="FLA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6688"/>
            <a:ext cx="100774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13" y="184150"/>
            <a:ext cx="879475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4323" y="7024628"/>
            <a:ext cx="92887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cs typeface="Arial" charset="0"/>
              </a:rPr>
              <a:t>Руководитель проекта: Пермякова Наталья Викторовна</a:t>
            </a:r>
            <a:endParaRPr lang="ru-RU" b="1" dirty="0">
              <a:solidFill>
                <a:schemeClr val="bg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632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olonna_anima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66300" y="3175"/>
            <a:ext cx="314325" cy="755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Kolonna_anima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175"/>
            <a:ext cx="314325" cy="755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RAMK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1750" y="0"/>
            <a:ext cx="10112375" cy="758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AutoShape 20"/>
          <p:cNvSpPr>
            <a:spLocks noChangeArrowheads="1"/>
          </p:cNvSpPr>
          <p:nvPr/>
        </p:nvSpPr>
        <p:spPr bwMode="auto">
          <a:xfrm>
            <a:off x="791839" y="973138"/>
            <a:ext cx="8496945" cy="930275"/>
          </a:xfrm>
          <a:prstGeom prst="roundRect">
            <a:avLst>
              <a:gd name="adj" fmla="val 10926"/>
            </a:avLst>
          </a:prstGeom>
          <a:gradFill rotWithShape="1">
            <a:gsLst>
              <a:gs pos="0">
                <a:srgbClr val="0098C8"/>
              </a:gs>
              <a:gs pos="100000">
                <a:srgbClr val="336699"/>
              </a:gs>
            </a:gsLst>
            <a:lin ang="5400000" scaled="1"/>
          </a:gradFill>
          <a:ln w="1905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 wrap="none" lIns="100803" tIns="50402" rIns="100803" bIns="50402" anchor="ctr"/>
          <a:lstStyle/>
          <a:p>
            <a:pPr defTabSz="1006475" eaLnBrk="1" hangingPunct="1">
              <a:lnSpc>
                <a:spcPct val="80000"/>
              </a:lnSpc>
              <a:defRPr/>
            </a:pPr>
            <a:endParaRPr lang="ru-RU" altLang="ru-RU" sz="2400">
              <a:solidFill>
                <a:schemeClr val="bg1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102" name="Text Box 16"/>
          <p:cNvSpPr txBox="1">
            <a:spLocks noChangeArrowheads="1"/>
          </p:cNvSpPr>
          <p:nvPr/>
        </p:nvSpPr>
        <p:spPr bwMode="auto">
          <a:xfrm>
            <a:off x="1583928" y="973138"/>
            <a:ext cx="7082557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1008063" eaLnBrk="1" hangingPunct="1">
              <a:spcBef>
                <a:spcPct val="50000"/>
              </a:spcBef>
            </a:pPr>
            <a:r>
              <a:rPr lang="ru-RU" altLang="ru-RU" b="1" dirty="0">
                <a:solidFill>
                  <a:schemeClr val="bg1"/>
                </a:solidFill>
                <a:latin typeface="Times New Roman" pitchFamily="18" charset="0"/>
              </a:rPr>
              <a:t>Объекты культурного наследия , участники проекта</a:t>
            </a:r>
          </a:p>
          <a:p>
            <a:pPr algn="ctr" defTabSz="1008063" eaLnBrk="1" hangingPunct="1">
              <a:spcBef>
                <a:spcPct val="50000"/>
              </a:spcBef>
            </a:pPr>
            <a:r>
              <a:rPr lang="ru-RU" altLang="ru-RU" b="1" dirty="0" smtClean="0">
                <a:solidFill>
                  <a:schemeClr val="bg1"/>
                </a:solidFill>
                <a:latin typeface="Times New Roman" pitchFamily="18" charset="0"/>
              </a:rPr>
              <a:t>Ансамбль </a:t>
            </a:r>
            <a:r>
              <a:rPr lang="ru-RU" altLang="ru-RU" b="1" dirty="0">
                <a:solidFill>
                  <a:schemeClr val="bg1"/>
                </a:solidFill>
                <a:latin typeface="Times New Roman" pitchFamily="18" charset="0"/>
              </a:rPr>
              <a:t>Верхотурского Кремля</a:t>
            </a: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16213" y="68263"/>
            <a:ext cx="66960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dirty="0" smtClean="0">
                <a:solidFill>
                  <a:srgbClr val="FFE3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«ШКОЛА ВОЛОНТЕРОВ НАСЛЕДИЯ»</a:t>
            </a:r>
            <a:endParaRPr lang="ru-RU" dirty="0">
              <a:solidFill>
                <a:srgbClr val="FFE38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 bwMode="auto">
          <a:xfrm>
            <a:off x="495052" y="1903413"/>
            <a:ext cx="4329236" cy="2345206"/>
          </a:xfrm>
          <a:prstGeom prst="roundRect">
            <a:avLst/>
          </a:prstGeom>
          <a:gradFill flip="none" rotWithShape="1">
            <a:gsLst>
              <a:gs pos="0">
                <a:srgbClr val="0070C0"/>
              </a:gs>
              <a:gs pos="72000">
                <a:schemeClr val="bg1"/>
              </a:gs>
              <a:gs pos="38000">
                <a:schemeClr val="accent1">
                  <a:lumMod val="0"/>
                  <a:lumOff val="100000"/>
                </a:schemeClr>
              </a:gs>
              <a:gs pos="100000">
                <a:srgbClr val="FFC000"/>
              </a:gs>
            </a:gsLst>
            <a:lin ang="27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1008063" eaLnBrk="1" hangingPunct="1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Ансамбль включает  в себя  5  памятников  архитектуры:</a:t>
            </a:r>
          </a:p>
          <a:p>
            <a:pPr algn="ctr" defTabSz="1008063" eaLnBrk="1" hangingPunct="1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Свято-Троицкий собор, с двумя кремлевскими воротами,  построен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указу Петра </a:t>
            </a:r>
            <a:r>
              <a:rPr lang="en-US" sz="1400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endParaRPr lang="ru-RU" sz="1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008063" eaLnBrk="1" hangingPunct="1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 воеводы, Приказные палаты, Житные амбары, Уездное казначейство,</a:t>
            </a:r>
          </a:p>
          <a:p>
            <a:pPr algn="ctr" defTabSz="1008063" eaLnBrk="1" hangingPunct="1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Свято-Троицкий собор</a:t>
            </a:r>
          </a:p>
          <a:p>
            <a:pPr algn="ctr" defTabSz="1008063" eaLnBrk="1" hangingPunct="1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(1703-1709 гг.). В 1959 г. он был объявлен ЮНЕСКО памятником архитектуры мирового значения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9" name="AutoShape 19" descr="https://imgp.golos.io/0x0/https:/mapala.net/storage/web/img/59538d8271186.jpg"/>
          <p:cNvSpPr>
            <a:spLocks noChangeAspect="1" noChangeArrowheads="1"/>
          </p:cNvSpPr>
          <p:nvPr/>
        </p:nvSpPr>
        <p:spPr bwMode="auto">
          <a:xfrm>
            <a:off x="161925" y="-152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4110" name="AutoShape 21" descr="https://imgp.golos.io/0x0/https:/mapala.net/storage/web/img/59538d8271186.jpg"/>
          <p:cNvSpPr>
            <a:spLocks noChangeAspect="1" noChangeArrowheads="1"/>
          </p:cNvSpPr>
          <p:nvPr/>
        </p:nvSpPr>
        <p:spPr bwMode="auto">
          <a:xfrm>
            <a:off x="314325" y="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08561" name="AutoShape 17"/>
          <p:cNvSpPr>
            <a:spLocks noChangeArrowheads="1"/>
          </p:cNvSpPr>
          <p:nvPr/>
        </p:nvSpPr>
        <p:spPr bwMode="auto">
          <a:xfrm>
            <a:off x="4890599" y="2440912"/>
            <a:ext cx="4521689" cy="2882637"/>
          </a:xfrm>
          <a:prstGeom prst="roundRect">
            <a:avLst>
              <a:gd name="adj" fmla="val 2782"/>
            </a:avLst>
          </a:prstGeom>
          <a:blipFill dpi="0" rotWithShape="1">
            <a:blip r:embed="rId6" cstate="print"/>
            <a:srcRect/>
            <a:stretch>
              <a:fillRect b="-125"/>
            </a:stretch>
          </a:blipFill>
          <a:ln w="1905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ru-RU" dirty="0">
              <a:latin typeface="Arial" panose="020B0604020202020204" pitchFamily="34" charset="0"/>
            </a:endParaRPr>
          </a:p>
        </p:txBody>
      </p:sp>
      <p:pic>
        <p:nvPicPr>
          <p:cNvPr id="4115" name="Рисунок 12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44000" y="30163"/>
            <a:ext cx="622300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8903" y="4248619"/>
            <a:ext cx="4041534" cy="288648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olonna_anima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66300" y="3175"/>
            <a:ext cx="314325" cy="755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Kolonna_anima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175"/>
            <a:ext cx="314325" cy="755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RAMK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23813"/>
            <a:ext cx="10112375" cy="7585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AutoShape 20"/>
          <p:cNvSpPr>
            <a:spLocks noChangeArrowheads="1"/>
          </p:cNvSpPr>
          <p:nvPr/>
        </p:nvSpPr>
        <p:spPr bwMode="auto">
          <a:xfrm>
            <a:off x="1533525" y="1084263"/>
            <a:ext cx="6607175" cy="504825"/>
          </a:xfrm>
          <a:prstGeom prst="roundRect">
            <a:avLst>
              <a:gd name="adj" fmla="val 10926"/>
            </a:avLst>
          </a:prstGeom>
          <a:gradFill rotWithShape="1">
            <a:gsLst>
              <a:gs pos="0">
                <a:srgbClr val="0098C8"/>
              </a:gs>
              <a:gs pos="100000">
                <a:srgbClr val="336699"/>
              </a:gs>
            </a:gsLst>
            <a:lin ang="5400000" scaled="1"/>
          </a:gradFill>
          <a:ln w="1905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 wrap="none" lIns="100803" tIns="50402" rIns="100803" bIns="50402" anchor="ctr"/>
          <a:lstStyle/>
          <a:p>
            <a:pPr defTabSz="1006475" eaLnBrk="1" hangingPunct="1">
              <a:lnSpc>
                <a:spcPct val="80000"/>
              </a:lnSpc>
              <a:defRPr/>
            </a:pPr>
            <a:endParaRPr lang="ru-RU" altLang="ru-RU" sz="2400">
              <a:solidFill>
                <a:schemeClr val="bg1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5127" name="Рисунок 12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0" y="30163"/>
            <a:ext cx="622300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2716213" y="68263"/>
            <a:ext cx="66960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dirty="0" smtClean="0">
                <a:solidFill>
                  <a:srgbClr val="FFE3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«ШКОЛА ВОЛОНТЕРОВ НАСЛЕДИЯ»</a:t>
            </a:r>
            <a:endParaRPr lang="ru-RU" dirty="0">
              <a:solidFill>
                <a:srgbClr val="FFE38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431800" y="1800028"/>
            <a:ext cx="8980488" cy="962222"/>
          </a:xfrm>
          <a:prstGeom prst="roundRect">
            <a:avLst/>
          </a:prstGeom>
          <a:gradFill>
            <a:gsLst>
              <a:gs pos="0">
                <a:srgbClr val="0070C0"/>
              </a:gs>
              <a:gs pos="72000">
                <a:schemeClr val="bg1"/>
              </a:gs>
              <a:gs pos="38000">
                <a:schemeClr val="accent1">
                  <a:lumMod val="0"/>
                  <a:lumOff val="100000"/>
                </a:schemeClr>
              </a:gs>
              <a:gs pos="100000">
                <a:srgbClr val="FFC000"/>
              </a:gs>
            </a:gsLst>
            <a:lin ang="27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1008063" eaLnBrk="1" hangingPunct="1"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Свято-Покровский женский  монастырь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 основан в 1621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году.</a:t>
            </a:r>
          </a:p>
          <a:p>
            <a:pPr algn="ctr" defTabSz="1008063" eaLnBrk="1" hangingPunct="1"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монастыря находится  действующий храм во имя Покрова Пресвятой Богородицы, построенный в 1902 году и являющийся памятником регионального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значения. Действующий.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39" name="Picture 19" descr="https://azbyka.ru/palomnik/images/9/9d/%D0%9D%D0%BE%D0%B2._%D0%9F%D0%BE%D0%BA%D1%80%D0%BE%D0%B2%D1%81%D0%BA%D0%B0%D1%8F_%D1%86%D0%B5%D1%80%D0%BA%D0%BE%D0%B2%D1%8C_%D0%92%D0%B5%D1%80%D1%85%D0%BE%D1%82%D1%83%D1%80%D1%81%D0%BA%D0%BE%D0%B3%D0%BE.jpg"/>
          <p:cNvPicPr>
            <a:picLocks noChangeAspect="1" noChangeArrowheads="1"/>
          </p:cNvPicPr>
          <p:nvPr/>
        </p:nvPicPr>
        <p:blipFill>
          <a:blip r:embed="rId7" cstate="print">
            <a:extLst/>
          </a:blip>
          <a:srcRect/>
          <a:stretch>
            <a:fillRect/>
          </a:stretch>
        </p:blipFill>
        <p:spPr bwMode="auto">
          <a:xfrm>
            <a:off x="882271" y="2804662"/>
            <a:ext cx="8261729" cy="41538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11" name="AutoShape 20"/>
          <p:cNvSpPr>
            <a:spLocks noChangeArrowheads="1"/>
          </p:cNvSpPr>
          <p:nvPr/>
        </p:nvSpPr>
        <p:spPr bwMode="auto">
          <a:xfrm>
            <a:off x="882271" y="900311"/>
            <a:ext cx="8229979" cy="899717"/>
          </a:xfrm>
          <a:prstGeom prst="roundRect">
            <a:avLst>
              <a:gd name="adj" fmla="val 10926"/>
            </a:avLst>
          </a:prstGeom>
          <a:gradFill rotWithShape="1">
            <a:gsLst>
              <a:gs pos="0">
                <a:srgbClr val="0098C8"/>
              </a:gs>
              <a:gs pos="100000">
                <a:srgbClr val="336699"/>
              </a:gs>
            </a:gsLst>
            <a:lin ang="5400000" scaled="1"/>
          </a:gradFill>
          <a:ln w="1905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 wrap="none" lIns="100803" tIns="50402" rIns="100803" bIns="50402" anchor="ctr"/>
          <a:lstStyle/>
          <a:p>
            <a:pPr defTabSz="1006475" eaLnBrk="1" hangingPunct="1">
              <a:lnSpc>
                <a:spcPct val="80000"/>
              </a:lnSpc>
              <a:defRPr/>
            </a:pPr>
            <a:endParaRPr lang="ru-RU" altLang="ru-RU" sz="2400">
              <a:solidFill>
                <a:schemeClr val="bg1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1154113" y="900311"/>
            <a:ext cx="7514975" cy="663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1008063" eaLnBrk="1" hangingPunct="1">
              <a:spcBef>
                <a:spcPct val="50000"/>
              </a:spcBef>
            </a:pPr>
            <a:r>
              <a:rPr lang="ru-RU" altLang="ru-RU" b="1" dirty="0" smtClean="0">
                <a:solidFill>
                  <a:schemeClr val="bg1"/>
                </a:solidFill>
                <a:latin typeface="Times New Roman" pitchFamily="18" charset="0"/>
              </a:rPr>
              <a:t>Объекты культурного наследия , участники проекта</a:t>
            </a:r>
          </a:p>
          <a:p>
            <a:pPr algn="ctr" defTabSz="1008063" eaLnBrk="1" hangingPunct="1">
              <a:spcBef>
                <a:spcPct val="50000"/>
              </a:spcBef>
            </a:pPr>
            <a:r>
              <a:rPr lang="ru-RU" altLang="ru-RU" b="1" dirty="0" smtClean="0">
                <a:solidFill>
                  <a:schemeClr val="bg1"/>
                </a:solidFill>
                <a:latin typeface="Times New Roman" pitchFamily="18" charset="0"/>
              </a:rPr>
              <a:t>Комплекс Свято-Покровского </a:t>
            </a:r>
            <a:r>
              <a:rPr lang="ru-RU" altLang="ru-RU" b="1" dirty="0">
                <a:solidFill>
                  <a:schemeClr val="bg1"/>
                </a:solidFill>
                <a:latin typeface="Times New Roman" pitchFamily="18" charset="0"/>
              </a:rPr>
              <a:t>монастыря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olonna_anima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66300" y="3175"/>
            <a:ext cx="314325" cy="755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Kolonna_anima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75"/>
            <a:ext cx="314325" cy="755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RAMK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23813"/>
            <a:ext cx="10112375" cy="7585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AutoShape 20"/>
          <p:cNvSpPr>
            <a:spLocks noChangeArrowheads="1"/>
          </p:cNvSpPr>
          <p:nvPr/>
        </p:nvSpPr>
        <p:spPr bwMode="auto">
          <a:xfrm>
            <a:off x="1533525" y="1084263"/>
            <a:ext cx="6607175" cy="504825"/>
          </a:xfrm>
          <a:prstGeom prst="roundRect">
            <a:avLst>
              <a:gd name="adj" fmla="val 10926"/>
            </a:avLst>
          </a:prstGeom>
          <a:gradFill rotWithShape="1">
            <a:gsLst>
              <a:gs pos="0">
                <a:srgbClr val="0098C8"/>
              </a:gs>
              <a:gs pos="100000">
                <a:srgbClr val="336699"/>
              </a:gs>
            </a:gsLst>
            <a:lin ang="5400000" scaled="1"/>
          </a:gradFill>
          <a:ln w="1905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 wrap="none" lIns="100803" tIns="50402" rIns="100803" bIns="50402" anchor="ctr"/>
          <a:lstStyle/>
          <a:p>
            <a:pPr defTabSz="1006475" eaLnBrk="1" hangingPunct="1">
              <a:lnSpc>
                <a:spcPct val="80000"/>
              </a:lnSpc>
              <a:defRPr/>
            </a:pPr>
            <a:endParaRPr lang="ru-RU" altLang="ru-RU" sz="2400">
              <a:solidFill>
                <a:schemeClr val="bg1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5127" name="Рисунок 1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0" y="30163"/>
            <a:ext cx="622300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2716213" y="68263"/>
            <a:ext cx="66960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dirty="0" smtClean="0">
                <a:solidFill>
                  <a:srgbClr val="FFE3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«ШКОЛА ВОЛОНТЕРОВ НАСЛЕДИЯ»</a:t>
            </a:r>
            <a:endParaRPr lang="ru-RU" dirty="0">
              <a:solidFill>
                <a:srgbClr val="FFE38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2341" y="2577972"/>
            <a:ext cx="4373940" cy="3201149"/>
          </a:xfrm>
          <a:prstGeom prst="rect">
            <a:avLst/>
          </a:prstGeom>
        </p:spPr>
      </p:pic>
      <p:sp>
        <p:nvSpPr>
          <p:cNvPr id="11" name="AutoShape 20"/>
          <p:cNvSpPr>
            <a:spLocks noChangeArrowheads="1"/>
          </p:cNvSpPr>
          <p:nvPr/>
        </p:nvSpPr>
        <p:spPr bwMode="auto">
          <a:xfrm>
            <a:off x="5345494" y="1749638"/>
            <a:ext cx="4109656" cy="667784"/>
          </a:xfrm>
          <a:prstGeom prst="roundRect">
            <a:avLst>
              <a:gd name="adj" fmla="val 10926"/>
            </a:avLst>
          </a:prstGeom>
          <a:gradFill rotWithShape="1">
            <a:gsLst>
              <a:gs pos="0">
                <a:srgbClr val="0098C8"/>
              </a:gs>
              <a:gs pos="100000">
                <a:srgbClr val="336699"/>
              </a:gs>
            </a:gsLst>
            <a:lin ang="5400000" scaled="1"/>
          </a:gradFill>
          <a:ln w="1905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 wrap="none" lIns="100803" tIns="50402" rIns="100803" bIns="50402" anchor="ctr"/>
          <a:lstStyle/>
          <a:p>
            <a:pPr algn="ctr" defTabSz="1008063" eaLnBrk="1" hangingPunct="1">
              <a:spcBef>
                <a:spcPct val="50000"/>
              </a:spcBef>
            </a:pPr>
            <a:r>
              <a:rPr lang="ru-RU" altLang="ru-RU" b="1" dirty="0">
                <a:solidFill>
                  <a:schemeClr val="bg1"/>
                </a:solidFill>
                <a:latin typeface="Times New Roman" pitchFamily="18" charset="0"/>
              </a:rPr>
              <a:t>Иоанно – Предтеченская церковь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1154113" y="1058863"/>
            <a:ext cx="76708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1008063" eaLnBrk="1" hangingPunct="1">
              <a:spcBef>
                <a:spcPct val="50000"/>
              </a:spcBef>
            </a:pPr>
            <a:r>
              <a:rPr lang="ru-RU" altLang="ru-RU" b="1" dirty="0" smtClean="0">
                <a:solidFill>
                  <a:schemeClr val="bg1"/>
                </a:solidFill>
                <a:latin typeface="Times New Roman" pitchFamily="18" charset="0"/>
              </a:rPr>
              <a:t>Объекты культурного наследия , участники проекта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4325" y="2577972"/>
            <a:ext cx="4888697" cy="3553965"/>
          </a:xfrm>
          <a:prstGeom prst="rect">
            <a:avLst/>
          </a:prstGeom>
        </p:spPr>
      </p:pic>
      <p:sp>
        <p:nvSpPr>
          <p:cNvPr id="17" name="AutoShape 20"/>
          <p:cNvSpPr>
            <a:spLocks noChangeArrowheads="1"/>
          </p:cNvSpPr>
          <p:nvPr/>
        </p:nvSpPr>
        <p:spPr bwMode="auto">
          <a:xfrm>
            <a:off x="500169" y="1784286"/>
            <a:ext cx="4535736" cy="547688"/>
          </a:xfrm>
          <a:prstGeom prst="roundRect">
            <a:avLst>
              <a:gd name="adj" fmla="val 10926"/>
            </a:avLst>
          </a:prstGeom>
          <a:gradFill rotWithShape="1">
            <a:gsLst>
              <a:gs pos="0">
                <a:srgbClr val="0098C8"/>
              </a:gs>
              <a:gs pos="100000">
                <a:srgbClr val="336699"/>
              </a:gs>
            </a:gsLst>
            <a:lin ang="5400000" scaled="1"/>
          </a:gradFill>
          <a:ln w="1905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 wrap="none" lIns="100803" tIns="50402" rIns="100803" bIns="50402" anchor="ctr"/>
          <a:lstStyle/>
          <a:p>
            <a:pPr algn="ctr" defTabSz="1008063" eaLnBrk="1" hangingPunct="1">
              <a:spcBef>
                <a:spcPct val="50000"/>
              </a:spcBef>
            </a:pPr>
            <a:r>
              <a:rPr lang="ru-RU" altLang="ru-RU" b="1" dirty="0" smtClean="0">
                <a:solidFill>
                  <a:schemeClr val="bg1"/>
                </a:solidFill>
                <a:latin typeface="Times New Roman" pitchFamily="18" charset="0"/>
              </a:rPr>
              <a:t>Старо-Покровский храм</a:t>
            </a:r>
            <a:endParaRPr lang="ru-RU" altLang="ru-RU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953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olonna_anima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66300" y="3175"/>
            <a:ext cx="314325" cy="755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Kolonna_anima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75"/>
            <a:ext cx="314325" cy="755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RAMK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23813"/>
            <a:ext cx="10112375" cy="7585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AutoShape 20"/>
          <p:cNvSpPr>
            <a:spLocks noChangeArrowheads="1"/>
          </p:cNvSpPr>
          <p:nvPr/>
        </p:nvSpPr>
        <p:spPr bwMode="auto">
          <a:xfrm>
            <a:off x="1533525" y="1084263"/>
            <a:ext cx="6607175" cy="504825"/>
          </a:xfrm>
          <a:prstGeom prst="roundRect">
            <a:avLst>
              <a:gd name="adj" fmla="val 10926"/>
            </a:avLst>
          </a:prstGeom>
          <a:gradFill rotWithShape="1">
            <a:gsLst>
              <a:gs pos="0">
                <a:srgbClr val="0098C8"/>
              </a:gs>
              <a:gs pos="100000">
                <a:srgbClr val="336699"/>
              </a:gs>
            </a:gsLst>
            <a:lin ang="5400000" scaled="1"/>
          </a:gradFill>
          <a:ln w="1905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 wrap="none" lIns="100803" tIns="50402" rIns="100803" bIns="50402" anchor="ctr"/>
          <a:lstStyle/>
          <a:p>
            <a:pPr defTabSz="1006475" eaLnBrk="1" hangingPunct="1">
              <a:lnSpc>
                <a:spcPct val="80000"/>
              </a:lnSpc>
              <a:defRPr/>
            </a:pPr>
            <a:endParaRPr lang="ru-RU" altLang="ru-RU" sz="2400">
              <a:solidFill>
                <a:schemeClr val="bg1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126" name="Text Box 9"/>
          <p:cNvSpPr txBox="1">
            <a:spLocks noChangeArrowheads="1"/>
          </p:cNvSpPr>
          <p:nvPr/>
        </p:nvSpPr>
        <p:spPr bwMode="auto">
          <a:xfrm>
            <a:off x="895350" y="1130300"/>
            <a:ext cx="76708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1008063" eaLnBrk="1" hangingPunct="1">
              <a:spcBef>
                <a:spcPct val="50000"/>
              </a:spcBef>
            </a:pPr>
            <a:r>
              <a:rPr lang="ru-RU" altLang="ru-RU" b="1" dirty="0">
                <a:solidFill>
                  <a:schemeClr val="bg1"/>
                </a:solidFill>
                <a:latin typeface="Times New Roman" pitchFamily="18" charset="0"/>
              </a:rPr>
              <a:t>Объекты культурного наследия , участники проекта</a:t>
            </a:r>
          </a:p>
          <a:p>
            <a:pPr algn="ctr" defTabSz="1008063" eaLnBrk="1" hangingPunct="1">
              <a:spcBef>
                <a:spcPct val="50000"/>
              </a:spcBef>
            </a:pPr>
            <a:endParaRPr lang="ru-RU" altLang="ru-RU" b="1" dirty="0">
              <a:solidFill>
                <a:schemeClr val="bg1"/>
              </a:solidFill>
              <a:latin typeface="Times New Roman" pitchFamily="18" charset="0"/>
            </a:endParaRPr>
          </a:p>
          <a:p>
            <a:pPr algn="ctr" defTabSz="1008063" eaLnBrk="1" hangingPunct="1">
              <a:spcBef>
                <a:spcPct val="50000"/>
              </a:spcBef>
            </a:pPr>
            <a:r>
              <a:rPr lang="ru-RU" altLang="ru-RU" b="1" dirty="0" smtClean="0">
                <a:solidFill>
                  <a:schemeClr val="bg1"/>
                </a:solidFill>
                <a:latin typeface="Times New Roman" pitchFamily="18" charset="0"/>
              </a:rPr>
              <a:t>Ансамбль </a:t>
            </a:r>
            <a:r>
              <a:rPr lang="ru-RU" altLang="ru-RU" b="1" dirty="0">
                <a:solidFill>
                  <a:schemeClr val="bg1"/>
                </a:solidFill>
                <a:latin typeface="Times New Roman" pitchFamily="18" charset="0"/>
              </a:rPr>
              <a:t>Свято-Покровского женского </a:t>
            </a:r>
            <a:r>
              <a:rPr lang="ru-RU" altLang="ru-RU" b="1" dirty="0" smtClean="0">
                <a:solidFill>
                  <a:schemeClr val="bg1"/>
                </a:solidFill>
                <a:latin typeface="Times New Roman" pitchFamily="18" charset="0"/>
              </a:rPr>
              <a:t>монастыря</a:t>
            </a:r>
            <a:endParaRPr lang="ru-RU" altLang="ru-RU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5127" name="Рисунок 1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0" y="30163"/>
            <a:ext cx="622300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2716213" y="68263"/>
            <a:ext cx="66960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dirty="0" smtClean="0">
                <a:solidFill>
                  <a:srgbClr val="FFE3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«ШКОЛА ВОЛОНТЕРОВ НАСЛЕДИЯ»</a:t>
            </a:r>
            <a:endParaRPr lang="ru-RU" dirty="0">
              <a:solidFill>
                <a:srgbClr val="FFE38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484" y="2734867"/>
            <a:ext cx="4937653" cy="3559333"/>
          </a:xfrm>
          <a:prstGeom prst="rect">
            <a:avLst/>
          </a:prstGeom>
        </p:spPr>
      </p:pic>
      <p:sp>
        <p:nvSpPr>
          <p:cNvPr id="14" name="AutoShape 20"/>
          <p:cNvSpPr>
            <a:spLocks noChangeArrowheads="1"/>
          </p:cNvSpPr>
          <p:nvPr/>
        </p:nvSpPr>
        <p:spPr bwMode="auto">
          <a:xfrm>
            <a:off x="660436" y="1831690"/>
            <a:ext cx="4033764" cy="553896"/>
          </a:xfrm>
          <a:prstGeom prst="roundRect">
            <a:avLst>
              <a:gd name="adj" fmla="val 10926"/>
            </a:avLst>
          </a:prstGeom>
          <a:gradFill rotWithShape="1">
            <a:gsLst>
              <a:gs pos="0">
                <a:srgbClr val="0098C8"/>
              </a:gs>
              <a:gs pos="100000">
                <a:srgbClr val="336699"/>
              </a:gs>
            </a:gsLst>
            <a:lin ang="5400000" scaled="1"/>
          </a:gradFill>
          <a:ln w="1905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 wrap="none" lIns="100803" tIns="50402" rIns="100803" bIns="50402" anchor="ctr"/>
          <a:lstStyle/>
          <a:p>
            <a:pPr algn="ctr" defTabSz="1008063" eaLnBrk="1" hangingPunct="1">
              <a:spcBef>
                <a:spcPct val="50000"/>
              </a:spcBef>
            </a:pPr>
            <a:r>
              <a:rPr lang="ru-RU" altLang="ru-RU" b="1" dirty="0">
                <a:solidFill>
                  <a:schemeClr val="bg1"/>
                </a:solidFill>
                <a:latin typeface="Times New Roman" pitchFamily="18" charset="0"/>
              </a:rPr>
              <a:t>Знаменская церковь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/>
          <a:srcRect b="9819"/>
          <a:stretch/>
        </p:blipFill>
        <p:spPr>
          <a:xfrm>
            <a:off x="5447605" y="2722060"/>
            <a:ext cx="4318695" cy="2930779"/>
          </a:xfrm>
          <a:prstGeom prst="rect">
            <a:avLst/>
          </a:prstGeom>
        </p:spPr>
      </p:pic>
      <p:sp>
        <p:nvSpPr>
          <p:cNvPr id="17" name="AutoShape 20"/>
          <p:cNvSpPr>
            <a:spLocks noChangeArrowheads="1"/>
          </p:cNvSpPr>
          <p:nvPr/>
        </p:nvSpPr>
        <p:spPr bwMode="auto">
          <a:xfrm>
            <a:off x="5479638" y="1822414"/>
            <a:ext cx="4109656" cy="667784"/>
          </a:xfrm>
          <a:prstGeom prst="roundRect">
            <a:avLst>
              <a:gd name="adj" fmla="val 10926"/>
            </a:avLst>
          </a:prstGeom>
          <a:gradFill rotWithShape="1">
            <a:gsLst>
              <a:gs pos="0">
                <a:srgbClr val="0098C8"/>
              </a:gs>
              <a:gs pos="100000">
                <a:srgbClr val="336699"/>
              </a:gs>
            </a:gsLst>
            <a:lin ang="5400000" scaled="1"/>
          </a:gradFill>
          <a:ln w="1905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 wrap="none" lIns="100803" tIns="50402" rIns="100803" bIns="50402" anchor="ctr"/>
          <a:lstStyle/>
          <a:p>
            <a:pPr algn="ctr" defTabSz="1008063" eaLnBrk="1" hangingPunct="1">
              <a:spcBef>
                <a:spcPct val="50000"/>
              </a:spcBef>
            </a:pPr>
            <a:r>
              <a:rPr lang="ru-RU" altLang="ru-RU" b="1" dirty="0" err="1">
                <a:solidFill>
                  <a:schemeClr val="bg1"/>
                </a:solidFill>
                <a:latin typeface="Times New Roman" pitchFamily="18" charset="0"/>
              </a:rPr>
              <a:t>Спасо</a:t>
            </a:r>
            <a:r>
              <a:rPr lang="ru-RU" altLang="ru-RU" b="1" dirty="0">
                <a:solidFill>
                  <a:schemeClr val="bg1"/>
                </a:solidFill>
                <a:latin typeface="Times New Roman" pitchFamily="18" charset="0"/>
              </a:rPr>
              <a:t> – Воскресенская церковь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077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olonna_anima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66300" y="3175"/>
            <a:ext cx="314325" cy="755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Kolonna_anima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75"/>
            <a:ext cx="314325" cy="755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RAMK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0112375" cy="7585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AutoShape 20"/>
          <p:cNvSpPr>
            <a:spLocks noChangeArrowheads="1"/>
          </p:cNvSpPr>
          <p:nvPr/>
        </p:nvSpPr>
        <p:spPr bwMode="auto">
          <a:xfrm>
            <a:off x="1533525" y="1084263"/>
            <a:ext cx="6607175" cy="504825"/>
          </a:xfrm>
          <a:prstGeom prst="roundRect">
            <a:avLst>
              <a:gd name="adj" fmla="val 10926"/>
            </a:avLst>
          </a:prstGeom>
          <a:gradFill rotWithShape="1">
            <a:gsLst>
              <a:gs pos="0">
                <a:srgbClr val="0098C8"/>
              </a:gs>
              <a:gs pos="100000">
                <a:srgbClr val="336699"/>
              </a:gs>
            </a:gsLst>
            <a:lin ang="5400000" scaled="1"/>
          </a:gradFill>
          <a:ln w="1905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 wrap="none" lIns="100803" tIns="50402" rIns="100803" bIns="50402" anchor="ctr"/>
          <a:lstStyle/>
          <a:p>
            <a:pPr defTabSz="1006475" eaLnBrk="1" hangingPunct="1">
              <a:lnSpc>
                <a:spcPct val="80000"/>
              </a:lnSpc>
              <a:defRPr/>
            </a:pPr>
            <a:endParaRPr lang="ru-RU" altLang="ru-RU" sz="2400">
              <a:solidFill>
                <a:schemeClr val="bg1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126" name="Text Box 9"/>
          <p:cNvSpPr txBox="1">
            <a:spLocks noChangeArrowheads="1"/>
          </p:cNvSpPr>
          <p:nvPr/>
        </p:nvSpPr>
        <p:spPr bwMode="auto">
          <a:xfrm>
            <a:off x="893762" y="1084263"/>
            <a:ext cx="76708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1008063" eaLnBrk="1" hangingPunct="1">
              <a:spcBef>
                <a:spcPct val="50000"/>
              </a:spcBef>
            </a:pPr>
            <a:r>
              <a:rPr lang="ru-RU" altLang="ru-RU" sz="2800" b="1" dirty="0" smtClean="0">
                <a:solidFill>
                  <a:schemeClr val="bg1"/>
                </a:solidFill>
                <a:latin typeface="Times New Roman" pitchFamily="18" charset="0"/>
              </a:rPr>
              <a:t>Ожидаемый результат</a:t>
            </a:r>
            <a:endParaRPr lang="ru-RU" altLang="ru-RU" sz="28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5127" name="Рисунок 1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0" y="30163"/>
            <a:ext cx="622300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2716213" y="68263"/>
            <a:ext cx="66960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dirty="0" smtClean="0">
                <a:solidFill>
                  <a:srgbClr val="FFE3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«ШКОЛА ВОЛОНТЕРОВ НАСЛЕДИЯ»</a:t>
            </a:r>
            <a:endParaRPr lang="ru-RU" dirty="0">
              <a:solidFill>
                <a:srgbClr val="FFE38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8337" y="1836414"/>
            <a:ext cx="8836471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dirty="0" smtClean="0"/>
              <a:t>Проведение не менее 15 мероприятий на  9 объектах культурного наследия города (июнь – октябрь 2023 г.)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/>
              <a:t>80 человек волонтеров приобретут теоретические знания и         практические навыки сохранения и приумножения культурного                                достояния г. Верхотурья.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/>
              <a:t>Проведение экскурсий на </a:t>
            </a:r>
            <a:r>
              <a:rPr lang="ru-RU" dirty="0"/>
              <a:t>объектах культурного наследия города  </a:t>
            </a:r>
            <a:r>
              <a:rPr lang="ru-RU" dirty="0" smtClean="0"/>
              <a:t>не менее 10.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/>
              <a:t>Формирование уникальной среды </a:t>
            </a:r>
            <a:r>
              <a:rPr lang="ru-RU" dirty="0"/>
              <a:t>для </a:t>
            </a:r>
            <a:r>
              <a:rPr lang="ru-RU" dirty="0" smtClean="0"/>
              <a:t>развития волонтерского </a:t>
            </a:r>
            <a:r>
              <a:rPr lang="ru-RU" dirty="0"/>
              <a:t>сообщества. Знакомство с историческими местами, участие в практических работах по сохранению объектов культурного наследия, экскурсии, мастер-классы, дружеская атмосфера и познавательный </a:t>
            </a:r>
            <a:r>
              <a:rPr lang="ru-RU" dirty="0" smtClean="0"/>
              <a:t>досуг волонтеров.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/>
              <a:t>В результате проекта будут  созданы Центры </a:t>
            </a:r>
            <a:r>
              <a:rPr lang="ru-RU" dirty="0"/>
              <a:t>волонтеров наследия на базе учреждений </a:t>
            </a:r>
            <a:r>
              <a:rPr lang="ru-RU" dirty="0" smtClean="0"/>
              <a:t>культуры</a:t>
            </a:r>
            <a:r>
              <a:rPr lang="ru-RU" dirty="0"/>
              <a:t>. </a:t>
            </a:r>
            <a:endParaRPr lang="ru-RU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/>
              <a:t>Увеличение </a:t>
            </a:r>
            <a:r>
              <a:rPr lang="ru-RU" dirty="0"/>
              <a:t>числа добровольцев в сфере сохранения исторического и культурного наследия г. Верхотурья</a:t>
            </a:r>
            <a:r>
              <a:rPr lang="ru-RU" dirty="0" smtClean="0"/>
              <a:t>. Зарегистрировано 80 волонтеров на платформе </a:t>
            </a:r>
            <a:r>
              <a:rPr lang="ru-RU" dirty="0" err="1" smtClean="0"/>
              <a:t>Добро.ру</a:t>
            </a:r>
            <a:endParaRPr lang="ru-RU" dirty="0"/>
          </a:p>
          <a:p>
            <a:pPr marL="514350" indent="-514350" algn="just">
              <a:buFont typeface="+mj-lt"/>
              <a:buAutoNum type="arabicPeriod"/>
            </a:pPr>
            <a:endParaRPr lang="ru-RU" sz="18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306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Kolonna_anima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66300" y="3175"/>
            <a:ext cx="314325" cy="755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4" descr="Kolonna_anima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75"/>
            <a:ext cx="314325" cy="755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9"/>
          <p:cNvSpPr>
            <a:spLocks noChangeArrowheads="1"/>
          </p:cNvSpPr>
          <p:nvPr/>
        </p:nvSpPr>
        <p:spPr bwMode="auto">
          <a:xfrm>
            <a:off x="436563" y="7237413"/>
            <a:ext cx="9317037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803" tIns="50402" rIns="100803" bIns="50402">
            <a:spAutoFit/>
          </a:bodyPr>
          <a:lstStyle/>
          <a:p>
            <a:pPr algn="ctr" defTabSz="1008063" eaLnBrk="1" hangingPunct="1"/>
            <a:endParaRPr lang="ru-RU" altLang="ru-RU" sz="1400">
              <a:solidFill>
                <a:srgbClr val="F0FF99"/>
              </a:solidFill>
              <a:latin typeface="Times New Roman" pitchFamily="18" charset="0"/>
            </a:endParaRPr>
          </a:p>
        </p:txBody>
      </p:sp>
      <p:sp>
        <p:nvSpPr>
          <p:cNvPr id="14341" name="Rectangle 10"/>
          <p:cNvSpPr>
            <a:spLocks noChangeArrowheads="1"/>
          </p:cNvSpPr>
          <p:nvPr/>
        </p:nvSpPr>
        <p:spPr bwMode="auto">
          <a:xfrm>
            <a:off x="754063" y="1701800"/>
            <a:ext cx="865028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803" tIns="50402" rIns="100803" bIns="50402"/>
          <a:lstStyle/>
          <a:p>
            <a:pPr defTabSz="1008063" eaLnBrk="1" hangingPunct="1">
              <a:lnSpc>
                <a:spcPct val="80000"/>
              </a:lnSpc>
              <a:spcBef>
                <a:spcPct val="20000"/>
              </a:spcBef>
            </a:pPr>
            <a:endParaRPr lang="ru-RU" altLang="ru-RU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6" name="Picture 5" descr="RAM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080625" cy="7608888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71000">
                <a:schemeClr val="accent1">
                  <a:lumMod val="45000"/>
                  <a:lumOff val="55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5400000" scaled="1"/>
          </a:gradFill>
          <a:ln>
            <a:noFill/>
          </a:ln>
        </p:spPr>
      </p:pic>
      <p:pic>
        <p:nvPicPr>
          <p:cNvPr id="14343" name="Рисунок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0" y="30163"/>
            <a:ext cx="622300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719388" y="82550"/>
            <a:ext cx="54895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400" dirty="0" smtClean="0">
                <a:solidFill>
                  <a:srgbClr val="FFE3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«ШКОЛА ВОЛОНТЕРОВ НАСЛЕДИЯ»</a:t>
            </a:r>
            <a:endParaRPr lang="ru-RU" sz="2400" dirty="0">
              <a:solidFill>
                <a:srgbClr val="FFE38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45" name="Picture 13" descr="Kreml_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162" y="4284686"/>
            <a:ext cx="9910725" cy="2738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60363" y="1990725"/>
            <a:ext cx="939323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Сохраним культурное и историческое  наследие </a:t>
            </a:r>
          </a:p>
          <a:p>
            <a:pPr algn="ctr">
              <a:defRPr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себя и для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потомков!</a:t>
            </a:r>
          </a:p>
          <a:p>
            <a:pPr algn="ctr">
              <a:defRPr/>
            </a:pPr>
            <a:endParaRPr lang="ru-RU" sz="32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СПАСИБО  </a:t>
            </a:r>
            <a:r>
              <a:rPr lang="ru-RU" sz="4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ВНИМАНИЕ 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3" name="Rectangle 7"/>
          <p:cNvSpPr>
            <a:spLocks noGrp="1" noChangeArrowheads="1"/>
          </p:cNvSpPr>
          <p:nvPr>
            <p:ph type="title"/>
          </p:nvPr>
        </p:nvSpPr>
        <p:spPr>
          <a:xfrm>
            <a:off x="285750" y="1331913"/>
            <a:ext cx="9505950" cy="1800225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«ВЕРХОТУРЬЕ – ДУХОВНЫЙ  ЦЕНТР УРАЛА »</a:t>
            </a:r>
          </a:p>
        </p:txBody>
      </p:sp>
      <p:pic>
        <p:nvPicPr>
          <p:cNvPr id="2051" name="Picture 9" descr="MONASTI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1300" y="2413000"/>
            <a:ext cx="6078538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5" descr="FLA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516688"/>
            <a:ext cx="1007745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Рисунок 1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24413" y="184150"/>
            <a:ext cx="8794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3" descr="Kolonna_anima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66300" y="3175"/>
            <a:ext cx="314325" cy="755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4" descr="Kolonna_anima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175"/>
            <a:ext cx="314325" cy="755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Rectangle 9"/>
          <p:cNvSpPr>
            <a:spLocks noChangeArrowheads="1"/>
          </p:cNvSpPr>
          <p:nvPr/>
        </p:nvSpPr>
        <p:spPr bwMode="auto">
          <a:xfrm>
            <a:off x="436563" y="7237413"/>
            <a:ext cx="9317037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803" tIns="50402" rIns="100803" bIns="50402">
            <a:spAutoFit/>
          </a:bodyPr>
          <a:lstStyle/>
          <a:p>
            <a:pPr algn="ctr" defTabSz="1008063" eaLnBrk="1" hangingPunct="1"/>
            <a:endParaRPr lang="ru-RU" altLang="ru-RU" sz="1400">
              <a:solidFill>
                <a:srgbClr val="F0FF99"/>
              </a:solidFill>
              <a:latin typeface="Times New Roman" pitchFamily="18" charset="0"/>
            </a:endParaRPr>
          </a:p>
        </p:txBody>
      </p:sp>
      <p:sp>
        <p:nvSpPr>
          <p:cNvPr id="2057" name="Rectangle 10"/>
          <p:cNvSpPr>
            <a:spLocks noChangeArrowheads="1"/>
          </p:cNvSpPr>
          <p:nvPr/>
        </p:nvSpPr>
        <p:spPr bwMode="auto">
          <a:xfrm>
            <a:off x="754063" y="1701800"/>
            <a:ext cx="865028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803" tIns="50402" rIns="100803" bIns="50402"/>
          <a:lstStyle/>
          <a:p>
            <a:pPr defTabSz="1008063" eaLnBrk="1" hangingPunct="1">
              <a:lnSpc>
                <a:spcPct val="80000"/>
              </a:lnSpc>
              <a:spcBef>
                <a:spcPct val="20000"/>
              </a:spcBef>
            </a:pPr>
            <a:endParaRPr lang="ru-RU" altLang="ru-RU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10" name="Picture 5" descr="RAMK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-22225"/>
            <a:ext cx="10080625" cy="7608888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71000">
                <a:schemeClr val="accent1">
                  <a:lumMod val="45000"/>
                  <a:lumOff val="55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5400000" scaled="1"/>
          </a:gradFill>
          <a:ln>
            <a:noFill/>
          </a:ln>
        </p:spPr>
      </p:pic>
      <p:pic>
        <p:nvPicPr>
          <p:cNvPr id="2059" name="Рисунок 2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144000" y="30163"/>
            <a:ext cx="622300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719388" y="82550"/>
            <a:ext cx="54895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400" dirty="0" smtClean="0">
                <a:solidFill>
                  <a:srgbClr val="FFE3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«ШКОЛА ВОЛОНТЕРОВ НАСЛЕДИЯ»</a:t>
            </a:r>
            <a:endParaRPr lang="ru-RU" sz="2400" dirty="0">
              <a:solidFill>
                <a:srgbClr val="FFE38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1" name="Прямоугольник 14"/>
          <p:cNvSpPr>
            <a:spLocks noChangeArrowheads="1"/>
          </p:cNvSpPr>
          <p:nvPr/>
        </p:nvSpPr>
        <p:spPr bwMode="auto">
          <a:xfrm>
            <a:off x="719138" y="1093788"/>
            <a:ext cx="8858249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cs typeface="Arial" charset="0"/>
              </a:rPr>
              <a:t>	АКТУАЛЬНОСТЬ </a:t>
            </a:r>
            <a:r>
              <a:rPr lang="ru-RU" dirty="0" smtClean="0">
                <a:cs typeface="Arial" charset="0"/>
              </a:rPr>
              <a:t>ТЕМЫ</a:t>
            </a:r>
          </a:p>
          <a:p>
            <a:pPr algn="ctr"/>
            <a:endParaRPr lang="ru-RU" dirty="0" smtClean="0">
              <a:cs typeface="Arial" charset="0"/>
            </a:endParaRPr>
          </a:p>
          <a:p>
            <a:pPr algn="just"/>
            <a:r>
              <a:rPr lang="ru-RU" sz="1800" dirty="0" smtClean="0"/>
              <a:t>	</a:t>
            </a:r>
            <a:r>
              <a:rPr lang="ru-RU" dirty="0" smtClean="0"/>
              <a:t>Город </a:t>
            </a:r>
            <a:r>
              <a:rPr lang="ru-RU" dirty="0"/>
              <a:t>Верхотурье является единственным в Свердловской области историческим поселением, чей облик формируется благодаря сохранившейся исторической каменной и деревянной архитектуре. На территории города Верхотурья расположено 137 памятников </a:t>
            </a:r>
            <a:r>
              <a:rPr lang="ru-RU" dirty="0" smtClean="0"/>
              <a:t>архитектуры</a:t>
            </a:r>
            <a:r>
              <a:rPr lang="ru-RU" dirty="0"/>
              <a:t>.</a:t>
            </a:r>
            <a:r>
              <a:rPr lang="ru-RU" dirty="0" smtClean="0"/>
              <a:t> </a:t>
            </a:r>
            <a:r>
              <a:rPr lang="ru-RU" dirty="0"/>
              <a:t>	</a:t>
            </a:r>
            <a:endParaRPr lang="ru-RU" dirty="0" smtClean="0"/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	Особенно актуальна в наши дни проблема сохранения культурного наследия. Объекты, сохранившиеся в городе до нашего времени, начали разрушаться, историческая застройка города находится в неудовлетворительном состоянии.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	Проект направлен на сохранение историко-культурного наследия города Верхотурья, который в 2023 г. отмечает свое 425 – летие.</a:t>
            </a:r>
          </a:p>
          <a:p>
            <a:pPr algn="just"/>
            <a:endParaRPr lang="ru-RU" dirty="0">
              <a:cs typeface="Arial" charset="0"/>
            </a:endParaRPr>
          </a:p>
          <a:p>
            <a:pPr algn="just"/>
            <a:r>
              <a:rPr lang="ru-RU" dirty="0">
                <a:cs typeface="Arial" charset="0"/>
              </a:rPr>
              <a:t>	</a:t>
            </a:r>
            <a:r>
              <a:rPr lang="ru-RU" dirty="0" smtClean="0">
                <a:cs typeface="Arial" charset="0"/>
              </a:rPr>
              <a:t> </a:t>
            </a:r>
            <a:endParaRPr lang="ru-RU" dirty="0">
              <a:solidFill>
                <a:srgbClr val="FF0000"/>
              </a:solidFill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3" name="Rectangle 7"/>
          <p:cNvSpPr>
            <a:spLocks noGrp="1" noChangeArrowheads="1"/>
          </p:cNvSpPr>
          <p:nvPr>
            <p:ph type="title"/>
          </p:nvPr>
        </p:nvSpPr>
        <p:spPr>
          <a:xfrm>
            <a:off x="285750" y="1331913"/>
            <a:ext cx="9505950" cy="1800225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«ВЕРХОТУРЬЕ – ДУХОВНЫЙ  ЦЕНТР УРАЛА »</a:t>
            </a:r>
          </a:p>
        </p:txBody>
      </p:sp>
      <p:pic>
        <p:nvPicPr>
          <p:cNvPr id="2051" name="Picture 9" descr="MONASTI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1300" y="2413000"/>
            <a:ext cx="6078538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5" descr="FLA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516688"/>
            <a:ext cx="1007745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Рисунок 1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24413" y="184150"/>
            <a:ext cx="8794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3" descr="Kolonna_anima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66300" y="3175"/>
            <a:ext cx="314325" cy="755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4" descr="Kolonna_anima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175"/>
            <a:ext cx="314325" cy="755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Rectangle 9"/>
          <p:cNvSpPr>
            <a:spLocks noChangeArrowheads="1"/>
          </p:cNvSpPr>
          <p:nvPr/>
        </p:nvSpPr>
        <p:spPr bwMode="auto">
          <a:xfrm>
            <a:off x="436563" y="7237413"/>
            <a:ext cx="9317037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803" tIns="50402" rIns="100803" bIns="50402">
            <a:spAutoFit/>
          </a:bodyPr>
          <a:lstStyle/>
          <a:p>
            <a:pPr algn="ctr" defTabSz="1008063" eaLnBrk="1" hangingPunct="1"/>
            <a:endParaRPr lang="ru-RU" altLang="ru-RU" sz="1400">
              <a:solidFill>
                <a:srgbClr val="F0FF99"/>
              </a:solidFill>
              <a:latin typeface="Times New Roman" pitchFamily="18" charset="0"/>
            </a:endParaRPr>
          </a:p>
        </p:txBody>
      </p:sp>
      <p:sp>
        <p:nvSpPr>
          <p:cNvPr id="2057" name="Rectangle 10"/>
          <p:cNvSpPr>
            <a:spLocks noChangeArrowheads="1"/>
          </p:cNvSpPr>
          <p:nvPr/>
        </p:nvSpPr>
        <p:spPr bwMode="auto">
          <a:xfrm>
            <a:off x="754063" y="1701800"/>
            <a:ext cx="865028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803" tIns="50402" rIns="100803" bIns="50402"/>
          <a:lstStyle/>
          <a:p>
            <a:pPr defTabSz="1008063" eaLnBrk="1" hangingPunct="1">
              <a:lnSpc>
                <a:spcPct val="80000"/>
              </a:lnSpc>
              <a:spcBef>
                <a:spcPct val="20000"/>
              </a:spcBef>
            </a:pPr>
            <a:endParaRPr lang="ru-RU" altLang="ru-RU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10" name="Picture 5" descr="RAMK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-22225"/>
            <a:ext cx="10080625" cy="7608888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71000">
                <a:schemeClr val="accent1">
                  <a:lumMod val="45000"/>
                  <a:lumOff val="55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5400000" scaled="1"/>
          </a:gradFill>
          <a:ln>
            <a:noFill/>
          </a:ln>
        </p:spPr>
      </p:pic>
      <p:pic>
        <p:nvPicPr>
          <p:cNvPr id="2059" name="Рисунок 2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144000" y="30163"/>
            <a:ext cx="622300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719388" y="82550"/>
            <a:ext cx="54895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400" dirty="0" smtClean="0">
                <a:solidFill>
                  <a:srgbClr val="FFE3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«ШКОЛА ВОЛОНТЕРОВ НАСЛЕДИЯ»</a:t>
            </a:r>
            <a:endParaRPr lang="ru-RU" sz="2400" dirty="0">
              <a:solidFill>
                <a:srgbClr val="FFE38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1" name="Прямоугольник 14"/>
          <p:cNvSpPr>
            <a:spLocks noChangeArrowheads="1"/>
          </p:cNvSpPr>
          <p:nvPr/>
        </p:nvSpPr>
        <p:spPr bwMode="auto">
          <a:xfrm>
            <a:off x="436564" y="1093788"/>
            <a:ext cx="9140824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dirty="0">
                <a:cs typeface="Arial" charset="0"/>
              </a:rPr>
              <a:t>	</a:t>
            </a:r>
            <a:r>
              <a:rPr lang="ru-RU" u="sng" dirty="0"/>
              <a:t>ЦЕЛЬ: Развитие волонтерского общегородского движения по сохранению, восстановлению и популяризации объектов культурного наследия</a:t>
            </a:r>
          </a:p>
          <a:p>
            <a:pPr algn="just">
              <a:lnSpc>
                <a:spcPct val="150000"/>
              </a:lnSpc>
            </a:pPr>
            <a:r>
              <a:rPr lang="ru-RU" dirty="0" smtClean="0"/>
              <a:t>ЗАДАЧИ</a:t>
            </a:r>
            <a:r>
              <a:rPr lang="ru-RU" dirty="0"/>
              <a:t>: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dirty="0" smtClean="0"/>
              <a:t>вовлечение </a:t>
            </a:r>
            <a:r>
              <a:rPr lang="ru-RU" dirty="0"/>
              <a:t>активных граждан в волонтерскую деятельность в сфере сохранения культурного наследия;</a:t>
            </a:r>
          </a:p>
          <a:p>
            <a:pPr marL="171450" indent="-171450" algn="just">
              <a:buFont typeface="Wingdings" panose="05000000000000000000" pitchFamily="2" charset="2"/>
              <a:buChar char="q"/>
            </a:pPr>
            <a:endParaRPr lang="ru-RU" sz="700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dirty="0" smtClean="0"/>
              <a:t>получение </a:t>
            </a:r>
            <a:r>
              <a:rPr lang="ru-RU" dirty="0"/>
              <a:t>волонтерами теоретических и практических навыков в сфере сохранения культурного наследия;</a:t>
            </a:r>
          </a:p>
          <a:p>
            <a:pPr marL="171450" indent="-171450" algn="just">
              <a:buFont typeface="Wingdings" panose="05000000000000000000" pitchFamily="2" charset="2"/>
              <a:buChar char="q"/>
            </a:pPr>
            <a:endParaRPr lang="ru-RU" sz="800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dirty="0" smtClean="0"/>
              <a:t>проведение </a:t>
            </a:r>
            <a:r>
              <a:rPr lang="ru-RU" dirty="0"/>
              <a:t>работ на объектах культурного наследия;</a:t>
            </a:r>
          </a:p>
          <a:p>
            <a:pPr marL="171450" indent="-171450" algn="just">
              <a:buFont typeface="Wingdings" panose="05000000000000000000" pitchFamily="2" charset="2"/>
              <a:buChar char="q"/>
            </a:pPr>
            <a:endParaRPr lang="ru-RU" sz="700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dirty="0" smtClean="0"/>
              <a:t>привлечение </a:t>
            </a:r>
            <a:r>
              <a:rPr lang="ru-RU" dirty="0"/>
              <a:t>специалистов в области сохранения культурного наследия для участия в волонтерской деятельности;</a:t>
            </a:r>
          </a:p>
          <a:p>
            <a:pPr marL="171450" indent="-171450" algn="just">
              <a:buFont typeface="Wingdings" panose="05000000000000000000" pitchFamily="2" charset="2"/>
              <a:buChar char="q"/>
            </a:pPr>
            <a:endParaRPr lang="ru-RU" sz="700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dirty="0" smtClean="0"/>
              <a:t>популяризация </a:t>
            </a:r>
            <a:r>
              <a:rPr lang="ru-RU" dirty="0"/>
              <a:t>волонтерского движения в сфере сохранения культурного наследия.</a:t>
            </a:r>
          </a:p>
          <a:p>
            <a:pPr marL="171450" indent="-171450" algn="just">
              <a:buFont typeface="Wingdings" panose="05000000000000000000" pitchFamily="2" charset="2"/>
              <a:buChar char="q"/>
            </a:pPr>
            <a:endParaRPr lang="ru-RU" sz="600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dirty="0" smtClean="0"/>
              <a:t>подготовка </a:t>
            </a:r>
            <a:r>
              <a:rPr lang="ru-RU" dirty="0"/>
              <a:t>основ для создания Центров волонтеров наследия на базе учреждений культуры.</a:t>
            </a:r>
          </a:p>
          <a:p>
            <a:pPr marL="171450" indent="-171450" algn="just">
              <a:buFont typeface="Wingdings" panose="05000000000000000000" pitchFamily="2" charset="2"/>
              <a:buChar char="q"/>
            </a:pPr>
            <a:endParaRPr lang="ru-RU" sz="700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dirty="0" smtClean="0"/>
              <a:t>увеличение </a:t>
            </a:r>
            <a:r>
              <a:rPr lang="ru-RU" dirty="0"/>
              <a:t>числа добровольцев в сфере сохранения исторического и культурного наследия г. Верхотурья</a:t>
            </a:r>
            <a:r>
              <a:rPr lang="ru-RU" dirty="0" smtClean="0"/>
              <a:t>.</a:t>
            </a:r>
            <a:r>
              <a:rPr lang="ru-RU" dirty="0">
                <a:cs typeface="Arial" charset="0"/>
              </a:rPr>
              <a:t>	</a:t>
            </a:r>
            <a:r>
              <a:rPr lang="ru-RU" dirty="0" smtClean="0">
                <a:cs typeface="Arial" charset="0"/>
              </a:rPr>
              <a:t> </a:t>
            </a:r>
            <a:endParaRPr lang="ru-RU" dirty="0">
              <a:solidFill>
                <a:srgbClr val="FF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65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3" name="Rectangle 7"/>
          <p:cNvSpPr>
            <a:spLocks noGrp="1" noChangeArrowheads="1"/>
          </p:cNvSpPr>
          <p:nvPr>
            <p:ph type="title"/>
          </p:nvPr>
        </p:nvSpPr>
        <p:spPr>
          <a:xfrm>
            <a:off x="285750" y="1331913"/>
            <a:ext cx="9505950" cy="1800225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«ВЕРХОТУРЬЕ – ДУХОВНЫЙ  ЦЕНТР УРАЛА »</a:t>
            </a:r>
          </a:p>
        </p:txBody>
      </p:sp>
      <p:pic>
        <p:nvPicPr>
          <p:cNvPr id="2051" name="Picture 9" descr="MONASTI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1300" y="2413000"/>
            <a:ext cx="6078538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5" descr="FLA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16688"/>
            <a:ext cx="1007745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Рисунок 1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4413" y="184150"/>
            <a:ext cx="8794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3" descr="Kolonna_anima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66300" y="3175"/>
            <a:ext cx="314325" cy="755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4" descr="Kolonna_anima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175"/>
            <a:ext cx="314325" cy="755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Rectangle 9"/>
          <p:cNvSpPr>
            <a:spLocks noChangeArrowheads="1"/>
          </p:cNvSpPr>
          <p:nvPr/>
        </p:nvSpPr>
        <p:spPr bwMode="auto">
          <a:xfrm>
            <a:off x="436563" y="7237413"/>
            <a:ext cx="9317037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803" tIns="50402" rIns="100803" bIns="50402">
            <a:spAutoFit/>
          </a:bodyPr>
          <a:lstStyle/>
          <a:p>
            <a:pPr algn="ctr" defTabSz="1008063" eaLnBrk="1" hangingPunct="1"/>
            <a:endParaRPr lang="ru-RU" altLang="ru-RU" sz="1400">
              <a:solidFill>
                <a:srgbClr val="F0FF99"/>
              </a:solidFill>
              <a:latin typeface="Times New Roman" pitchFamily="18" charset="0"/>
            </a:endParaRPr>
          </a:p>
        </p:txBody>
      </p:sp>
      <p:sp>
        <p:nvSpPr>
          <p:cNvPr id="2057" name="Rectangle 10"/>
          <p:cNvSpPr>
            <a:spLocks noChangeArrowheads="1"/>
          </p:cNvSpPr>
          <p:nvPr/>
        </p:nvSpPr>
        <p:spPr bwMode="auto">
          <a:xfrm>
            <a:off x="754063" y="1701800"/>
            <a:ext cx="865028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803" tIns="50402" rIns="100803" bIns="50402"/>
          <a:lstStyle/>
          <a:p>
            <a:pPr defTabSz="1008063" eaLnBrk="1" hangingPunct="1">
              <a:lnSpc>
                <a:spcPct val="80000"/>
              </a:lnSpc>
              <a:spcBef>
                <a:spcPct val="20000"/>
              </a:spcBef>
            </a:pPr>
            <a:endParaRPr lang="ru-RU" altLang="ru-RU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10" name="Picture 5" descr="RAMK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-22225"/>
            <a:ext cx="10080625" cy="7608888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71000">
                <a:schemeClr val="accent1">
                  <a:lumMod val="45000"/>
                  <a:lumOff val="55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5400000" scaled="1"/>
          </a:gradFill>
          <a:ln>
            <a:noFill/>
          </a:ln>
        </p:spPr>
      </p:pic>
      <p:pic>
        <p:nvPicPr>
          <p:cNvPr id="2059" name="Рисунок 2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44000" y="30163"/>
            <a:ext cx="622300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719388" y="82550"/>
            <a:ext cx="54895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400" dirty="0" smtClean="0">
                <a:solidFill>
                  <a:srgbClr val="FFE3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«ШКОЛА ВОЛОНТЕРОВ НАСЛЕДИЯ»</a:t>
            </a:r>
            <a:endParaRPr lang="ru-RU" sz="2400" dirty="0">
              <a:solidFill>
                <a:srgbClr val="FFE38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1" name="Прямоугольник 14"/>
          <p:cNvSpPr>
            <a:spLocks noChangeArrowheads="1"/>
          </p:cNvSpPr>
          <p:nvPr/>
        </p:nvSpPr>
        <p:spPr bwMode="auto">
          <a:xfrm>
            <a:off x="719138" y="1093788"/>
            <a:ext cx="885824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dirty="0">
                <a:cs typeface="Arial" charset="0"/>
              </a:rPr>
              <a:t>	</a:t>
            </a:r>
          </a:p>
          <a:p>
            <a:pPr algn="just"/>
            <a:r>
              <a:rPr lang="ru-RU" dirty="0">
                <a:cs typeface="Arial" charset="0"/>
              </a:rPr>
              <a:t>	</a:t>
            </a:r>
            <a:r>
              <a:rPr lang="ru-RU" dirty="0" smtClean="0">
                <a:cs typeface="Arial" charset="0"/>
              </a:rPr>
              <a:t> </a:t>
            </a:r>
            <a:endParaRPr lang="ru-RU" dirty="0">
              <a:solidFill>
                <a:srgbClr val="FF0000"/>
              </a:solidFill>
              <a:cs typeface="Arial" charset="0"/>
            </a:endParaRPr>
          </a:p>
        </p:txBody>
      </p:sp>
      <p:pic>
        <p:nvPicPr>
          <p:cNvPr id="2062" name="Picture 19" descr="PAN_RI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3238" y="5005388"/>
            <a:ext cx="9359900" cy="216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676275" y="1265238"/>
            <a:ext cx="88011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ЦЕЛЕВАЯ АУДИТОРИЯ ПРОЕКТА</a:t>
            </a:r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Жители города Верхотурья – 8 400 чел.</a:t>
            </a:r>
          </a:p>
          <a:p>
            <a:pPr algn="just"/>
            <a:r>
              <a:rPr lang="ru-RU" dirty="0" smtClean="0"/>
              <a:t>Насельники женского и мужского монастырей - 100 чел.</a:t>
            </a:r>
          </a:p>
          <a:p>
            <a:pPr algn="just"/>
            <a:r>
              <a:rPr lang="ru-RU" dirty="0" smtClean="0"/>
              <a:t>Туристы и паломники – 21 400 чел.</a:t>
            </a:r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r>
              <a:rPr lang="ru-RU" dirty="0"/>
              <a:t>Планируемое количество человек, которые получат пользу от реализации проекта – 30 000 человек</a:t>
            </a:r>
          </a:p>
          <a:p>
            <a:pPr algn="just"/>
            <a:endParaRPr lang="ru-RU" dirty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9711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3" name="Rectangle 7"/>
          <p:cNvSpPr>
            <a:spLocks noGrp="1" noChangeArrowheads="1"/>
          </p:cNvSpPr>
          <p:nvPr>
            <p:ph type="title"/>
          </p:nvPr>
        </p:nvSpPr>
        <p:spPr>
          <a:xfrm>
            <a:off x="285750" y="1331913"/>
            <a:ext cx="9505950" cy="1800225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«ВЕРХОТУРЬЕ – ДУХОВНЫЙ  ЦЕНТР УРАЛА »</a:t>
            </a:r>
          </a:p>
        </p:txBody>
      </p:sp>
      <p:pic>
        <p:nvPicPr>
          <p:cNvPr id="2051" name="Picture 9" descr="MONASTI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1300" y="2413000"/>
            <a:ext cx="6078538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5" descr="FLA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16688"/>
            <a:ext cx="1007745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Рисунок 1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4413" y="184150"/>
            <a:ext cx="8794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3" descr="Kolonna_anima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66300" y="3175"/>
            <a:ext cx="314325" cy="755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4" descr="Kolonna_anima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175"/>
            <a:ext cx="314325" cy="755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Rectangle 9"/>
          <p:cNvSpPr>
            <a:spLocks noChangeArrowheads="1"/>
          </p:cNvSpPr>
          <p:nvPr/>
        </p:nvSpPr>
        <p:spPr bwMode="auto">
          <a:xfrm>
            <a:off x="436563" y="7237413"/>
            <a:ext cx="9317037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803" tIns="50402" rIns="100803" bIns="50402">
            <a:spAutoFit/>
          </a:bodyPr>
          <a:lstStyle/>
          <a:p>
            <a:pPr algn="ctr" defTabSz="1008063" eaLnBrk="1" hangingPunct="1"/>
            <a:endParaRPr lang="ru-RU" altLang="ru-RU" sz="1400">
              <a:solidFill>
                <a:srgbClr val="F0FF99"/>
              </a:solidFill>
              <a:latin typeface="Times New Roman" pitchFamily="18" charset="0"/>
            </a:endParaRPr>
          </a:p>
        </p:txBody>
      </p:sp>
      <p:sp>
        <p:nvSpPr>
          <p:cNvPr id="2057" name="Rectangle 10"/>
          <p:cNvSpPr>
            <a:spLocks noChangeArrowheads="1"/>
          </p:cNvSpPr>
          <p:nvPr/>
        </p:nvSpPr>
        <p:spPr bwMode="auto">
          <a:xfrm>
            <a:off x="754063" y="1701800"/>
            <a:ext cx="865028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803" tIns="50402" rIns="100803" bIns="50402"/>
          <a:lstStyle/>
          <a:p>
            <a:pPr defTabSz="1008063" eaLnBrk="1" hangingPunct="1">
              <a:lnSpc>
                <a:spcPct val="80000"/>
              </a:lnSpc>
              <a:spcBef>
                <a:spcPct val="20000"/>
              </a:spcBef>
            </a:pPr>
            <a:endParaRPr lang="ru-RU" altLang="ru-RU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10" name="Picture 5" descr="RAMK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-22225"/>
            <a:ext cx="10080625" cy="7608888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71000">
                <a:schemeClr val="accent1">
                  <a:lumMod val="45000"/>
                  <a:lumOff val="55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5400000" scaled="1"/>
          </a:gradFill>
          <a:ln>
            <a:noFill/>
          </a:ln>
        </p:spPr>
      </p:pic>
      <p:pic>
        <p:nvPicPr>
          <p:cNvPr id="2059" name="Рисунок 2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44000" y="30163"/>
            <a:ext cx="622300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719388" y="82550"/>
            <a:ext cx="54895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400" dirty="0" smtClean="0">
                <a:solidFill>
                  <a:srgbClr val="FFE3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«ШКОЛА ВОЛОНТЕРОВ НАСЛЕДИЯ»</a:t>
            </a:r>
            <a:endParaRPr lang="ru-RU" sz="2400" dirty="0">
              <a:solidFill>
                <a:srgbClr val="FFE38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1" name="Прямоугольник 14"/>
          <p:cNvSpPr>
            <a:spLocks noChangeArrowheads="1"/>
          </p:cNvSpPr>
          <p:nvPr/>
        </p:nvSpPr>
        <p:spPr bwMode="auto">
          <a:xfrm>
            <a:off x="719138" y="1093788"/>
            <a:ext cx="885824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dirty="0">
                <a:cs typeface="Arial" charset="0"/>
              </a:rPr>
              <a:t>	</a:t>
            </a:r>
          </a:p>
          <a:p>
            <a:pPr algn="just"/>
            <a:r>
              <a:rPr lang="ru-RU" dirty="0">
                <a:cs typeface="Arial" charset="0"/>
              </a:rPr>
              <a:t>	</a:t>
            </a:r>
            <a:r>
              <a:rPr lang="ru-RU" dirty="0" smtClean="0">
                <a:cs typeface="Arial" charset="0"/>
              </a:rPr>
              <a:t> </a:t>
            </a:r>
            <a:endParaRPr lang="ru-RU" dirty="0">
              <a:solidFill>
                <a:srgbClr val="FF0000"/>
              </a:solidFill>
              <a:cs typeface="Arial" charset="0"/>
            </a:endParaRPr>
          </a:p>
        </p:txBody>
      </p:sp>
      <p:pic>
        <p:nvPicPr>
          <p:cNvPr id="2062" name="Picture 19" descr="PAN_RI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3238" y="5005388"/>
            <a:ext cx="9359900" cy="216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676275" y="1265238"/>
            <a:ext cx="88011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Предполагаемое количество волонтеров проекта и их задачи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Количество участников проекта, волонтеров - 80 человек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ru-RU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dirty="0" smtClean="0"/>
              <a:t>уборка </a:t>
            </a:r>
            <a:r>
              <a:rPr lang="ru-RU" dirty="0"/>
              <a:t>прилегающей к объекту культурного наследия территории;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dirty="0" smtClean="0"/>
              <a:t>расчистка </a:t>
            </a:r>
            <a:r>
              <a:rPr lang="ru-RU" dirty="0"/>
              <a:t>завалов внутри помещений от мусора;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dirty="0" smtClean="0"/>
              <a:t>расчистка </a:t>
            </a:r>
            <a:r>
              <a:rPr lang="ru-RU" dirty="0"/>
              <a:t>кирпичей из исторической кладки;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dirty="0" smtClean="0"/>
              <a:t>покраска </a:t>
            </a:r>
            <a:r>
              <a:rPr lang="ru-RU" dirty="0"/>
              <a:t>(ограждений входа на территорию монастырей);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dirty="0" smtClean="0"/>
              <a:t>выравнивание </a:t>
            </a:r>
            <a:r>
              <a:rPr lang="ru-RU" dirty="0"/>
              <a:t>земли у старинных стен обителей;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dirty="0" smtClean="0"/>
              <a:t>сбор </a:t>
            </a:r>
            <a:r>
              <a:rPr lang="ru-RU" dirty="0"/>
              <a:t>старого кирпича, оставшегося от монастырской стены и перенос в специально отведенное место на территории;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dirty="0" smtClean="0"/>
              <a:t>выкашивание </a:t>
            </a:r>
            <a:r>
              <a:rPr lang="ru-RU" dirty="0"/>
              <a:t>и уборка травы у объектов культурного наследия;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dirty="0" smtClean="0"/>
              <a:t>организация </a:t>
            </a:r>
            <a:r>
              <a:rPr lang="ru-RU" dirty="0"/>
              <a:t>дискуссий, лекций, семинаров, бесед с целью популяризации сохранения объектов  культурного наследия</a:t>
            </a:r>
          </a:p>
        </p:txBody>
      </p:sp>
    </p:spTree>
    <p:extLst>
      <p:ext uri="{BB962C8B-B14F-4D97-AF65-F5344CB8AC3E}">
        <p14:creationId xmlns:p14="http://schemas.microsoft.com/office/powerpoint/2010/main" val="286827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3" name="Rectangle 7"/>
          <p:cNvSpPr>
            <a:spLocks noGrp="1" noChangeArrowheads="1"/>
          </p:cNvSpPr>
          <p:nvPr>
            <p:ph type="title"/>
          </p:nvPr>
        </p:nvSpPr>
        <p:spPr>
          <a:xfrm>
            <a:off x="285750" y="1331913"/>
            <a:ext cx="9505950" cy="1800225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«ВЕРХОТУРЬЕ – ДУХОВНЫЙ  ЦЕНТР УРАЛА »</a:t>
            </a:r>
          </a:p>
        </p:txBody>
      </p:sp>
      <p:pic>
        <p:nvPicPr>
          <p:cNvPr id="2051" name="Picture 9" descr="MONASTI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1300" y="2413000"/>
            <a:ext cx="6078538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5" descr="FLA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16688"/>
            <a:ext cx="1007745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Рисунок 1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4413" y="184150"/>
            <a:ext cx="8794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3" descr="Kolonna_anima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66300" y="3175"/>
            <a:ext cx="314325" cy="755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4" descr="Kolonna_anima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175"/>
            <a:ext cx="314325" cy="755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Rectangle 9"/>
          <p:cNvSpPr>
            <a:spLocks noChangeArrowheads="1"/>
          </p:cNvSpPr>
          <p:nvPr/>
        </p:nvSpPr>
        <p:spPr bwMode="auto">
          <a:xfrm>
            <a:off x="436563" y="7237413"/>
            <a:ext cx="9317037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803" tIns="50402" rIns="100803" bIns="50402">
            <a:spAutoFit/>
          </a:bodyPr>
          <a:lstStyle/>
          <a:p>
            <a:pPr algn="ctr" defTabSz="1008063" eaLnBrk="1" hangingPunct="1"/>
            <a:endParaRPr lang="ru-RU" altLang="ru-RU" sz="1400">
              <a:solidFill>
                <a:srgbClr val="F0FF99"/>
              </a:solidFill>
              <a:latin typeface="Times New Roman" pitchFamily="18" charset="0"/>
            </a:endParaRPr>
          </a:p>
        </p:txBody>
      </p:sp>
      <p:sp>
        <p:nvSpPr>
          <p:cNvPr id="2057" name="Rectangle 10"/>
          <p:cNvSpPr>
            <a:spLocks noChangeArrowheads="1"/>
          </p:cNvSpPr>
          <p:nvPr/>
        </p:nvSpPr>
        <p:spPr bwMode="auto">
          <a:xfrm>
            <a:off x="754063" y="1701800"/>
            <a:ext cx="865028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803" tIns="50402" rIns="100803" bIns="50402"/>
          <a:lstStyle/>
          <a:p>
            <a:pPr defTabSz="1008063" eaLnBrk="1" hangingPunct="1">
              <a:lnSpc>
                <a:spcPct val="80000"/>
              </a:lnSpc>
              <a:spcBef>
                <a:spcPct val="20000"/>
              </a:spcBef>
            </a:pPr>
            <a:endParaRPr lang="ru-RU" altLang="ru-RU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10" name="Picture 5" descr="RAMK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525" y="0"/>
            <a:ext cx="10080625" cy="7608888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71000">
                <a:schemeClr val="accent1">
                  <a:lumMod val="45000"/>
                  <a:lumOff val="55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5400000" scaled="1"/>
          </a:gradFill>
          <a:ln>
            <a:noFill/>
          </a:ln>
        </p:spPr>
      </p:pic>
      <p:pic>
        <p:nvPicPr>
          <p:cNvPr id="2059" name="Рисунок 2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44000" y="30163"/>
            <a:ext cx="622300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719388" y="82550"/>
            <a:ext cx="54895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400" dirty="0" smtClean="0">
                <a:solidFill>
                  <a:srgbClr val="FFE3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«ШКОЛА ВОЛОНТЕРОВ НАСЛЕДИЯ»</a:t>
            </a:r>
            <a:endParaRPr lang="ru-RU" sz="2400" dirty="0">
              <a:solidFill>
                <a:srgbClr val="FFE38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1" name="Прямоугольник 14"/>
          <p:cNvSpPr>
            <a:spLocks noChangeArrowheads="1"/>
          </p:cNvSpPr>
          <p:nvPr/>
        </p:nvSpPr>
        <p:spPr bwMode="auto">
          <a:xfrm>
            <a:off x="719138" y="1093788"/>
            <a:ext cx="885824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dirty="0">
                <a:cs typeface="Arial" charset="0"/>
              </a:rPr>
              <a:t>	</a:t>
            </a:r>
          </a:p>
          <a:p>
            <a:pPr algn="just"/>
            <a:r>
              <a:rPr lang="ru-RU" dirty="0">
                <a:cs typeface="Arial" charset="0"/>
              </a:rPr>
              <a:t>	</a:t>
            </a:r>
            <a:r>
              <a:rPr lang="ru-RU" dirty="0" smtClean="0">
                <a:cs typeface="Arial" charset="0"/>
              </a:rPr>
              <a:t> </a:t>
            </a:r>
            <a:endParaRPr lang="ru-RU" dirty="0">
              <a:solidFill>
                <a:srgbClr val="FF0000"/>
              </a:solidFill>
              <a:cs typeface="Arial" charset="0"/>
            </a:endParaRPr>
          </a:p>
        </p:txBody>
      </p:sp>
      <p:pic>
        <p:nvPicPr>
          <p:cNvPr id="2062" name="Picture 19" descr="PAN_RI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3238" y="5005388"/>
            <a:ext cx="9359900" cy="216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590550" y="978912"/>
            <a:ext cx="88011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ДВА МОДУЛЯ ПРОЕКТА </a:t>
            </a:r>
            <a:endParaRPr lang="ru-RU" sz="2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23737" y="2175699"/>
            <a:ext cx="35442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Образовательный</a:t>
            </a: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722790" y="2175699"/>
            <a:ext cx="35442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Практический</a:t>
            </a: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37809" y="2779516"/>
            <a:ext cx="408337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олонтеры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получают опыт и компетенции по восстановлению памятников историко-культурного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наследия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Практические мастер-классы по дереву, камню, кирпичу,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металлу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2912" y="2804328"/>
            <a:ext cx="455733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Обучение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 ведущих специалистов в сфере сохранения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наследия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Лекции историков,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градозащитников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архитекторов и реставраторов</a:t>
            </a: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Знакомство с процессом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реставрации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 bwMode="auto">
          <a:xfrm flipH="1">
            <a:off x="3168104" y="1486812"/>
            <a:ext cx="1602761" cy="640574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 bwMode="auto">
          <a:xfrm>
            <a:off x="5029330" y="1493763"/>
            <a:ext cx="2104355" cy="762641"/>
          </a:xfrm>
          <a:prstGeom prst="straightConnector1">
            <a:avLst/>
          </a:prstGeom>
          <a:ln>
            <a:headEnd type="none" w="med" len="med"/>
            <a:tailEnd type="triangle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613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3" name="Rectangle 7"/>
          <p:cNvSpPr>
            <a:spLocks noGrp="1" noChangeArrowheads="1"/>
          </p:cNvSpPr>
          <p:nvPr>
            <p:ph type="title"/>
          </p:nvPr>
        </p:nvSpPr>
        <p:spPr>
          <a:xfrm>
            <a:off x="285750" y="1331913"/>
            <a:ext cx="9505950" cy="1800225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«ВЕРХОТУРЬЕ – ДУХОВНЫЙ  ЦЕНТР УРАЛА »</a:t>
            </a:r>
          </a:p>
        </p:txBody>
      </p:sp>
      <p:pic>
        <p:nvPicPr>
          <p:cNvPr id="2051" name="Picture 9" descr="MONASTI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1300" y="2413000"/>
            <a:ext cx="6078538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5" descr="FLA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16688"/>
            <a:ext cx="1007745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Рисунок 1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4413" y="184150"/>
            <a:ext cx="8794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3" descr="Kolonna_anima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66300" y="3175"/>
            <a:ext cx="314325" cy="755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4" descr="Kolonna_anima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175"/>
            <a:ext cx="314325" cy="755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Rectangle 9"/>
          <p:cNvSpPr>
            <a:spLocks noChangeArrowheads="1"/>
          </p:cNvSpPr>
          <p:nvPr/>
        </p:nvSpPr>
        <p:spPr bwMode="auto">
          <a:xfrm>
            <a:off x="436563" y="7237413"/>
            <a:ext cx="9317037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803" tIns="50402" rIns="100803" bIns="50402">
            <a:spAutoFit/>
          </a:bodyPr>
          <a:lstStyle/>
          <a:p>
            <a:pPr algn="ctr" defTabSz="1008063" eaLnBrk="1" hangingPunct="1"/>
            <a:endParaRPr lang="ru-RU" altLang="ru-RU" sz="1400">
              <a:solidFill>
                <a:srgbClr val="F0FF99"/>
              </a:solidFill>
              <a:latin typeface="Times New Roman" pitchFamily="18" charset="0"/>
            </a:endParaRPr>
          </a:p>
        </p:txBody>
      </p:sp>
      <p:sp>
        <p:nvSpPr>
          <p:cNvPr id="2057" name="Rectangle 10"/>
          <p:cNvSpPr>
            <a:spLocks noChangeArrowheads="1"/>
          </p:cNvSpPr>
          <p:nvPr/>
        </p:nvSpPr>
        <p:spPr bwMode="auto">
          <a:xfrm>
            <a:off x="754063" y="1701800"/>
            <a:ext cx="865028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803" tIns="50402" rIns="100803" bIns="50402"/>
          <a:lstStyle/>
          <a:p>
            <a:pPr defTabSz="1008063" eaLnBrk="1" hangingPunct="1">
              <a:lnSpc>
                <a:spcPct val="80000"/>
              </a:lnSpc>
              <a:spcBef>
                <a:spcPct val="20000"/>
              </a:spcBef>
            </a:pPr>
            <a:endParaRPr lang="ru-RU" altLang="ru-RU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10" name="Picture 5" descr="RAMK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-22225"/>
            <a:ext cx="10080625" cy="7608888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71000">
                <a:schemeClr val="accent1">
                  <a:lumMod val="45000"/>
                  <a:lumOff val="55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5400000" scaled="1"/>
          </a:gradFill>
          <a:ln>
            <a:noFill/>
          </a:ln>
        </p:spPr>
      </p:pic>
      <p:pic>
        <p:nvPicPr>
          <p:cNvPr id="2059" name="Рисунок 2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44000" y="30163"/>
            <a:ext cx="622300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719388" y="82550"/>
            <a:ext cx="54895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400" dirty="0" smtClean="0">
                <a:solidFill>
                  <a:srgbClr val="FFE3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«ШКОЛА ВОЛОНТЕРОВ НАСЛЕДИЯ»</a:t>
            </a:r>
            <a:endParaRPr lang="ru-RU" sz="2400" dirty="0">
              <a:solidFill>
                <a:srgbClr val="FFE38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1" name="Прямоугольник 14"/>
          <p:cNvSpPr>
            <a:spLocks noChangeArrowheads="1"/>
          </p:cNvSpPr>
          <p:nvPr/>
        </p:nvSpPr>
        <p:spPr bwMode="auto">
          <a:xfrm>
            <a:off x="719138" y="1093788"/>
            <a:ext cx="885824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dirty="0">
                <a:cs typeface="Arial" charset="0"/>
              </a:rPr>
              <a:t>	</a:t>
            </a:r>
          </a:p>
          <a:p>
            <a:pPr algn="just"/>
            <a:r>
              <a:rPr lang="ru-RU" dirty="0">
                <a:cs typeface="Arial" charset="0"/>
              </a:rPr>
              <a:t>	</a:t>
            </a:r>
            <a:r>
              <a:rPr lang="ru-RU" dirty="0" smtClean="0">
                <a:cs typeface="Arial" charset="0"/>
              </a:rPr>
              <a:t> </a:t>
            </a:r>
            <a:endParaRPr lang="ru-RU" dirty="0">
              <a:solidFill>
                <a:srgbClr val="FF0000"/>
              </a:solidFill>
              <a:cs typeface="Arial" charset="0"/>
            </a:endParaRPr>
          </a:p>
        </p:txBody>
      </p:sp>
      <p:pic>
        <p:nvPicPr>
          <p:cNvPr id="2062" name="Picture 19" descr="PAN_RI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3238" y="5005388"/>
            <a:ext cx="9359900" cy="216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503238" y="944304"/>
            <a:ext cx="87280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Сроки реализации проекта – июнь </a:t>
            </a:r>
            <a:r>
              <a:rPr lang="ru-RU" dirty="0" smtClean="0"/>
              <a:t> - октябрь </a:t>
            </a:r>
            <a:r>
              <a:rPr lang="ru-RU" dirty="0"/>
              <a:t>2023 г. </a:t>
            </a:r>
          </a:p>
          <a:p>
            <a:pPr algn="ctr"/>
            <a:r>
              <a:rPr lang="ru-RU" dirty="0" smtClean="0"/>
              <a:t>Этапы реализации проекта</a:t>
            </a:r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741363" y="1616075"/>
            <a:ext cx="3122094" cy="43968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1008063" eaLnBrk="1" hangingPunct="1"/>
            <a:r>
              <a:rPr lang="ru-RU" sz="1600" b="1" i="1" dirty="0" smtClean="0">
                <a:latin typeface="Arial" panose="020B0604020202020204" pitchFamily="34" charset="0"/>
              </a:rPr>
              <a:t>Подготовительный этап</a:t>
            </a:r>
          </a:p>
          <a:p>
            <a:pPr algn="ctr" defTabSz="1008063" eaLnBrk="1" hangingPunct="1"/>
            <a:endParaRPr lang="ru-RU" sz="1600" b="1" i="1" dirty="0">
              <a:latin typeface="Arial" panose="020B0604020202020204" pitchFamily="34" charset="0"/>
            </a:endParaRPr>
          </a:p>
          <a:p>
            <a:pPr marL="285750" indent="-285750" algn="just" defTabSz="1008063" eaLnBrk="1" hangingPunct="1"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Arial" panose="020B0604020202020204" pitchFamily="34" charset="0"/>
              </a:rPr>
              <a:t>Проведение </a:t>
            </a:r>
            <a:r>
              <a:rPr lang="ru-RU" sz="1600" dirty="0">
                <a:latin typeface="Arial" panose="020B0604020202020204" pitchFamily="34" charset="0"/>
              </a:rPr>
              <a:t>информационной кампании и набор кандидатов, готовых участвовать в проекте и в дальнейшем помогать в качестве волонтёров</a:t>
            </a:r>
            <a:r>
              <a:rPr lang="ru-RU" sz="1600" dirty="0" smtClean="0">
                <a:latin typeface="Arial" panose="020B0604020202020204" pitchFamily="34" charset="0"/>
              </a:rPr>
              <a:t>.</a:t>
            </a:r>
          </a:p>
          <a:p>
            <a:pPr marL="285750" indent="-285750" algn="just" defTabSz="1008063" eaLnBrk="1" hangingPunct="1"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</a:rPr>
              <a:t>Обсуждение целей и задач проекта</a:t>
            </a:r>
            <a:r>
              <a:rPr lang="ru-RU" sz="1600" dirty="0" smtClean="0">
                <a:latin typeface="Arial" panose="020B0604020202020204" pitchFamily="34" charset="0"/>
              </a:rPr>
              <a:t>.</a:t>
            </a:r>
          </a:p>
          <a:p>
            <a:pPr marL="285750" indent="-285750" algn="just" defTabSz="1008063" eaLnBrk="1" hangingPunct="1"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</a:rPr>
              <a:t>Оценка возможностей и ресурсов в рамках реализации проекта</a:t>
            </a:r>
            <a:r>
              <a:rPr lang="ru-RU" sz="1600" dirty="0" smtClean="0">
                <a:latin typeface="Arial" panose="020B0604020202020204" pitchFamily="34" charset="0"/>
              </a:rPr>
              <a:t>.</a:t>
            </a:r>
          </a:p>
          <a:p>
            <a:pPr marL="285750" indent="-285750" algn="just" defTabSz="1008063" eaLnBrk="1" hangingPunct="1"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</a:rPr>
              <a:t>Составление плана работы</a:t>
            </a:r>
            <a:r>
              <a:rPr lang="ru-RU" sz="1600" dirty="0" smtClean="0">
                <a:latin typeface="Arial" panose="020B0604020202020204" pitchFamily="34" charset="0"/>
              </a:rPr>
              <a:t>.</a:t>
            </a:r>
          </a:p>
          <a:p>
            <a:pPr marL="285750" indent="-285750" algn="just" defTabSz="1008063" eaLnBrk="1" hangingPunct="1"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Arial" panose="020B0604020202020204" pitchFamily="34" charset="0"/>
              </a:rPr>
              <a:t>Привлечение </a:t>
            </a:r>
            <a:r>
              <a:rPr lang="ru-RU" sz="1600" dirty="0">
                <a:latin typeface="Arial" panose="020B0604020202020204" pitchFamily="34" charset="0"/>
              </a:rPr>
              <a:t>партнеров к реализации </a:t>
            </a:r>
            <a:r>
              <a:rPr lang="ru-RU" sz="1600" dirty="0" smtClean="0">
                <a:latin typeface="Arial" panose="020B0604020202020204" pitchFamily="34" charset="0"/>
              </a:rPr>
              <a:t>проекта.</a:t>
            </a:r>
            <a:endParaRPr lang="ru-RU" sz="1600" dirty="0">
              <a:latin typeface="Arial" panose="020B0604020202020204" pitchFamily="34" charset="0"/>
            </a:endParaRPr>
          </a:p>
          <a:p>
            <a:pPr marL="285750" indent="-285750" algn="just" defTabSz="1008063" eaLnBrk="1" hangingPunct="1">
              <a:buFont typeface="Wingdings" panose="05000000000000000000" pitchFamily="2" charset="2"/>
              <a:buChar char="§"/>
            </a:pPr>
            <a:endParaRPr lang="ru-RU" sz="1600" dirty="0" smtClean="0">
              <a:latin typeface="Arial" panose="020B0604020202020204" pitchFamily="34" charset="0"/>
            </a:endParaRPr>
          </a:p>
          <a:p>
            <a:pPr marL="285750" indent="-285750" algn="just" defTabSz="1008063" eaLnBrk="1" hangingPunct="1">
              <a:buFont typeface="Wingdings" panose="05000000000000000000" pitchFamily="2" charset="2"/>
              <a:buChar char="§"/>
            </a:pPr>
            <a:endParaRPr lang="ru-RU" sz="1600" dirty="0">
              <a:latin typeface="Arial" panose="020B0604020202020204" pitchFamily="34" charset="0"/>
            </a:endParaRPr>
          </a:p>
          <a:p>
            <a:pPr marL="285750" indent="-285750" defTabSz="1008063" eaLnBrk="1" hangingPunct="1">
              <a:buFont typeface="Wingdings" panose="05000000000000000000" pitchFamily="2" charset="2"/>
              <a:buChar char="§"/>
            </a:pPr>
            <a:endParaRPr lang="ru-RU" sz="1600" dirty="0">
              <a:latin typeface="Arial" panose="020B0604020202020204" pitchFamily="34" charset="0"/>
            </a:endParaRPr>
          </a:p>
          <a:p>
            <a:pPr marL="285750" indent="-285750" defTabSz="1008063" eaLnBrk="1" hangingPunct="1">
              <a:buFont typeface="Wingdings" panose="05000000000000000000" pitchFamily="2" charset="2"/>
              <a:buChar char="§"/>
            </a:pPr>
            <a:endParaRPr lang="ru-RU" sz="1600" dirty="0">
              <a:latin typeface="Arial" panose="020B0604020202020204" pitchFamily="34" charset="0"/>
            </a:endParaRPr>
          </a:p>
          <a:p>
            <a:pPr marL="285750" indent="-285750" defTabSz="1008063" eaLnBrk="1" hangingPunct="1">
              <a:buFont typeface="Wingdings" panose="05000000000000000000" pitchFamily="2" charset="2"/>
              <a:buChar char="§"/>
            </a:pPr>
            <a:endParaRPr lang="ru-RU" sz="1600" dirty="0" smtClean="0">
              <a:latin typeface="Arial" panose="020B0604020202020204" pitchFamily="34" charset="0"/>
            </a:endParaRPr>
          </a:p>
          <a:p>
            <a:pPr defTabSz="1008063" eaLnBrk="1" hangingPunct="1"/>
            <a:endParaRPr lang="ru-RU" sz="1600" dirty="0" smtClean="0">
              <a:latin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4080944" y="1616075"/>
            <a:ext cx="3424756" cy="562133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1008063" eaLnBrk="1" hangingPunct="1"/>
            <a:r>
              <a:rPr lang="ru-RU" sz="1400" b="1" i="1" dirty="0" smtClean="0">
                <a:latin typeface="Arial" panose="020B0604020202020204" pitchFamily="34" charset="0"/>
              </a:rPr>
              <a:t>Основной этап</a:t>
            </a:r>
          </a:p>
          <a:p>
            <a:pPr marL="285750" indent="-285750" algn="just" defTabSz="1008063" eaLnBrk="1" hangingPunct="1"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Arial" panose="020B0604020202020204" pitchFamily="34" charset="0"/>
              </a:rPr>
              <a:t>Проведение </a:t>
            </a:r>
            <a:r>
              <a:rPr lang="ru-RU" sz="1400" dirty="0">
                <a:latin typeface="Arial" panose="020B0604020202020204" pitchFamily="34" charset="0"/>
              </a:rPr>
              <a:t>работ на объектах культурного </a:t>
            </a:r>
            <a:r>
              <a:rPr lang="ru-RU" sz="1400" dirty="0" smtClean="0">
                <a:latin typeface="Arial" panose="020B0604020202020204" pitchFamily="34" charset="0"/>
              </a:rPr>
              <a:t>наследия, </a:t>
            </a:r>
            <a:r>
              <a:rPr lang="ru-RU" sz="1400" dirty="0">
                <a:latin typeface="Arial" panose="020B0604020202020204" pitchFamily="34" charset="0"/>
              </a:rPr>
              <a:t>участие в субботниках, акциях по благоустройству объектов культурного наследия.</a:t>
            </a:r>
            <a:endParaRPr lang="ru-RU" sz="1400" dirty="0" smtClean="0">
              <a:latin typeface="Arial" panose="020B0604020202020204" pitchFamily="34" charset="0"/>
            </a:endParaRPr>
          </a:p>
          <a:p>
            <a:pPr marL="285750" indent="-285750" algn="just" defTabSz="1008063" eaLnBrk="1" hangingPunct="1"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</a:rPr>
              <a:t>Волонтеры познакомятся с теоретическими и практическими основами деятельности по сохранению объектов культурного </a:t>
            </a:r>
            <a:r>
              <a:rPr lang="ru-RU" sz="1400" dirty="0" smtClean="0">
                <a:latin typeface="Arial" panose="020B0604020202020204" pitchFamily="34" charset="0"/>
              </a:rPr>
              <a:t>наследия.</a:t>
            </a:r>
            <a:endParaRPr lang="ru-RU" sz="1400" dirty="0">
              <a:latin typeface="Arial" panose="020B0604020202020204" pitchFamily="34" charset="0"/>
            </a:endParaRPr>
          </a:p>
          <a:p>
            <a:pPr marL="285750" indent="-285750" algn="just" defTabSz="1008063" eaLnBrk="1" hangingPunct="1"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Arial" panose="020B0604020202020204" pitchFamily="34" charset="0"/>
              </a:rPr>
              <a:t>Узнают </a:t>
            </a:r>
            <a:r>
              <a:rPr lang="ru-RU" sz="1400" dirty="0">
                <a:latin typeface="Arial" panose="020B0604020202020204" pitchFamily="34" charset="0"/>
              </a:rPr>
              <a:t>основные законы, постановления и иные нормативные акты, регулирующие деятельность в области сохранения и использования </a:t>
            </a:r>
            <a:r>
              <a:rPr lang="ru-RU" sz="1400" dirty="0" smtClean="0">
                <a:latin typeface="Arial" panose="020B0604020202020204" pitchFamily="34" charset="0"/>
              </a:rPr>
              <a:t>ОКН.</a:t>
            </a:r>
          </a:p>
          <a:p>
            <a:pPr marL="285750" indent="-285750" algn="just" defTabSz="1008063" eaLnBrk="1" hangingPunct="1"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Arial" panose="020B0604020202020204" pitchFamily="34" charset="0"/>
              </a:rPr>
              <a:t>познакомятся </a:t>
            </a:r>
            <a:r>
              <a:rPr lang="ru-RU" sz="1400" dirty="0">
                <a:latin typeface="Arial" panose="020B0604020202020204" pitchFamily="34" charset="0"/>
              </a:rPr>
              <a:t>с основными принципами реставрации объектов культурного </a:t>
            </a:r>
            <a:r>
              <a:rPr lang="ru-RU" sz="1400" dirty="0" smtClean="0">
                <a:latin typeface="Arial" panose="020B0604020202020204" pitchFamily="34" charset="0"/>
              </a:rPr>
              <a:t>наследия.</a:t>
            </a:r>
            <a:endParaRPr lang="ru-RU" sz="1400" dirty="0">
              <a:latin typeface="Arial" panose="020B0604020202020204" pitchFamily="34" charset="0"/>
            </a:endParaRPr>
          </a:p>
          <a:p>
            <a:pPr marL="285750" indent="-285750" algn="just" defTabSz="1008063" eaLnBrk="1" hangingPunct="1">
              <a:buFont typeface="Wingdings" panose="05000000000000000000" pitchFamily="2" charset="2"/>
              <a:buChar char="§"/>
            </a:pPr>
            <a:r>
              <a:rPr lang="ru-RU" sz="1400" dirty="0">
                <a:latin typeface="Arial" panose="020B0604020202020204" pitchFamily="34" charset="0"/>
              </a:rPr>
              <a:t>Анализ промежуточных результатов данного проекта и </a:t>
            </a:r>
            <a:r>
              <a:rPr lang="ru-RU" sz="1400" dirty="0" smtClean="0">
                <a:latin typeface="Arial" panose="020B0604020202020204" pitchFamily="34" charset="0"/>
              </a:rPr>
              <a:t>внесение изменений </a:t>
            </a:r>
            <a:r>
              <a:rPr lang="ru-RU" sz="1400" dirty="0">
                <a:latin typeface="Arial" panose="020B0604020202020204" pitchFamily="34" charset="0"/>
              </a:rPr>
              <a:t>по улучшению его </a:t>
            </a:r>
            <a:r>
              <a:rPr lang="ru-RU" sz="1400" dirty="0" smtClean="0">
                <a:latin typeface="Arial" panose="020B0604020202020204" pitchFamily="34" charset="0"/>
              </a:rPr>
              <a:t>реализации</a:t>
            </a:r>
            <a:r>
              <a:rPr lang="ru-RU" sz="1400" dirty="0">
                <a:latin typeface="Arial" panose="020B0604020202020204" pitchFamily="34" charset="0"/>
              </a:rPr>
              <a:t> </a:t>
            </a:r>
            <a:r>
              <a:rPr lang="ru-RU" sz="1400" dirty="0" smtClean="0">
                <a:latin typeface="Arial" panose="020B0604020202020204" pitchFamily="34" charset="0"/>
              </a:rPr>
              <a:t>(отзывы</a:t>
            </a:r>
            <a:r>
              <a:rPr lang="ru-RU" sz="1400" dirty="0">
                <a:latin typeface="Arial" panose="020B0604020202020204" pitchFamily="34" charset="0"/>
              </a:rPr>
              <a:t>, опрос, анкетирование</a:t>
            </a:r>
            <a:r>
              <a:rPr lang="ru-RU" sz="1400" dirty="0" smtClean="0">
                <a:latin typeface="Arial" panose="020B0604020202020204" pitchFamily="34" charset="0"/>
              </a:rPr>
              <a:t>).</a:t>
            </a:r>
            <a:endParaRPr lang="ru-RU" sz="1400" dirty="0">
              <a:latin typeface="Arial" panose="020B0604020202020204" pitchFamily="34" charset="0"/>
            </a:endParaRPr>
          </a:p>
          <a:p>
            <a:pPr marL="285750" indent="-285750" algn="just" defTabSz="1008063" eaLnBrk="1" hangingPunct="1">
              <a:buFont typeface="Wingdings" panose="05000000000000000000" pitchFamily="2" charset="2"/>
              <a:buChar char="§"/>
            </a:pPr>
            <a:r>
              <a:rPr lang="ru-RU" sz="1400" dirty="0">
                <a:latin typeface="Arial" panose="020B0604020202020204" pitchFamily="34" charset="0"/>
              </a:rPr>
              <a:t>Поиск новых партнеров для реализации </a:t>
            </a:r>
            <a:r>
              <a:rPr lang="ru-RU" sz="1400" dirty="0" smtClean="0">
                <a:latin typeface="Arial" panose="020B0604020202020204" pitchFamily="34" charset="0"/>
              </a:rPr>
              <a:t>проекта.</a:t>
            </a:r>
          </a:p>
          <a:p>
            <a:pPr marL="285750" indent="-285750" algn="just" defTabSz="1008063" eaLnBrk="1" hangingPunct="1">
              <a:buFont typeface="Wingdings" panose="05000000000000000000" pitchFamily="2" charset="2"/>
              <a:buChar char="§"/>
            </a:pPr>
            <a:endParaRPr lang="ru-RU" sz="1400" dirty="0">
              <a:latin typeface="Arial" panose="020B0604020202020204" pitchFamily="34" charset="0"/>
            </a:endParaRPr>
          </a:p>
          <a:p>
            <a:pPr marL="285750" indent="-285750" algn="just" defTabSz="1008063" eaLnBrk="1" hangingPunct="1">
              <a:buFont typeface="Wingdings" panose="05000000000000000000" pitchFamily="2" charset="2"/>
              <a:buChar char="§"/>
            </a:pPr>
            <a:endParaRPr lang="ru-RU" sz="1400" dirty="0" smtClean="0">
              <a:latin typeface="Arial" panose="020B0604020202020204" pitchFamily="34" charset="0"/>
            </a:endParaRPr>
          </a:p>
          <a:p>
            <a:pPr marL="285750" indent="-285750" algn="just" defTabSz="1008063" eaLnBrk="1" hangingPunct="1">
              <a:buFont typeface="Wingdings" panose="05000000000000000000" pitchFamily="2" charset="2"/>
              <a:buChar char="§"/>
            </a:pPr>
            <a:endParaRPr lang="ru-RU" sz="1400" dirty="0" smtClean="0">
              <a:latin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7880350" y="1616075"/>
            <a:ext cx="1924050" cy="262064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Заключительный этап </a:t>
            </a:r>
          </a:p>
          <a:p>
            <a:pPr defTabSz="1008063" eaLnBrk="1" hangingPunct="1"/>
            <a:endParaRPr lang="ru-RU" sz="1400" dirty="0" smtClean="0">
              <a:latin typeface="Arial" panose="020B0604020202020204" pitchFamily="34" charset="0"/>
            </a:endParaRPr>
          </a:p>
          <a:p>
            <a:pPr marL="285750" indent="-285750" algn="just" defTabSz="1008063" eaLnBrk="1" hangingPunct="1">
              <a:buFont typeface="Wingdings" panose="05000000000000000000" pitchFamily="2" charset="2"/>
              <a:buChar char="§"/>
            </a:pPr>
            <a:r>
              <a:rPr lang="ru-RU" sz="1400" dirty="0">
                <a:latin typeface="Arial" panose="020B0604020202020204" pitchFamily="34" charset="0"/>
              </a:rPr>
              <a:t>Мониторинг результатов </a:t>
            </a:r>
            <a:r>
              <a:rPr lang="ru-RU" sz="1400" dirty="0" smtClean="0">
                <a:latin typeface="Arial" panose="020B0604020202020204" pitchFamily="34" charset="0"/>
              </a:rPr>
              <a:t>проекта</a:t>
            </a:r>
            <a:endParaRPr lang="ru-RU" sz="1400" dirty="0">
              <a:latin typeface="Arial" panose="020B0604020202020204" pitchFamily="34" charset="0"/>
            </a:endParaRPr>
          </a:p>
          <a:p>
            <a:pPr marL="285750" indent="-285750" algn="just" defTabSz="1008063" eaLnBrk="1" hangingPunct="1"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Arial" panose="020B0604020202020204" pitchFamily="34" charset="0"/>
              </a:rPr>
              <a:t>Сопоставление </a:t>
            </a:r>
            <a:r>
              <a:rPr lang="ru-RU" sz="1400" dirty="0">
                <a:latin typeface="Arial" panose="020B0604020202020204" pitchFamily="34" charset="0"/>
              </a:rPr>
              <a:t>действительных и полученных результатов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275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3" name="Rectangle 7"/>
          <p:cNvSpPr>
            <a:spLocks noGrp="1" noChangeArrowheads="1"/>
          </p:cNvSpPr>
          <p:nvPr>
            <p:ph type="title"/>
          </p:nvPr>
        </p:nvSpPr>
        <p:spPr>
          <a:xfrm>
            <a:off x="285750" y="1331913"/>
            <a:ext cx="9505950" cy="1800225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«ВЕРХОТУРЬЕ – ДУХОВНЫЙ  ЦЕНТР УРАЛА »</a:t>
            </a:r>
          </a:p>
        </p:txBody>
      </p:sp>
      <p:pic>
        <p:nvPicPr>
          <p:cNvPr id="2051" name="Picture 9" descr="MONASTI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1300" y="2413000"/>
            <a:ext cx="6078538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5" descr="FLA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16688"/>
            <a:ext cx="1007745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Рисунок 1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4413" y="184150"/>
            <a:ext cx="8794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3" descr="Kolonna_anima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66300" y="3175"/>
            <a:ext cx="314325" cy="755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4" descr="Kolonna_anima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175"/>
            <a:ext cx="314325" cy="755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Rectangle 9"/>
          <p:cNvSpPr>
            <a:spLocks noChangeArrowheads="1"/>
          </p:cNvSpPr>
          <p:nvPr/>
        </p:nvSpPr>
        <p:spPr bwMode="auto">
          <a:xfrm>
            <a:off x="436563" y="7237413"/>
            <a:ext cx="9317037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803" tIns="50402" rIns="100803" bIns="50402">
            <a:spAutoFit/>
          </a:bodyPr>
          <a:lstStyle/>
          <a:p>
            <a:pPr algn="ctr" defTabSz="1008063" eaLnBrk="1" hangingPunct="1"/>
            <a:endParaRPr lang="ru-RU" altLang="ru-RU" sz="1400">
              <a:solidFill>
                <a:srgbClr val="F0FF99"/>
              </a:solidFill>
              <a:latin typeface="Times New Roman" pitchFamily="18" charset="0"/>
            </a:endParaRPr>
          </a:p>
        </p:txBody>
      </p:sp>
      <p:sp>
        <p:nvSpPr>
          <p:cNvPr id="2057" name="Rectangle 10"/>
          <p:cNvSpPr>
            <a:spLocks noChangeArrowheads="1"/>
          </p:cNvSpPr>
          <p:nvPr/>
        </p:nvSpPr>
        <p:spPr bwMode="auto">
          <a:xfrm>
            <a:off x="754063" y="1701800"/>
            <a:ext cx="865028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803" tIns="50402" rIns="100803" bIns="50402"/>
          <a:lstStyle/>
          <a:p>
            <a:pPr defTabSz="1008063" eaLnBrk="1" hangingPunct="1">
              <a:lnSpc>
                <a:spcPct val="80000"/>
              </a:lnSpc>
              <a:spcBef>
                <a:spcPct val="20000"/>
              </a:spcBef>
            </a:pPr>
            <a:endParaRPr lang="ru-RU" altLang="ru-RU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10" name="Picture 5" descr="RAMK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-22225"/>
            <a:ext cx="10000299" cy="7608888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71000">
                <a:schemeClr val="accent1">
                  <a:lumMod val="45000"/>
                  <a:lumOff val="55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5400000" scaled="1"/>
          </a:gradFill>
          <a:ln>
            <a:noFill/>
          </a:ln>
        </p:spPr>
      </p:pic>
      <p:pic>
        <p:nvPicPr>
          <p:cNvPr id="2059" name="Рисунок 2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44000" y="30163"/>
            <a:ext cx="622300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719388" y="82550"/>
            <a:ext cx="54895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400" dirty="0" smtClean="0">
                <a:solidFill>
                  <a:srgbClr val="FFE3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«ШКОЛА ВОЛОНТЕРОВ НАСЛЕДИЯ»</a:t>
            </a:r>
            <a:endParaRPr lang="ru-RU" sz="2400" dirty="0">
              <a:solidFill>
                <a:srgbClr val="FFE38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1" name="Прямоугольник 14"/>
          <p:cNvSpPr>
            <a:spLocks noChangeArrowheads="1"/>
          </p:cNvSpPr>
          <p:nvPr/>
        </p:nvSpPr>
        <p:spPr bwMode="auto">
          <a:xfrm>
            <a:off x="719138" y="1093788"/>
            <a:ext cx="885824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dirty="0">
                <a:cs typeface="Arial" charset="0"/>
              </a:rPr>
              <a:t>	</a:t>
            </a:r>
          </a:p>
          <a:p>
            <a:pPr algn="just"/>
            <a:r>
              <a:rPr lang="ru-RU" dirty="0">
                <a:cs typeface="Arial" charset="0"/>
              </a:rPr>
              <a:t>	</a:t>
            </a:r>
            <a:r>
              <a:rPr lang="ru-RU" dirty="0" smtClean="0">
                <a:cs typeface="Arial" charset="0"/>
              </a:rPr>
              <a:t> </a:t>
            </a:r>
            <a:endParaRPr lang="ru-RU" dirty="0">
              <a:solidFill>
                <a:srgbClr val="FF0000"/>
              </a:solidFill>
              <a:cs typeface="Arial" charset="0"/>
            </a:endParaRPr>
          </a:p>
        </p:txBody>
      </p:sp>
      <p:pic>
        <p:nvPicPr>
          <p:cNvPr id="2062" name="Picture 19" descr="PAN_RI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3238" y="5005388"/>
            <a:ext cx="9359900" cy="216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0" y="828304"/>
            <a:ext cx="10000299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Смета проекта</a:t>
            </a:r>
          </a:p>
          <a:p>
            <a:pPr algn="ctr"/>
            <a:r>
              <a:rPr lang="ru-RU" sz="1400" b="1" dirty="0" smtClean="0"/>
              <a:t>Предполагаемый </a:t>
            </a:r>
            <a:r>
              <a:rPr lang="ru-RU" sz="1400" b="1" dirty="0"/>
              <a:t>бюджет: </a:t>
            </a:r>
            <a:r>
              <a:rPr lang="ru-RU" sz="1400" b="1" dirty="0" smtClean="0"/>
              <a:t> 215 000 тысяч рублей </a:t>
            </a:r>
          </a:p>
          <a:p>
            <a:pPr algn="ctr"/>
            <a:endParaRPr lang="ru-RU" sz="1400" b="1" dirty="0" smtClean="0"/>
          </a:p>
          <a:p>
            <a:pPr algn="ctr"/>
            <a:endParaRPr lang="ru-RU" sz="1400" b="1" dirty="0" smtClean="0"/>
          </a:p>
          <a:p>
            <a:pPr algn="just"/>
            <a:endParaRPr lang="ru-RU" sz="1400" b="1" dirty="0" smtClean="0"/>
          </a:p>
          <a:p>
            <a:pPr algn="just"/>
            <a:endParaRPr lang="ru-RU" sz="1400" b="1" dirty="0"/>
          </a:p>
          <a:p>
            <a:pPr algn="just"/>
            <a:endParaRPr lang="ru-RU" sz="1400" b="1" dirty="0" smtClean="0"/>
          </a:p>
          <a:p>
            <a:pPr algn="just"/>
            <a:endParaRPr lang="ru-RU" sz="1400" b="1" dirty="0"/>
          </a:p>
          <a:p>
            <a:pPr algn="just"/>
            <a:endParaRPr lang="ru-RU" sz="1400" b="1" dirty="0" smtClean="0"/>
          </a:p>
          <a:p>
            <a:pPr algn="just"/>
            <a:endParaRPr lang="ru-RU" sz="1400" b="1" dirty="0"/>
          </a:p>
          <a:p>
            <a:pPr algn="just"/>
            <a:endParaRPr lang="ru-RU" sz="1400" b="1" dirty="0" smtClean="0"/>
          </a:p>
          <a:p>
            <a:pPr algn="just"/>
            <a:endParaRPr lang="ru-RU" sz="1400" b="1" dirty="0"/>
          </a:p>
          <a:p>
            <a:pPr algn="just"/>
            <a:endParaRPr lang="ru-RU" sz="1400" b="1" dirty="0" smtClean="0"/>
          </a:p>
          <a:p>
            <a:pPr algn="just"/>
            <a:endParaRPr lang="ru-RU" sz="1400" b="1" dirty="0"/>
          </a:p>
          <a:p>
            <a:pPr algn="ctr"/>
            <a:endParaRPr lang="ru-RU" sz="1400" dirty="0" smtClean="0"/>
          </a:p>
          <a:p>
            <a:pPr algn="just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200908" y="1354745"/>
            <a:ext cx="5703499" cy="339583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1400" b="1" dirty="0">
                <a:solidFill>
                  <a:srgbClr val="000000"/>
                </a:solidFill>
              </a:rPr>
              <a:t>Средства гранта: 150 000 т.р.</a:t>
            </a:r>
          </a:p>
          <a:p>
            <a:pPr lvl="0" algn="ctr"/>
            <a:endParaRPr lang="ru-RU" sz="1400" b="1" dirty="0">
              <a:solidFill>
                <a:srgbClr val="000000"/>
              </a:solidFill>
            </a:endParaRPr>
          </a:p>
          <a:p>
            <a:pPr lvl="0" algn="just"/>
            <a:r>
              <a:rPr lang="ru-RU" sz="1400" b="1" dirty="0">
                <a:solidFill>
                  <a:srgbClr val="000000"/>
                </a:solidFill>
              </a:rPr>
              <a:t>Ст. 345 Приобретение мягкого инвентаря: </a:t>
            </a:r>
            <a:r>
              <a:rPr lang="ru-RU" sz="1400" b="1" dirty="0" smtClean="0">
                <a:solidFill>
                  <a:srgbClr val="000000"/>
                </a:solidFill>
              </a:rPr>
              <a:t>49 </a:t>
            </a:r>
            <a:r>
              <a:rPr lang="ru-RU" sz="1400" b="1" dirty="0">
                <a:solidFill>
                  <a:srgbClr val="000000"/>
                </a:solidFill>
              </a:rPr>
              <a:t>000 т. р. </a:t>
            </a:r>
          </a:p>
          <a:p>
            <a:pPr lvl="0" algn="just"/>
            <a:r>
              <a:rPr lang="ru-RU" sz="1400" dirty="0">
                <a:solidFill>
                  <a:srgbClr val="000000"/>
                </a:solidFill>
              </a:rPr>
              <a:t>-Ветровки с логотипом проекта 2</a:t>
            </a:r>
            <a:r>
              <a:rPr lang="ru-RU" sz="1400" dirty="0" smtClean="0">
                <a:solidFill>
                  <a:srgbClr val="000000"/>
                </a:solidFill>
              </a:rPr>
              <a:t>0 </a:t>
            </a:r>
            <a:r>
              <a:rPr lang="ru-RU" sz="1400" dirty="0">
                <a:solidFill>
                  <a:srgbClr val="000000"/>
                </a:solidFill>
              </a:rPr>
              <a:t>шт.  х 1300 р</a:t>
            </a:r>
            <a:r>
              <a:rPr lang="ru-RU" sz="1400" dirty="0" smtClean="0">
                <a:solidFill>
                  <a:srgbClr val="000000"/>
                </a:solidFill>
              </a:rPr>
              <a:t>. = 26 </a:t>
            </a:r>
            <a:r>
              <a:rPr lang="ru-RU" sz="1400" dirty="0">
                <a:solidFill>
                  <a:srgbClr val="000000"/>
                </a:solidFill>
              </a:rPr>
              <a:t>000 р.</a:t>
            </a:r>
          </a:p>
          <a:p>
            <a:pPr lvl="0" algn="just"/>
            <a:r>
              <a:rPr lang="ru-RU" sz="1400" dirty="0">
                <a:solidFill>
                  <a:srgbClr val="000000"/>
                </a:solidFill>
              </a:rPr>
              <a:t>-Футболки с логотипом проекта 4</a:t>
            </a:r>
            <a:r>
              <a:rPr lang="ru-RU" sz="1400" dirty="0" smtClean="0">
                <a:solidFill>
                  <a:srgbClr val="000000"/>
                </a:solidFill>
              </a:rPr>
              <a:t>0 </a:t>
            </a:r>
            <a:r>
              <a:rPr lang="ru-RU" sz="1400" dirty="0">
                <a:solidFill>
                  <a:srgbClr val="000000"/>
                </a:solidFill>
              </a:rPr>
              <a:t>шт. х 575 р. = </a:t>
            </a:r>
            <a:r>
              <a:rPr lang="ru-RU" sz="1400" dirty="0" smtClean="0">
                <a:solidFill>
                  <a:srgbClr val="000000"/>
                </a:solidFill>
              </a:rPr>
              <a:t>23 </a:t>
            </a:r>
            <a:r>
              <a:rPr lang="ru-RU" sz="1400" dirty="0">
                <a:solidFill>
                  <a:srgbClr val="000000"/>
                </a:solidFill>
              </a:rPr>
              <a:t>000 р</a:t>
            </a:r>
            <a:r>
              <a:rPr lang="ru-RU" sz="1400" dirty="0" smtClean="0">
                <a:solidFill>
                  <a:srgbClr val="000000"/>
                </a:solidFill>
              </a:rPr>
              <a:t>.</a:t>
            </a:r>
          </a:p>
          <a:p>
            <a:pPr lvl="0" algn="just"/>
            <a:endParaRPr lang="ru-RU" sz="1400" dirty="0" smtClean="0">
              <a:solidFill>
                <a:srgbClr val="000000"/>
              </a:solidFill>
            </a:endParaRPr>
          </a:p>
          <a:p>
            <a:pPr lvl="0" algn="just"/>
            <a:r>
              <a:rPr lang="ru-RU" sz="1400" b="1" dirty="0">
                <a:solidFill>
                  <a:srgbClr val="000000"/>
                </a:solidFill>
              </a:rPr>
              <a:t>Ст. 349 Издательские, полиграфические расходы: 79 000 </a:t>
            </a:r>
            <a:r>
              <a:rPr lang="ru-RU" sz="1400" b="1" dirty="0" err="1">
                <a:solidFill>
                  <a:srgbClr val="000000"/>
                </a:solidFill>
              </a:rPr>
              <a:t>т.р</a:t>
            </a:r>
            <a:r>
              <a:rPr lang="ru-RU" sz="1400" dirty="0">
                <a:solidFill>
                  <a:srgbClr val="000000"/>
                </a:solidFill>
              </a:rPr>
              <a:t>.</a:t>
            </a:r>
          </a:p>
          <a:p>
            <a:pPr lvl="0" algn="just"/>
            <a:r>
              <a:rPr lang="ru-RU" sz="1400" dirty="0">
                <a:solidFill>
                  <a:srgbClr val="000000"/>
                </a:solidFill>
              </a:rPr>
              <a:t>-Разработка и издание буклетов «Школа волонтеров наследия» 100 шт. х 460 р. = 46 000 р. </a:t>
            </a:r>
          </a:p>
          <a:p>
            <a:pPr lvl="0" algn="just"/>
            <a:r>
              <a:rPr lang="ru-RU" sz="1400" dirty="0">
                <a:solidFill>
                  <a:srgbClr val="000000"/>
                </a:solidFill>
              </a:rPr>
              <a:t>-Блокноты с логотипом проекта 100 шт. х 250 р. = 25 000 р. </a:t>
            </a:r>
          </a:p>
          <a:p>
            <a:pPr lvl="0" algn="just"/>
            <a:r>
              <a:rPr lang="ru-RU" sz="1400" dirty="0">
                <a:solidFill>
                  <a:srgbClr val="000000"/>
                </a:solidFill>
              </a:rPr>
              <a:t>-Ручки с логотипом проекта 100 шт. х 80 р. = 8 000 </a:t>
            </a:r>
            <a:r>
              <a:rPr lang="ru-RU" sz="1400" dirty="0" err="1">
                <a:solidFill>
                  <a:srgbClr val="000000"/>
                </a:solidFill>
              </a:rPr>
              <a:t>т.р</a:t>
            </a:r>
            <a:r>
              <a:rPr lang="ru-RU" sz="1400" dirty="0">
                <a:solidFill>
                  <a:srgbClr val="000000"/>
                </a:solidFill>
              </a:rPr>
              <a:t>.</a:t>
            </a:r>
          </a:p>
          <a:p>
            <a:pPr lvl="0" algn="just"/>
            <a:endParaRPr lang="ru-RU" sz="1400" b="1" dirty="0">
              <a:solidFill>
                <a:srgbClr val="000000"/>
              </a:solidFill>
            </a:endParaRPr>
          </a:p>
          <a:p>
            <a:pPr lvl="0" algn="just"/>
            <a:r>
              <a:rPr lang="ru-RU" sz="1400" b="1" dirty="0">
                <a:solidFill>
                  <a:srgbClr val="000000"/>
                </a:solidFill>
              </a:rPr>
              <a:t>Ст. 226 Расходы на проведение мероприятий: 22 000 т. р.</a:t>
            </a:r>
          </a:p>
          <a:p>
            <a:pPr lvl="0" algn="just"/>
            <a:r>
              <a:rPr lang="ru-RU" sz="1400" dirty="0">
                <a:solidFill>
                  <a:srgbClr val="000000"/>
                </a:solidFill>
              </a:rPr>
              <a:t>-Лекции, семинары с привлечением специалистов в сфере сохранения и использования ОКН – 22 000 р.</a:t>
            </a:r>
          </a:p>
          <a:p>
            <a:pPr lvl="0" algn="just"/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6068816" y="1351571"/>
            <a:ext cx="3761459" cy="208190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1400" b="1" dirty="0">
                <a:solidFill>
                  <a:srgbClr val="000000"/>
                </a:solidFill>
              </a:rPr>
              <a:t>Собственные средства - </a:t>
            </a:r>
            <a:r>
              <a:rPr lang="ru-RU" sz="1400" b="1" dirty="0" smtClean="0">
                <a:solidFill>
                  <a:srgbClr val="000000"/>
                </a:solidFill>
              </a:rPr>
              <a:t>11 </a:t>
            </a:r>
            <a:r>
              <a:rPr lang="ru-RU" sz="1400" b="1" dirty="0">
                <a:solidFill>
                  <a:srgbClr val="000000"/>
                </a:solidFill>
              </a:rPr>
              <a:t>000 т.р.</a:t>
            </a:r>
          </a:p>
          <a:p>
            <a:pPr lvl="0" algn="just"/>
            <a:endParaRPr lang="ru-RU" sz="1400" b="1" dirty="0">
              <a:solidFill>
                <a:srgbClr val="000000"/>
              </a:solidFill>
            </a:endParaRPr>
          </a:p>
          <a:p>
            <a:pPr lvl="0" algn="just"/>
            <a:r>
              <a:rPr lang="ru-RU" sz="1400" b="1" dirty="0">
                <a:solidFill>
                  <a:srgbClr val="000000"/>
                </a:solidFill>
              </a:rPr>
              <a:t>Ст. 222 Транспортные расходы (трансфер до места проведения мероприятия и обратно) </a:t>
            </a:r>
            <a:r>
              <a:rPr lang="ru-RU" sz="1400" dirty="0">
                <a:solidFill>
                  <a:srgbClr val="000000"/>
                </a:solidFill>
              </a:rPr>
              <a:t>– 10 000 т.р.</a:t>
            </a:r>
          </a:p>
          <a:p>
            <a:pPr lvl="0" algn="just"/>
            <a:endParaRPr lang="ru-RU" sz="1400" dirty="0">
              <a:solidFill>
                <a:srgbClr val="000000"/>
              </a:solidFill>
            </a:endParaRPr>
          </a:p>
          <a:p>
            <a:pPr lvl="0" algn="just"/>
            <a:r>
              <a:rPr lang="ru-RU" sz="1400" b="1" dirty="0">
                <a:solidFill>
                  <a:srgbClr val="000000"/>
                </a:solidFill>
              </a:rPr>
              <a:t>Ст. 346 Приобретение фотобумаги для изготовления дипломов, маршрутных листов </a:t>
            </a:r>
            <a:r>
              <a:rPr lang="ru-RU" sz="1400" dirty="0">
                <a:solidFill>
                  <a:srgbClr val="000000"/>
                </a:solidFill>
              </a:rPr>
              <a:t>– 1 шт. х 1000 р. – </a:t>
            </a:r>
            <a:r>
              <a:rPr lang="ru-RU" sz="1400" dirty="0" smtClean="0">
                <a:solidFill>
                  <a:srgbClr val="000000"/>
                </a:solidFill>
              </a:rPr>
              <a:t>1 000 </a:t>
            </a:r>
            <a:r>
              <a:rPr lang="ru-RU" sz="1400" dirty="0">
                <a:solidFill>
                  <a:srgbClr val="000000"/>
                </a:solidFill>
              </a:rPr>
              <a:t>р.</a:t>
            </a:r>
          </a:p>
          <a:p>
            <a:pPr lvl="0" algn="just"/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189276" y="4884888"/>
            <a:ext cx="5715131" cy="20891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1400" b="1" dirty="0" smtClean="0">
                <a:solidFill>
                  <a:srgbClr val="000000"/>
                </a:solidFill>
              </a:rPr>
              <a:t>Средства </a:t>
            </a:r>
            <a:r>
              <a:rPr lang="ru-RU" sz="1400" b="1" dirty="0">
                <a:solidFill>
                  <a:srgbClr val="000000"/>
                </a:solidFill>
              </a:rPr>
              <a:t>спонсоров – 54 000 т.р. </a:t>
            </a:r>
            <a:endParaRPr lang="ru-RU" sz="1400" b="1" dirty="0" smtClean="0">
              <a:solidFill>
                <a:srgbClr val="000000"/>
              </a:solidFill>
            </a:endParaRPr>
          </a:p>
          <a:p>
            <a:pPr lvl="0" algn="ctr"/>
            <a:endParaRPr lang="ru-RU" sz="1400" b="1" dirty="0">
              <a:solidFill>
                <a:srgbClr val="000000"/>
              </a:solidFill>
            </a:endParaRPr>
          </a:p>
          <a:p>
            <a:pPr lvl="0" algn="just"/>
            <a:r>
              <a:rPr lang="ru-RU" sz="1400" b="1" dirty="0">
                <a:solidFill>
                  <a:srgbClr val="000000"/>
                </a:solidFill>
              </a:rPr>
              <a:t>Ст. 346 Приобретение оборудования, инвентаря: </a:t>
            </a:r>
            <a:endParaRPr lang="ru-RU" sz="1400" b="1" dirty="0" smtClean="0">
              <a:solidFill>
                <a:srgbClr val="000000"/>
              </a:solidFill>
            </a:endParaRPr>
          </a:p>
          <a:p>
            <a:pPr lvl="0" algn="just"/>
            <a:r>
              <a:rPr lang="ru-RU" sz="1400" b="1" dirty="0" smtClean="0">
                <a:solidFill>
                  <a:srgbClr val="000000"/>
                </a:solidFill>
              </a:rPr>
              <a:t>54 </a:t>
            </a:r>
            <a:r>
              <a:rPr lang="ru-RU" sz="1400" b="1" dirty="0">
                <a:solidFill>
                  <a:srgbClr val="000000"/>
                </a:solidFill>
              </a:rPr>
              <a:t>000 т. р.</a:t>
            </a:r>
          </a:p>
          <a:p>
            <a:pPr lvl="0" algn="just"/>
            <a:r>
              <a:rPr lang="ru-RU" sz="1400" dirty="0">
                <a:solidFill>
                  <a:srgbClr val="000000"/>
                </a:solidFill>
              </a:rPr>
              <a:t>-Лопаты 20 шт. х 1000 р. = 20 000 р. </a:t>
            </a:r>
          </a:p>
          <a:p>
            <a:pPr lvl="0" algn="just"/>
            <a:r>
              <a:rPr lang="ru-RU" sz="1400" dirty="0">
                <a:solidFill>
                  <a:srgbClr val="000000"/>
                </a:solidFill>
              </a:rPr>
              <a:t>-Грабли 20 шт. х 800 р. = 16 000 р.</a:t>
            </a:r>
          </a:p>
          <a:p>
            <a:pPr lvl="0" algn="just"/>
            <a:r>
              <a:rPr lang="ru-RU" sz="1400" dirty="0">
                <a:solidFill>
                  <a:srgbClr val="000000"/>
                </a:solidFill>
              </a:rPr>
              <a:t>-Метлы 20 шт. х 600 р. = 12 000 р. </a:t>
            </a:r>
          </a:p>
          <a:p>
            <a:pPr lvl="0" algn="just"/>
            <a:r>
              <a:rPr lang="ru-RU" sz="1400" dirty="0">
                <a:solidFill>
                  <a:srgbClr val="000000"/>
                </a:solidFill>
              </a:rPr>
              <a:t>-Мешки под мусор 100 шт. х 30 р. = 3000 р. </a:t>
            </a:r>
          </a:p>
          <a:p>
            <a:pPr lvl="0" algn="just"/>
            <a:r>
              <a:rPr lang="ru-RU" sz="1400" dirty="0">
                <a:solidFill>
                  <a:srgbClr val="000000"/>
                </a:solidFill>
              </a:rPr>
              <a:t>-Перчатки х/б 100 шт. х 30 р. = 3000 р.</a:t>
            </a:r>
          </a:p>
        </p:txBody>
      </p:sp>
    </p:spTree>
    <p:extLst>
      <p:ext uri="{BB962C8B-B14F-4D97-AF65-F5344CB8AC3E}">
        <p14:creationId xmlns:p14="http://schemas.microsoft.com/office/powerpoint/2010/main" val="339487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olonna_anima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818688" y="0"/>
            <a:ext cx="314325" cy="755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Kolonna_anima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175"/>
            <a:ext cx="314325" cy="755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RAMK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638" y="-13494"/>
            <a:ext cx="10112375" cy="758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AutoShape 20"/>
          <p:cNvSpPr>
            <a:spLocks noChangeArrowheads="1"/>
          </p:cNvSpPr>
          <p:nvPr/>
        </p:nvSpPr>
        <p:spPr bwMode="auto">
          <a:xfrm>
            <a:off x="701675" y="1041400"/>
            <a:ext cx="9064625" cy="1011039"/>
          </a:xfrm>
          <a:prstGeom prst="roundRect">
            <a:avLst>
              <a:gd name="adj" fmla="val 10926"/>
            </a:avLst>
          </a:prstGeom>
          <a:gradFill rotWithShape="1">
            <a:gsLst>
              <a:gs pos="0">
                <a:srgbClr val="0098C8"/>
              </a:gs>
              <a:gs pos="100000">
                <a:srgbClr val="336699"/>
              </a:gs>
            </a:gsLst>
            <a:lin ang="5400000" scaled="1"/>
          </a:gradFill>
          <a:ln w="1905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 wrap="none" lIns="100803" tIns="50402" rIns="100803" bIns="50402" anchor="ctr"/>
          <a:lstStyle/>
          <a:p>
            <a:pPr defTabSz="1006475" eaLnBrk="1" hangingPunct="1">
              <a:lnSpc>
                <a:spcPct val="80000"/>
              </a:lnSpc>
              <a:defRPr/>
            </a:pPr>
            <a:endParaRPr lang="ru-RU" altLang="ru-RU" sz="2400">
              <a:solidFill>
                <a:schemeClr val="bg1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079" name="Text Box 9"/>
          <p:cNvSpPr txBox="1">
            <a:spLocks noChangeArrowheads="1"/>
          </p:cNvSpPr>
          <p:nvPr/>
        </p:nvSpPr>
        <p:spPr bwMode="auto">
          <a:xfrm>
            <a:off x="1154113" y="1058863"/>
            <a:ext cx="76708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1008063" eaLnBrk="1" hangingPunct="1">
              <a:spcBef>
                <a:spcPct val="50000"/>
              </a:spcBef>
            </a:pPr>
            <a:r>
              <a:rPr lang="ru-RU" altLang="ru-RU" b="1" dirty="0" smtClean="0">
                <a:solidFill>
                  <a:schemeClr val="bg1"/>
                </a:solidFill>
                <a:latin typeface="Times New Roman" pitchFamily="18" charset="0"/>
              </a:rPr>
              <a:t>Объекты культурного наследия , участники проекта</a:t>
            </a:r>
          </a:p>
          <a:p>
            <a:pPr algn="ctr" defTabSz="1008063" eaLnBrk="1" hangingPunct="1">
              <a:spcBef>
                <a:spcPct val="50000"/>
              </a:spcBef>
            </a:pPr>
            <a:r>
              <a:rPr lang="ru-RU" altLang="ru-RU" b="1" dirty="0" smtClean="0">
                <a:solidFill>
                  <a:schemeClr val="bg1"/>
                </a:solidFill>
                <a:latin typeface="Times New Roman" pitchFamily="18" charset="0"/>
              </a:rPr>
              <a:t>Комплекс </a:t>
            </a:r>
            <a:r>
              <a:rPr lang="ru-RU" altLang="ru-RU" b="1" dirty="0">
                <a:solidFill>
                  <a:schemeClr val="bg1"/>
                </a:solidFill>
                <a:latin typeface="Times New Roman" pitchFamily="18" charset="0"/>
              </a:rPr>
              <a:t>Свято-Николаевского мужского монастыря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16213" y="68263"/>
            <a:ext cx="66960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dirty="0" smtClean="0">
                <a:solidFill>
                  <a:srgbClr val="FFE3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«ШКОЛА ВОЛОНТЕРОВ НАСЛЕДИЯ»</a:t>
            </a:r>
            <a:endParaRPr lang="ru-RU" dirty="0">
              <a:solidFill>
                <a:srgbClr val="FFE38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3081" name="Рисунок 12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44000" y="30163"/>
            <a:ext cx="622300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331788" y="7192963"/>
            <a:ext cx="9486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08063" eaLnBrk="1" hangingPunct="1"/>
            <a:r>
              <a:rPr lang="ru-RU" altLang="ru-RU" sz="1600" dirty="0"/>
              <a:t> </a:t>
            </a:r>
            <a:r>
              <a:rPr lang="ru-RU" alt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Главной реликвией монастыря являются  нетленные мощи Святого </a:t>
            </a:r>
            <a:r>
              <a:rPr lang="ru-RU" alt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alt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раведного</a:t>
            </a:r>
            <a:r>
              <a:rPr lang="ru-RU" alt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Симеона Верхотурского </a:t>
            </a:r>
          </a:p>
        </p:txBody>
      </p:sp>
      <p:sp>
        <p:nvSpPr>
          <p:cNvPr id="2" name="Скругленный прямоугольник 1"/>
          <p:cNvSpPr/>
          <p:nvPr/>
        </p:nvSpPr>
        <p:spPr bwMode="auto">
          <a:xfrm>
            <a:off x="215900" y="5873750"/>
            <a:ext cx="9720263" cy="1241425"/>
          </a:xfrm>
          <a:prstGeom prst="roundRect">
            <a:avLst/>
          </a:prstGeom>
          <a:gradFill flip="none" rotWithShape="1">
            <a:gsLst>
              <a:gs pos="0">
                <a:srgbClr val="FFC000"/>
              </a:gs>
              <a:gs pos="74000">
                <a:schemeClr val="bg1"/>
              </a:gs>
              <a:gs pos="60000">
                <a:schemeClr val="bg1"/>
              </a:gs>
              <a:gs pos="100000">
                <a:srgbClr val="0070C0"/>
              </a:gs>
            </a:gsLst>
            <a:lin ang="27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just" defTabSz="1008063" eaLnBrk="1" hangingPunct="1">
              <a:defRPr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Свято - Николаевский мужской монастырь (1604г.), представляет собой храмовый комплекс из действующих сегодня 4 -х храмов, 2 из которых являются памятниками федерального значения  - Крестовоздвиженский собор 1905-1913гг., Преображенский собор 1822-1832 гг.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87985" y="2171502"/>
            <a:ext cx="5976664" cy="340932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9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5.4|12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8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8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8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8.4"/>
</p:tagLst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080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080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080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080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4775</TotalTime>
  <Words>1096</Words>
  <Application>Microsoft Office PowerPoint</Application>
  <PresentationFormat>Произвольный</PresentationFormat>
  <Paragraphs>186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Times New Roman</vt:lpstr>
      <vt:lpstr>Wingdings</vt:lpstr>
      <vt:lpstr>Оформление по умолчанию</vt:lpstr>
      <vt:lpstr>1_Оформление по умолчанию</vt:lpstr>
      <vt:lpstr>«ШКОЛА ВОЛОНТЕРОВ НАСЛЕДИЯ »</vt:lpstr>
      <vt:lpstr>«ВЕРХОТУРЬЕ – ДУХОВНЫЙ  ЦЕНТР УРАЛА »</vt:lpstr>
      <vt:lpstr>«ВЕРХОТУРЬЕ – ДУХОВНЫЙ  ЦЕНТР УРАЛА »</vt:lpstr>
      <vt:lpstr>«ВЕРХОТУРЬЕ – ДУХОВНЫЙ  ЦЕНТР УРАЛА »</vt:lpstr>
      <vt:lpstr>«ВЕРХОТУРЬЕ – ДУХОВНЫЙ  ЦЕНТР УРАЛА »</vt:lpstr>
      <vt:lpstr>«ВЕРХОТУРЬЕ – ДУХОВНЫЙ  ЦЕНТР УРАЛА »</vt:lpstr>
      <vt:lpstr>«ВЕРХОТУРЬЕ – ДУХОВНЫЙ  ЦЕНТР УРАЛА »</vt:lpstr>
      <vt:lpstr>«ВЕРХОТУРЬЕ – ДУХОВНЫЙ  ЦЕНТР УРАЛА 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MoBIL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Разработка эффективных механизмов реализации инвестиционных проектов в Свердловской области  Министерство культуры и туризма  Свердловской области</dc:title>
  <dc:creator>Ирина</dc:creator>
  <cp:lastModifiedBy>Пользователь</cp:lastModifiedBy>
  <cp:revision>223</cp:revision>
  <cp:lastPrinted>2023-03-29T10:56:17Z</cp:lastPrinted>
  <dcterms:created xsi:type="dcterms:W3CDTF">2010-09-21T22:09:27Z</dcterms:created>
  <dcterms:modified xsi:type="dcterms:W3CDTF">2023-05-29T11:02:09Z</dcterms:modified>
</cp:coreProperties>
</file>