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354" y="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D12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D12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92606" y="501192"/>
            <a:ext cx="6588759" cy="1350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29687" y="1758492"/>
            <a:ext cx="8751569" cy="2607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 flipH="1">
            <a:off x="0" y="2"/>
            <a:ext cx="8792666" cy="10286998"/>
            <a:chOff x="9495333" y="0"/>
            <a:chExt cx="8792666" cy="102869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95333" y="0"/>
              <a:ext cx="8537670" cy="76050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9017" y="6705372"/>
              <a:ext cx="2278982" cy="3581626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0" y="6286500"/>
            <a:ext cx="12954000" cy="3200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990600" y="6286500"/>
            <a:ext cx="14554200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9600" spc="-80" dirty="0" smtClean="0">
                <a:latin typeface="Times New Roman" pitchFamily="18" charset="0"/>
                <a:cs typeface="Times New Roman" pitchFamily="18" charset="0"/>
              </a:rPr>
              <a:t>Фестиваль уличного искусства </a:t>
            </a:r>
            <a:r>
              <a:rPr lang="ru-RU" sz="9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«Двор </a:t>
            </a:r>
            <a:r>
              <a:rPr lang="en-US" sz="9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ru-RU" sz="9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sz="96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54400" y="7962900"/>
            <a:ext cx="1904946" cy="1989024"/>
          </a:xfrm>
          <a:prstGeom prst="rect">
            <a:avLst/>
          </a:prstGeom>
        </p:spPr>
      </p:pic>
      <p:pic>
        <p:nvPicPr>
          <p:cNvPr id="12" name="Рисунок 11" descr="mark downs.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3400" y="0"/>
            <a:ext cx="6629400" cy="66294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36728" y="7089026"/>
            <a:ext cx="3247643" cy="31979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6710" y="1"/>
            <a:ext cx="4851289" cy="32959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085747"/>
            <a:ext cx="6643680" cy="52012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381000" y="-1409700"/>
            <a:ext cx="2564297" cy="381597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1000" y="2476500"/>
            <a:ext cx="1013460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indent="360000" algn="just"/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В Набережных Челнах с 1993 года на территории хоккейных коробок начали появляться спортивные объекты (вагончики).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419100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4800" y="4991100"/>
            <a:ext cx="10363200" cy="4038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8"/>
          <p:cNvSpPr txBox="1"/>
          <p:nvPr/>
        </p:nvSpPr>
        <p:spPr>
          <a:xfrm>
            <a:off x="457200" y="5067300"/>
            <a:ext cx="9906000" cy="3705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indent="360000"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 временем объекты неоднократно подвергались вандализму, что сказывается на уровне комфорта проживания жителей микрорайона и способствуют снижению числа воспитанников спортивных дворовых команд.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0800000">
            <a:off x="609600" y="4762500"/>
            <a:ext cx="9829800" cy="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 l="62727" t="32292" r="6076" b="6250"/>
          <a:stretch>
            <a:fillRect/>
          </a:stretch>
        </p:blipFill>
        <p:spPr bwMode="auto">
          <a:xfrm>
            <a:off x="11125200" y="0"/>
            <a:ext cx="9218728" cy="1021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6025" y="3983390"/>
            <a:ext cx="6661974" cy="63036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50146" y="7372764"/>
            <a:ext cx="2538795" cy="253948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75267" y="0"/>
            <a:ext cx="17813020" cy="9601200"/>
            <a:chOff x="475267" y="0"/>
            <a:chExt cx="17813020" cy="96012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89797" y="0"/>
              <a:ext cx="7498202" cy="51442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5267" y="2504461"/>
              <a:ext cx="17481550" cy="7096759"/>
            </a:xfrm>
            <a:custGeom>
              <a:avLst/>
              <a:gdLst/>
              <a:ahLst/>
              <a:cxnLst/>
              <a:rect l="l" t="t" r="r" b="b"/>
              <a:pathLst>
                <a:path w="17481550" h="7096759">
                  <a:moveTo>
                    <a:pt x="17481349" y="7096313"/>
                  </a:moveTo>
                  <a:lnTo>
                    <a:pt x="0" y="7096313"/>
                  </a:lnTo>
                  <a:lnTo>
                    <a:pt x="0" y="0"/>
                  </a:lnTo>
                  <a:lnTo>
                    <a:pt x="17481349" y="0"/>
                  </a:lnTo>
                  <a:lnTo>
                    <a:pt x="17481349" y="7096313"/>
                  </a:lnTo>
                  <a:close/>
                </a:path>
              </a:pathLst>
            </a:custGeom>
            <a:solidFill>
              <a:srgbClr val="FFFFFF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7200" y="266700"/>
            <a:ext cx="16145426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7200" spc="2130" dirty="0" smtClean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sz="7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2476500"/>
            <a:ext cx="17526000" cy="716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двор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314700"/>
            <a:ext cx="7729630" cy="5486400"/>
          </a:xfrm>
          <a:prstGeom prst="rect">
            <a:avLst/>
          </a:prstGeom>
        </p:spPr>
      </p:pic>
      <p:pic>
        <p:nvPicPr>
          <p:cNvPr id="11" name="Рисунок 10" descr="mark downs.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2800" y="0"/>
            <a:ext cx="4076700" cy="4076700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87200" y="4229100"/>
            <a:ext cx="518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u="sng" dirty="0" smtClean="0">
                <a:latin typeface="Times New Roman" pitchFamily="18" charset="0"/>
                <a:cs typeface="Times New Roman" pitchFamily="18" charset="0"/>
              </a:rPr>
              <a:t>Устраивает ли Вас внешний вид спортивных дворовых объектов?</a:t>
            </a:r>
            <a:endParaRPr lang="ru-RU" sz="4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275921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Воздержались от ответа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200" y="61341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Абсолютно не устраивает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Соединительная линия уступом 29"/>
          <p:cNvCxnSpPr/>
          <p:nvPr/>
        </p:nvCxnSpPr>
        <p:spPr>
          <a:xfrm>
            <a:off x="914400" y="7581900"/>
            <a:ext cx="7315200" cy="685800"/>
          </a:xfrm>
          <a:prstGeom prst="bentConnector3">
            <a:avLst>
              <a:gd name="adj1" fmla="val 50000"/>
            </a:avLst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/>
          <p:nvPr/>
        </p:nvCxnSpPr>
        <p:spPr>
          <a:xfrm>
            <a:off x="762000" y="3467100"/>
            <a:ext cx="6858000" cy="685800"/>
          </a:xfrm>
          <a:prstGeom prst="bentConnector3">
            <a:avLst>
              <a:gd name="adj1" fmla="val 50000"/>
            </a:avLst>
          </a:prstGeom>
          <a:ln w="76200"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04800" y="3619500"/>
            <a:ext cx="17648555" cy="192071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8255" indent="666750" algn="just">
              <a:lnSpc>
                <a:spcPts val="4950"/>
              </a:lnSpc>
              <a:spcBef>
                <a:spcPts val="290"/>
              </a:spcBef>
              <a:tabLst>
                <a:tab pos="4936490" algn="l"/>
                <a:tab pos="5880100" algn="l"/>
                <a:tab pos="9328150" algn="l"/>
                <a:tab pos="13394055" algn="l"/>
                <a:tab pos="15987394" algn="l"/>
              </a:tabLst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Создание эстетичного вида 8 спортивных дворовых объектов, путем нанесения на них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арт-изображений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(граффити) через организацию Городского фестиваля «Двор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привлеченным охватом не менее 200 человек.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766108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Решение проблем </a:t>
            </a:r>
          </a:p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цель проекта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9" name="Рисунок 8" descr="mark downs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90500"/>
            <a:ext cx="2971800" cy="2971800"/>
          </a:xfrm>
          <a:prstGeom prst="ellipse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2096294" y="1751806"/>
            <a:ext cx="2667000" cy="158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578" name="Picture 2" descr="Наклейка Граффити PNG - AVATAN PL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19741">
            <a:off x="12758175" y="-72664"/>
            <a:ext cx="5443979" cy="3123191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 rot="10800000">
            <a:off x="1981200" y="6743700"/>
            <a:ext cx="13677106" cy="3730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0" y="6972300"/>
            <a:ext cx="169926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отсутствие открытых свободных площадок для создания граффити;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отсутствие поддержки уличных художников со стороны  Администрации города;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усложненный процесс согласования макетов  для создания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арт-изображений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на фасадах зданий и спортивных дворовых объектов.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54873" y="2926504"/>
            <a:ext cx="2533125" cy="4849041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33400" y="419100"/>
            <a:ext cx="10591800" cy="1846659"/>
          </a:xfrm>
        </p:spPr>
        <p:txBody>
          <a:bodyPr/>
          <a:lstStyle/>
          <a:p>
            <a:r>
              <a:rPr lang="ru-RU" sz="12000" u="sng" dirty="0" smtClean="0">
                <a:latin typeface="Mistral" pitchFamily="66" charset="0"/>
              </a:rPr>
              <a:t>ПЛАН ДЕЙСТВИЙ</a:t>
            </a:r>
            <a:endParaRPr lang="ru-RU" sz="12000" u="sng" dirty="0">
              <a:latin typeface="Mistral" pitchFamily="66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879107">
            <a:off x="197564" y="2554226"/>
            <a:ext cx="2667000" cy="1905000"/>
            <a:chOff x="10668000" y="1028700"/>
            <a:chExt cx="2667000" cy="1905000"/>
          </a:xfrm>
        </p:grpSpPr>
        <p:sp>
          <p:nvSpPr>
            <p:cNvPr id="13" name="Овал 12"/>
            <p:cNvSpPr/>
            <p:nvPr/>
          </p:nvSpPr>
          <p:spPr>
            <a:xfrm>
              <a:off x="10668000" y="1104900"/>
              <a:ext cx="1828800" cy="1828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25200" y="1028700"/>
              <a:ext cx="22098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dirty="0" smtClean="0">
                  <a:latin typeface="Mistral" pitchFamily="66" charset="0"/>
                </a:rPr>
                <a:t>1.</a:t>
              </a:r>
              <a:endParaRPr lang="ru-RU" sz="11500" dirty="0">
                <a:latin typeface="Mistral" pitchFamily="66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24000" y="3695700"/>
            <a:ext cx="8686800" cy="5112938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indent="360000" algn="just"/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Объявить о старте заявочной компании и распространить данную информацию по информационным порталам нашего города.</a:t>
            </a:r>
            <a:endParaRPr lang="ru-RU" altLang="ru-RU" sz="5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sun9-33.userapi.com/impg/X95TPT_1Vnwj8oryrVktco7mJ42vy1JRkpHgDw/AiUv51pcsUk.jpg?size=730x1080&amp;quality=96&amp;sign=753db370463b8c7b4da576aa85126434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4750" y="342900"/>
            <a:ext cx="6496050" cy="9610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71441"/>
            <a:ext cx="2253115" cy="26155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42842" y="0"/>
            <a:ext cx="3345156" cy="346002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38200" y="2095500"/>
            <a:ext cx="11162665" cy="2360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>
              <a:lnSpc>
                <a:spcPct val="119200"/>
              </a:lnSpc>
              <a:spcBef>
                <a:spcPts val="10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Собрать команду конкурсантов и провести для них лекционно-практические занятия объемом 10 часов.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0972800" y="495300"/>
            <a:ext cx="2661006" cy="1951617"/>
            <a:chOff x="12241156" y="1989778"/>
            <a:chExt cx="2661006" cy="1951617"/>
          </a:xfrm>
        </p:grpSpPr>
        <p:sp>
          <p:nvSpPr>
            <p:cNvPr id="13" name="Овал 12"/>
            <p:cNvSpPr/>
            <p:nvPr/>
          </p:nvSpPr>
          <p:spPr>
            <a:xfrm rot="879107">
              <a:off x="12241156" y="1989778"/>
              <a:ext cx="1828800" cy="1828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879107">
              <a:off x="12692362" y="2079347"/>
              <a:ext cx="22098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dirty="0" smtClean="0">
                  <a:solidFill>
                    <a:schemeClr val="bg1"/>
                  </a:solidFill>
                  <a:latin typeface="Mistral" pitchFamily="66" charset="0"/>
                </a:rPr>
                <a:t>2.</a:t>
              </a:r>
              <a:endParaRPr lang="ru-RU" sz="11500" dirty="0">
                <a:solidFill>
                  <a:schemeClr val="bg1"/>
                </a:solidFill>
                <a:latin typeface="Mistral" pitchFamily="66" charset="0"/>
              </a:endParaRPr>
            </a:p>
          </p:txBody>
        </p:sp>
      </p:grpSp>
      <p:sp>
        <p:nvSpPr>
          <p:cNvPr id="17" name="Заголовок 10"/>
          <p:cNvSpPr txBox="1">
            <a:spLocks/>
          </p:cNvSpPr>
          <p:nvPr/>
        </p:nvSpPr>
        <p:spPr>
          <a:xfrm>
            <a:off x="533400" y="419101"/>
            <a:ext cx="95250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sng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istral" pitchFamily="66" charset="0"/>
                <a:ea typeface="+mj-ea"/>
                <a:cs typeface="Trebuchet MS"/>
              </a:rPr>
              <a:t>ПЛАН ДЕЙСТВИЙ</a:t>
            </a:r>
            <a:endParaRPr kumimoji="0" lang="ru-RU" sz="9600" b="1" i="0" u="sng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istral" pitchFamily="66" charset="0"/>
              <a:ea typeface="+mj-ea"/>
              <a:cs typeface="Trebuchet MS"/>
            </a:endParaRPr>
          </a:p>
        </p:txBody>
      </p:sp>
      <p:pic>
        <p:nvPicPr>
          <p:cNvPr id="22530" name="Picture 2" descr="Граффити «Спорт-то, чем я живу!» - YouTube"/>
          <p:cNvPicPr>
            <a:picLocks noChangeAspect="1" noChangeArrowheads="1"/>
          </p:cNvPicPr>
          <p:nvPr/>
        </p:nvPicPr>
        <p:blipFill>
          <a:blip r:embed="rId4"/>
          <a:srcRect t="5556" b="6667"/>
          <a:stretch>
            <a:fillRect/>
          </a:stretch>
        </p:blipFill>
        <p:spPr bwMode="auto">
          <a:xfrm>
            <a:off x="5638800" y="3924300"/>
            <a:ext cx="12192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95400" y="2019300"/>
            <a:ext cx="1264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Отобрать 8 лучших работ и согласовать их в Администрации города Набережные Челны</a:t>
            </a:r>
          </a:p>
        </p:txBody>
      </p:sp>
      <p:sp>
        <p:nvSpPr>
          <p:cNvPr id="12" name="Заголовок 10"/>
          <p:cNvSpPr txBox="1">
            <a:spLocks/>
          </p:cNvSpPr>
          <p:nvPr/>
        </p:nvSpPr>
        <p:spPr>
          <a:xfrm>
            <a:off x="7315200" y="342900"/>
            <a:ext cx="105918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tral" pitchFamily="66" charset="0"/>
                <a:ea typeface="+mj-ea"/>
                <a:cs typeface="Trebuchet MS"/>
              </a:rPr>
              <a:t>ПЛАН ДЕЙСТВИЙ</a:t>
            </a:r>
            <a:endParaRPr kumimoji="0" lang="ru-RU" sz="96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stral" pitchFamily="66" charset="0"/>
              <a:ea typeface="+mj-ea"/>
              <a:cs typeface="Trebuchet MS"/>
            </a:endParaRPr>
          </a:p>
        </p:txBody>
      </p:sp>
      <p:grpSp>
        <p:nvGrpSpPr>
          <p:cNvPr id="13" name="Группа 12"/>
          <p:cNvGrpSpPr/>
          <p:nvPr/>
        </p:nvGrpSpPr>
        <p:grpSpPr>
          <a:xfrm rot="21066490">
            <a:off x="131201" y="194672"/>
            <a:ext cx="2667000" cy="1905000"/>
            <a:chOff x="10668000" y="1028700"/>
            <a:chExt cx="2667000" cy="1905000"/>
          </a:xfrm>
        </p:grpSpPr>
        <p:sp>
          <p:nvSpPr>
            <p:cNvPr id="14" name="Овал 13"/>
            <p:cNvSpPr/>
            <p:nvPr/>
          </p:nvSpPr>
          <p:spPr>
            <a:xfrm>
              <a:off x="10668000" y="1104900"/>
              <a:ext cx="1828800" cy="1828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25200" y="1028700"/>
              <a:ext cx="22098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dirty="0" smtClean="0">
                  <a:latin typeface="Mistral" pitchFamily="66" charset="0"/>
                </a:rPr>
                <a:t>3.</a:t>
              </a:r>
              <a:endParaRPr lang="ru-RU" sz="11500" dirty="0">
                <a:latin typeface="Mistral" pitchFamily="66" charset="0"/>
              </a:endParaRPr>
            </a:p>
          </p:txBody>
        </p:sp>
      </p:grpSp>
      <p:sp>
        <p:nvSpPr>
          <p:cNvPr id="21506" name="AutoShape 2" descr="Спорт-арт: граффити — Национальный олимпийский комитет Узбекиста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8" name="Picture 4" descr="Спортивная площадка : Youfeelmyskill.ru — современное граффити оформление и  роспись стен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01600" y="2857500"/>
            <a:ext cx="4686300" cy="4448175"/>
          </a:xfrm>
          <a:prstGeom prst="ellipse">
            <a:avLst/>
          </a:prstGeom>
          <a:noFill/>
        </p:spPr>
      </p:pic>
      <p:pic>
        <p:nvPicPr>
          <p:cNvPr id="21510" name="Picture 6" descr="Спорт-арт: граффити — Национальный олимпийский комитет Узбекиста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143500"/>
            <a:ext cx="5638799" cy="5448300"/>
          </a:xfrm>
          <a:prstGeom prst="ellipse">
            <a:avLst/>
          </a:prstGeom>
          <a:noFill/>
        </p:spPr>
      </p:pic>
      <p:pic>
        <p:nvPicPr>
          <p:cNvPr id="21512" name="Picture 8" descr="В Новосибирске нарисовали граффити с Тарасенко в форме «Сибири»: Яндекс. Спор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5295900"/>
            <a:ext cx="4324350" cy="421315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985" y="5"/>
            <a:ext cx="6723014" cy="29755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85" y="8226749"/>
            <a:ext cx="3186075" cy="20602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61485" y="2495676"/>
            <a:ext cx="5826513" cy="7791323"/>
          </a:xfrm>
          <a:prstGeom prst="rect">
            <a:avLst/>
          </a:prstGeom>
        </p:spPr>
      </p:pic>
      <p:sp>
        <p:nvSpPr>
          <p:cNvPr id="11" name="Заголовок 10"/>
          <p:cNvSpPr txBox="1">
            <a:spLocks/>
          </p:cNvSpPr>
          <p:nvPr/>
        </p:nvSpPr>
        <p:spPr>
          <a:xfrm>
            <a:off x="533400" y="419101"/>
            <a:ext cx="95250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sng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istral" pitchFamily="66" charset="0"/>
                <a:ea typeface="+mj-ea"/>
                <a:cs typeface="Trebuchet MS"/>
              </a:rPr>
              <a:t>ПЛАН ДЕЙСТВИЙ</a:t>
            </a:r>
            <a:endParaRPr kumimoji="0" lang="ru-RU" sz="9600" b="1" i="0" u="sng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istral" pitchFamily="66" charset="0"/>
              <a:ea typeface="+mj-ea"/>
              <a:cs typeface="Trebuchet MS"/>
            </a:endParaRPr>
          </a:p>
        </p:txBody>
      </p:sp>
      <p:grpSp>
        <p:nvGrpSpPr>
          <p:cNvPr id="12" name="Группа 11"/>
          <p:cNvGrpSpPr/>
          <p:nvPr/>
        </p:nvGrpSpPr>
        <p:grpSpPr>
          <a:xfrm rot="19895818">
            <a:off x="7924003" y="1467917"/>
            <a:ext cx="2661006" cy="1951617"/>
            <a:chOff x="12241156" y="1989778"/>
            <a:chExt cx="2661006" cy="1951617"/>
          </a:xfrm>
        </p:grpSpPr>
        <p:sp>
          <p:nvSpPr>
            <p:cNvPr id="13" name="Овал 12"/>
            <p:cNvSpPr/>
            <p:nvPr/>
          </p:nvSpPr>
          <p:spPr>
            <a:xfrm rot="879107">
              <a:off x="12241156" y="1989778"/>
              <a:ext cx="1828800" cy="1828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 rot="879107">
              <a:off x="12692362" y="2079347"/>
              <a:ext cx="22098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dirty="0" smtClean="0">
                  <a:solidFill>
                    <a:schemeClr val="bg1"/>
                  </a:solidFill>
                  <a:latin typeface="Mistral" pitchFamily="66" charset="0"/>
                </a:rPr>
                <a:t>4.</a:t>
              </a:r>
              <a:endParaRPr lang="ru-RU" sz="11500" dirty="0">
                <a:solidFill>
                  <a:schemeClr val="bg1"/>
                </a:solidFill>
                <a:latin typeface="Mistral" pitchFamily="66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14400" y="2476500"/>
            <a:ext cx="952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Проведение самого Фестиваля и церемонии награждения победителей</a:t>
            </a:r>
          </a:p>
        </p:txBody>
      </p:sp>
      <p:pic>
        <p:nvPicPr>
          <p:cNvPr id="20482" name="Picture 2" descr="Агентство городских новостей «Москва» - Фотобан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676900"/>
            <a:ext cx="4495800" cy="4385316"/>
          </a:xfrm>
          <a:prstGeom prst="ellipse">
            <a:avLst/>
          </a:prstGeom>
          <a:noFill/>
        </p:spPr>
      </p:pic>
      <p:pic>
        <p:nvPicPr>
          <p:cNvPr id="20484" name="Picture 4" descr="Двух минчан задержали за нанесение граффити, направленных против  белорусских властей » Политринг - Новости Беларус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53800" y="571500"/>
            <a:ext cx="6477000" cy="6441800"/>
          </a:xfrm>
          <a:prstGeom prst="ellipse">
            <a:avLst/>
          </a:prstGeom>
          <a:noFill/>
        </p:spPr>
      </p:pic>
      <p:pic>
        <p:nvPicPr>
          <p:cNvPr id="20486" name="Picture 6" descr="Награждение сцены изображение_Фото номер 500863820_JPG Формат  изображения_ru.lovepik.co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5600700"/>
            <a:ext cx="3924300" cy="374536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202</Words>
  <Application>Microsoft Office PowerPoint</Application>
  <PresentationFormat>Произвольный</PresentationFormat>
  <Paragraphs>26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Презентация PowerPoint</vt:lpstr>
      <vt:lpstr>АКТУАЛЬНОСТЬ ПРОЕКТА</vt:lpstr>
      <vt:lpstr>Презентация PowerPoint</vt:lpstr>
      <vt:lpstr>ПЛАН ДЕЙСТВИЙ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27</cp:revision>
  <dcterms:created xsi:type="dcterms:W3CDTF">2021-04-20T07:58:22Z</dcterms:created>
  <dcterms:modified xsi:type="dcterms:W3CDTF">2022-06-07T13:16:58Z</dcterms:modified>
</cp:coreProperties>
</file>