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7" r:id="rId2"/>
    <p:sldId id="258" r:id="rId3"/>
    <p:sldId id="261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61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3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445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0258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941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23883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919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005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516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090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242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76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65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488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84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1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1F37F-BA86-49B8-B257-404777D86B21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B686630-2A53-49C0-B835-3AE084A209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3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ok.ru/voikurai/topic/154274163425400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kurskrayivoi@mai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5" y="1243579"/>
            <a:ext cx="1542422" cy="1341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207" y="232757"/>
            <a:ext cx="10058400" cy="638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849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8657" y="216337"/>
            <a:ext cx="10006185" cy="908128"/>
          </a:xfrm>
        </p:spPr>
        <p:txBody>
          <a:bodyPr/>
          <a:lstStyle/>
          <a:p>
            <a:pPr algn="ctr"/>
            <a:r>
              <a:rPr lang="ru-RU" sz="2200" b="1" i="1" dirty="0" smtClean="0">
                <a:solidFill>
                  <a:srgbClr val="F4BE5A"/>
                </a:solidFill>
                <a:latin typeface="Arial Black" panose="020B0A04020102020204" pitchFamily="34" charset="0"/>
              </a:rPr>
              <a:t>Руководитель волонтерского движения </a:t>
            </a:r>
            <a:r>
              <a:rPr lang="ru-RU" sz="2200" b="1" i="1" dirty="0">
                <a:solidFill>
                  <a:srgbClr val="F4BE5A"/>
                </a:solidFill>
                <a:latin typeface="Arial Black" panose="020B0A04020102020204" pitchFamily="34" charset="0"/>
              </a:rPr>
              <a:t>КРОО ВОИ</a:t>
            </a:r>
            <a:br>
              <a:rPr lang="ru-RU" sz="2200" b="1" i="1" dirty="0">
                <a:solidFill>
                  <a:srgbClr val="F4BE5A"/>
                </a:solidFill>
                <a:latin typeface="Arial Black" panose="020B0A04020102020204" pitchFamily="34" charset="0"/>
              </a:rPr>
            </a:br>
            <a:r>
              <a:rPr lang="ru-RU" sz="2200" b="1" i="1" dirty="0" smtClean="0">
                <a:solidFill>
                  <a:srgbClr val="F4BE5A"/>
                </a:solidFill>
                <a:latin typeface="Arial Black" panose="020B0A04020102020204" pitchFamily="34" charset="0"/>
              </a:rPr>
              <a:t>Попова Екатерина Дмитриевна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81" y="1123950"/>
            <a:ext cx="5326063" cy="5326063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56" y="1358692"/>
            <a:ext cx="157900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82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943" y="241050"/>
            <a:ext cx="10129754" cy="846345"/>
          </a:xfrm>
        </p:spPr>
        <p:txBody>
          <a:bodyPr/>
          <a:lstStyle/>
          <a:p>
            <a:pPr algn="ctr"/>
            <a:r>
              <a:rPr lang="ru-RU" sz="3200" b="1" i="1" dirty="0">
                <a:solidFill>
                  <a:srgbClr val="FF954D"/>
                </a:solidFill>
                <a:latin typeface="Arial Black" panose="020B0A04020102020204" pitchFamily="34" charset="0"/>
                <a:sym typeface="Montserrat Black"/>
              </a:rPr>
              <a:t>Наши партнеры и спонсоры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3943" y="1358692"/>
            <a:ext cx="10129754" cy="5239816"/>
          </a:xfrm>
        </p:spPr>
        <p:txBody>
          <a:bodyPr/>
          <a:lstStyle/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ПАРТНЁРЫ: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1) Финансовая поддержка, КОО ООО ВОИ;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2) Спонсорская помощь, АО "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Конти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-РУС" и "Курск </a:t>
            </a:r>
            <a:r>
              <a:rPr lang="ru-RU" sz="1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энерго</a:t>
            </a: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сбыт";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3) Совместные мероприятия НКО "Феникс",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4) Областное казенное общеобразовательное учреждение «Курская школа для детей с ограниченными возможностями здоровья», школа №</a:t>
            </a:r>
            <a:r>
              <a:rPr lang="ru-RU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53 и №2; </a:t>
            </a:r>
            <a:endParaRPr lang="ru-RU" sz="1200" dirty="0">
              <a:solidFill>
                <a:prstClr val="black">
                  <a:lumMod val="75000"/>
                  <a:lumOff val="25000"/>
                </a:prstClr>
              </a:solidFill>
              <a:latin typeface="Arial Black" panose="020B0A04020102020204" pitchFamily="34" charset="0"/>
            </a:endParaRP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5) Курский государственный цирк;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6) Информационная поддержка ВГТРК "Радио Курск«;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7) КГМУ.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ОРГАНЫ ВЛАСТИ: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1) Административно-ресурсная поддержка, советник Губернатора Курской области по правам людей с ограниченными возможностями здоровья Гладилина. А. В;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2) Администрации Курского, Медведского, Большесолдатского, Суджанского, Фатежского районов Курской области.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МЕДИА: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1) Районные газеты;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2) ВГТРК, радио России Курск.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2" y="1358692"/>
            <a:ext cx="157900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335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0441" y="278121"/>
            <a:ext cx="9969116" cy="796917"/>
          </a:xfrm>
        </p:spPr>
        <p:txBody>
          <a:bodyPr/>
          <a:lstStyle/>
          <a:p>
            <a:pPr algn="ctr"/>
            <a:r>
              <a:rPr lang="ru-RU" sz="3200" b="1" i="1" dirty="0">
                <a:solidFill>
                  <a:srgbClr val="F3B259"/>
                </a:solidFill>
                <a:latin typeface="Arial Black" panose="020B0A04020102020204" pitchFamily="34" charset="0"/>
              </a:rPr>
              <a:t>Информационная открытость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0440" y="1977082"/>
            <a:ext cx="10117398" cy="3978875"/>
          </a:xfrm>
        </p:spPr>
        <p:txBody>
          <a:bodyPr/>
          <a:lstStyle/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1. Страничка в соц. сети Одноклассники: https://ok.ru/voikurai;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2. Страничка КРОО ВОИ на сайте добро. </a:t>
            </a:r>
            <a:r>
              <a:rPr lang="ru-RU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ру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:</a:t>
            </a:r>
          </a:p>
          <a:p>
            <a:pPr marL="114300" lvl="0" indent="0">
              <a:buClr>
                <a:srgbClr val="90C226"/>
              </a:buClr>
              <a:buSzPct val="80000"/>
              <a:buNone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    https://dobro.ru/organizations/10009940/info;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3. Радио России Курск: 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  <a:hlinkClick r:id="rId2"/>
              </a:rPr>
              <a:t>https://ok.ru/voikurai/topic/154274163425400</a:t>
            </a: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4. Страничка в соц. сети ВК: </a:t>
            </a:r>
          </a:p>
          <a:p>
            <a:pPr marL="0" lvl="0" indent="0">
              <a:buClr>
                <a:srgbClr val="90C226"/>
              </a:buClr>
              <a:buSzPct val="80000"/>
              <a:buNone/>
            </a:pPr>
            <a:r>
              <a:rPr lang="ru-RU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   </a:t>
            </a:r>
            <a:r>
              <a:rPr lang="en-U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https://vk.com/kurskuaivoi</a:t>
            </a:r>
            <a:endParaRPr lang="ru-RU" sz="2000" dirty="0">
              <a:solidFill>
                <a:prstClr val="black">
                  <a:lumMod val="75000"/>
                  <a:lumOff val="25000"/>
                </a:prstClr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39" y="1371049"/>
            <a:ext cx="157900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88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727" y="121144"/>
            <a:ext cx="9969116" cy="11145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FF954D"/>
                </a:solidFill>
                <a:latin typeface="Arial Black" panose="020B0A04020102020204" pitchFamily="34" charset="0"/>
                <a:sym typeface="Montserrat Black"/>
              </a:rPr>
              <a:t>Вместе Мы Сможем Больше</a:t>
            </a:r>
            <a:r>
              <a:rPr lang="ru-RU" b="1" i="1" dirty="0" smtClean="0">
                <a:solidFill>
                  <a:srgbClr val="FF954D"/>
                </a:solidFill>
                <a:latin typeface="Arial Black" panose="020B0A04020102020204" pitchFamily="34" charset="0"/>
                <a:sym typeface="Montserrat Black"/>
              </a:rPr>
              <a:t>!</a:t>
            </a:r>
            <a:br>
              <a:rPr lang="ru-RU" b="1" i="1" dirty="0" smtClean="0">
                <a:solidFill>
                  <a:srgbClr val="FF954D"/>
                </a:solidFill>
                <a:latin typeface="Arial Black" panose="020B0A04020102020204" pitchFamily="34" charset="0"/>
                <a:sym typeface="Montserrat Black"/>
              </a:rPr>
            </a:br>
            <a:r>
              <a:rPr lang="ru-RU" b="1" i="1" dirty="0" smtClean="0">
                <a:solidFill>
                  <a:srgbClr val="FF954D"/>
                </a:solidFill>
                <a:latin typeface="Arial Black" panose="020B0A04020102020204" pitchFamily="34" charset="0"/>
                <a:sym typeface="Montserrat Black"/>
              </a:rPr>
              <a:t>Победа будет за нами!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13900"/>
            <a:ext cx="9969500" cy="501291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26" y="1383405"/>
            <a:ext cx="157900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52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228694"/>
            <a:ext cx="8911687" cy="599209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2400" b="1" i="1" dirty="0">
                <a:solidFill>
                  <a:srgbClr val="F4BE5A"/>
                </a:solidFill>
                <a:latin typeface="Arial Black" panose="020B0A04020102020204" pitchFamily="34" charset="0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r>
              <a:rPr lang="ru-RU" sz="2400" b="1" i="1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ru-RU" sz="2400" b="1" i="1" dirty="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1587" y="827903"/>
            <a:ext cx="10105040" cy="5881816"/>
          </a:xfrm>
        </p:spPr>
        <p:txBody>
          <a:bodyPr/>
          <a:lstStyle/>
          <a:p>
            <a:pPr marL="114300" lvl="0" indent="0">
              <a:buClr>
                <a:srgbClr val="90C226"/>
              </a:buClr>
              <a:buSzPct val="80000"/>
              <a:buNone/>
              <a:defRPr/>
            </a:pPr>
            <a:r>
              <a:rPr lang="ru-RU" sz="20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</a:t>
            </a:r>
            <a:r>
              <a:rPr lang="ru-RU" sz="3200" kern="0" dirty="0">
                <a:solidFill>
                  <a:srgbClr val="F3B259"/>
                </a:solidFill>
                <a:latin typeface="Arial Black" panose="020B0A04020102020204" pitchFamily="34" charset="0"/>
              </a:rPr>
              <a:t>НАШИ КОНТАКТЫ</a:t>
            </a:r>
          </a:p>
          <a:p>
            <a:pPr lvl="0"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ru-RU" sz="3200" kern="0" dirty="0" smtClean="0">
                <a:solidFill>
                  <a:srgbClr val="F3B259"/>
                </a:solidFill>
                <a:latin typeface="Arial Black" panose="020B0A04020102020204" pitchFamily="34" charset="0"/>
              </a:rPr>
              <a:t>Адреса </a:t>
            </a:r>
            <a:r>
              <a:rPr lang="ru-RU" sz="3200" kern="0" dirty="0">
                <a:solidFill>
                  <a:srgbClr val="F3B259"/>
                </a:solidFill>
                <a:latin typeface="Arial Black" panose="020B0A04020102020204" pitchFamily="34" charset="0"/>
              </a:rPr>
              <a:t>КРОО ВОИ: </a:t>
            </a:r>
            <a:r>
              <a:rPr lang="ru-RU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</a:t>
            </a:r>
            <a:endParaRPr lang="ru-RU" sz="3200" kern="0" dirty="0" smtClean="0">
              <a:solidFill>
                <a:prstClr val="black">
                  <a:lumMod val="75000"/>
                  <a:lumOff val="25000"/>
                </a:prstClr>
              </a:solidFill>
              <a:latin typeface="Arial Black" panose="020B0A04020102020204" pitchFamily="34" charset="0"/>
            </a:endParaRPr>
          </a:p>
          <a:p>
            <a:pPr lvl="0"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ru-RU" sz="32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Юридический: 305000</a:t>
            </a:r>
            <a:r>
              <a:rPr lang="ru-RU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, г. Курск, ул. Белинского, </a:t>
            </a:r>
            <a:r>
              <a:rPr lang="ru-RU" sz="32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д.21;</a:t>
            </a:r>
          </a:p>
          <a:p>
            <a:pPr lvl="0"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ru-RU" sz="3200" kern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Фактический: 305007, г. Курск, ул. Сумская, д. 48/Б</a:t>
            </a:r>
            <a:endParaRPr lang="ru-RU" sz="3200" kern="0" dirty="0">
              <a:solidFill>
                <a:prstClr val="black">
                  <a:lumMod val="75000"/>
                  <a:lumOff val="25000"/>
                </a:prstClr>
              </a:solidFill>
              <a:latin typeface="Arial Black" panose="020B0A04020102020204" pitchFamily="34" charset="0"/>
            </a:endParaRPr>
          </a:p>
          <a:p>
            <a:pPr lvl="0"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ru-RU" sz="3200" kern="0" dirty="0">
                <a:solidFill>
                  <a:srgbClr val="F4BE5A"/>
                </a:solidFill>
                <a:latin typeface="Arial Black" panose="020B0A04020102020204" pitchFamily="34" charset="0"/>
              </a:rPr>
              <a:t>Эл. почта: </a:t>
            </a:r>
            <a:r>
              <a:rPr lang="en-US" sz="32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  <a:hlinkClick r:id="rId2"/>
              </a:rPr>
              <a:t>kurskrayivoi@mail.ru</a:t>
            </a:r>
            <a:endParaRPr lang="ru-RU" sz="3200" kern="0" dirty="0">
              <a:solidFill>
                <a:prstClr val="black">
                  <a:lumMod val="75000"/>
                  <a:lumOff val="25000"/>
                </a:prstClr>
              </a:solidFill>
              <a:latin typeface="Arial Black" panose="020B0A04020102020204" pitchFamily="34" charset="0"/>
            </a:endParaRPr>
          </a:p>
          <a:p>
            <a:pPr lvl="0">
              <a:buClr>
                <a:srgbClr val="90C226"/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ru-RU" sz="3200" kern="0" dirty="0">
                <a:solidFill>
                  <a:srgbClr val="F3B259"/>
                </a:solidFill>
                <a:latin typeface="Arial Black" panose="020B0A04020102020204" pitchFamily="34" charset="0"/>
              </a:rPr>
              <a:t>Телефон: </a:t>
            </a:r>
            <a:r>
              <a:rPr lang="ru-RU" sz="3200" kern="0" dirty="0">
                <a:solidFill>
                  <a:prstClr val="black"/>
                </a:solidFill>
                <a:latin typeface="Arial Black" panose="020B0A04020102020204" pitchFamily="34" charset="0"/>
              </a:rPr>
              <a:t>+7 (910) 276-72-78</a:t>
            </a:r>
            <a:endParaRPr lang="ru-RU" kern="0" dirty="0">
              <a:solidFill>
                <a:sysClr val="windowText" lastClr="000000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86" y="1358692"/>
            <a:ext cx="157900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34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655" y="315191"/>
            <a:ext cx="10234540" cy="908128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4BE5A"/>
                </a:solidFill>
                <a:latin typeface="Arial Black" panose="020B0A04020102020204" pitchFamily="34" charset="0"/>
              </a:rPr>
              <a:t>КТО МЫ?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5935" y="1223319"/>
            <a:ext cx="9465747" cy="5634681"/>
          </a:xfrm>
        </p:spPr>
        <p:txBody>
          <a:bodyPr/>
          <a:lstStyle/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КУРСКАЯ РАЙОННАЯ ОРГАНИЗАЦИЯ ОБЩЕРОССИЙСКОЙ ОБЩЕСТВЕННОЙ ОРГАНИЗАЦИИ «ВСЕРОССИЙСКОЕ ОБЩЕСТВО ИНВАЛИДОВ», далее (КРОО ВОИ)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Являемся структурным подразделением Общероссийской общественной организации «Всероссийское общество инвалидов» (далее – ВОИ)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осуществляет свою деятельность в соответствии с Конституцией и законодательством Российской Федерации, Уставом ВОИ, уставом Курской областной  организации ВОИ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22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Девиз ВОИ – «Вместе мы сможем больше»  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2" y="1462982"/>
            <a:ext cx="1542422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37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32" y="1374426"/>
            <a:ext cx="1542422" cy="1341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724" y="333632"/>
            <a:ext cx="10058400" cy="63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7943" y="238174"/>
            <a:ext cx="9558684" cy="602085"/>
          </a:xfrm>
        </p:spPr>
        <p:txBody>
          <a:bodyPr/>
          <a:lstStyle/>
          <a:p>
            <a:pPr algn="ctr"/>
            <a:r>
              <a:rPr lang="ru-RU" sz="2200" b="1" i="1" dirty="0">
                <a:solidFill>
                  <a:srgbClr val="F4BE5A"/>
                </a:solidFill>
                <a:latin typeface="Arial Black" panose="020B0A04020102020204" pitchFamily="34" charset="0"/>
              </a:rPr>
              <a:t>ЦЕЛИ И ПРИНЦИПЫ ДЕЯТЕЛЬНОСТИ ОРГАНИЗАЦИИ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5493" y="753761"/>
            <a:ext cx="9391134" cy="6017741"/>
          </a:xfrm>
        </p:spPr>
        <p:txBody>
          <a:bodyPr/>
          <a:lstStyle/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Содействие инвалидам в осуществлении равных прав и возможностей с другими гражданами Российской Федерации.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Защита общих прав и интересов инвалидов.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Содействие в интеграции инвалидов в современное общество. 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Взаимодействие с органами государственной власти и местного самоуправления в решении проблем инвалидов, сотрудничество с общественными объединениями и иными организациями, действующими в интересах инвалидов.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Содействие в разработке государственных, муниципальных и негосударственных программ, в подготовке законодательных и иных нормативных актов, принимаемых в отношении инвалидов.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Содействие в решении вопросов образования, профессиональной подготовки, переподготовки, трудоустройства, профессиональной и социальной реабилитации и абилитации.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Содействие инвалидам в развитии творческих способностей, занятиях физической культурой, спортом и туризмом.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Осуществление собственных и совместных с другими организациями программ по реабилитации и абилитации членов ВОИ, а также благотворительных программ.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Оказание социальных услуг.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Социальная поддержка и защита инвалидов – членов ВОИ.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Вовлечение инвалидов в члены ВОИ.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Информирование общества о положении инвалидов, содействие в формировании позитивного отношения общества к инвалидам.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Осуществление в установленном порядке редакционно-издательской деятельности, создание своих печатных органов и иных средств массовой информации.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Сбор, систематизация, накопление информации в соответствии с законодательством и целями деятельности ВОИ.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Содействие организации научных исследований по проблематике инвалидов и участие в них.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0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Участие в благотворительной деятельности, получение и оказание безвозмездной, в том числе финансовой, юридической, гуманитарной и технической помощи.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41" y="1395497"/>
            <a:ext cx="2103302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1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3514" y="278122"/>
            <a:ext cx="10046043" cy="685706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4BE5A"/>
                </a:solidFill>
                <a:latin typeface="Arial Black" panose="020B0A04020102020204" pitchFamily="34" charset="0"/>
              </a:rPr>
              <a:t>Целевая аудитория КРОО ВОИ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5935" y="1120345"/>
            <a:ext cx="9823621" cy="5552303"/>
          </a:xfrm>
        </p:spPr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Члены КРОО ВОИ – </a:t>
            </a:r>
            <a:r>
              <a:rPr lang="ru-RU" dirty="0" smtClean="0">
                <a:latin typeface="Arial Black" panose="020B0A04020102020204" pitchFamily="34" charset="0"/>
              </a:rPr>
              <a:t>5083 </a:t>
            </a:r>
            <a:r>
              <a:rPr lang="ru-RU" dirty="0">
                <a:latin typeface="Arial Black" panose="020B0A04020102020204" pitchFamily="34" charset="0"/>
              </a:rPr>
              <a:t>человека;</a:t>
            </a:r>
          </a:p>
          <a:p>
            <a:r>
              <a:rPr lang="ru-RU" dirty="0">
                <a:latin typeface="Arial Black" panose="020B0A04020102020204" pitchFamily="34" charset="0"/>
              </a:rPr>
              <a:t>Волонтеры КРОО ВОИ (включая волонтеров, имеющих мед. образование и Серебренных волонтеров) – 215 человек; </a:t>
            </a:r>
          </a:p>
          <a:p>
            <a:r>
              <a:rPr lang="ru-RU" dirty="0">
                <a:latin typeface="Arial Black" panose="020B0A04020102020204" pitchFamily="34" charset="0"/>
              </a:rPr>
              <a:t>Студенты и ученики старших </a:t>
            </a:r>
            <a:r>
              <a:rPr lang="ru-RU" dirty="0" smtClean="0">
                <a:latin typeface="Arial Black" panose="020B0A04020102020204" pitchFamily="34" charset="0"/>
              </a:rPr>
              <a:t>классов;</a:t>
            </a:r>
            <a:endParaRPr lang="ru-RU" dirty="0">
              <a:latin typeface="Arial Black" panose="020B0A04020102020204" pitchFamily="34" charset="0"/>
            </a:endParaRPr>
          </a:p>
          <a:p>
            <a:r>
              <a:rPr lang="ru-RU" b="1" dirty="0" smtClean="0">
                <a:latin typeface="Arial Black" panose="020B0A04020102020204" pitchFamily="34" charset="0"/>
              </a:rPr>
              <a:t>Неравнодушные граждане.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41" y="1264556"/>
            <a:ext cx="1578873" cy="12932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35" y="2877517"/>
            <a:ext cx="10116065" cy="395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59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944" y="265764"/>
            <a:ext cx="10105040" cy="833987"/>
          </a:xfrm>
        </p:spPr>
        <p:txBody>
          <a:bodyPr/>
          <a:lstStyle/>
          <a:p>
            <a:pPr algn="ctr"/>
            <a:r>
              <a:rPr lang="ru-RU" b="1" i="1" dirty="0">
                <a:solidFill>
                  <a:srgbClr val="F3B259"/>
                </a:solidFill>
                <a:latin typeface="Arial Black" panose="020B0A04020102020204" pitchFamily="34" charset="0"/>
              </a:rPr>
              <a:t>Основные мероприятия </a:t>
            </a:r>
            <a:r>
              <a:rPr lang="ru-RU" b="1" i="1" dirty="0" smtClean="0">
                <a:solidFill>
                  <a:srgbClr val="F3B259"/>
                </a:solidFill>
                <a:latin typeface="Arial Black" panose="020B0A04020102020204" pitchFamily="34" charset="0"/>
              </a:rPr>
              <a:t>2021-2023 </a:t>
            </a:r>
            <a:r>
              <a:rPr lang="ru-RU" b="1" i="1" dirty="0">
                <a:solidFill>
                  <a:srgbClr val="F3B259"/>
                </a:solidFill>
                <a:latin typeface="Arial Black" panose="020B0A04020102020204" pitchFamily="34" charset="0"/>
              </a:rPr>
              <a:t>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3943" y="951470"/>
            <a:ext cx="10105041" cy="5770606"/>
          </a:xfrm>
        </p:spPr>
        <p:txBody>
          <a:bodyPr>
            <a:normAutofit fontScale="92500" lnSpcReduction="10000"/>
          </a:bodyPr>
          <a:lstStyle/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</a:t>
            </a: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Культурно-развлекательное мероприятие для детей с особенностями развития «Доктор цирк»;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</a:t>
            </a: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</a:t>
            </a:r>
            <a:r>
              <a:rPr lang="ru-RU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Оказания помощи военнослужащим участника СВО в рамках акции «</a:t>
            </a:r>
            <a:r>
              <a:rPr lang="ru-RU" sz="11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МыВместе</a:t>
            </a:r>
            <a:r>
              <a:rPr lang="ru-RU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», отшив хирургических и перевязывающих материалов, сбор и доставка помощи в госпиталя и санчасти.</a:t>
            </a:r>
            <a:endParaRPr lang="ru-RU" sz="1100" dirty="0">
              <a:solidFill>
                <a:prstClr val="black">
                  <a:lumMod val="75000"/>
                  <a:lumOff val="25000"/>
                </a:prstClr>
              </a:solidFill>
              <a:latin typeface="Arial Black" panose="020B0A04020102020204" pitchFamily="34" charset="0"/>
            </a:endParaRP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</a:t>
            </a: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Развлекательно-реабилитационное мероприятие для детей с особенностями развития «Воскресные мастерские», программа реализуется в настоящее время;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</a:t>
            </a: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Создание волонтерского отряда КРОО ВОИ и Серебряных волонтеров КРОО ВОИ, долгосрочная программа;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</a:t>
            </a: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Обучающие семинары волонтеров и всех заинтересованных граждан «Толерантному общению и сопровождению людей с ОВЗ», долгосрочная программа;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</a:t>
            </a: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Программа «Доступная среда на селе», программа реализуется в настоящее время, долгосрочная программа;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</a:t>
            </a: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Программа по изучению и аналитике социально-бытовых проблем и социальном уровне жизни людей с инвалидностью проживающих в сельской местности «Маркетинг-анкетирование людей с инвалидностью, проживающих в сельской местности», программа реализуется в настоящее время, долгосрочная программа;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Программы по улучшению качества жизни людям с инвалидностью проживающих в сельской местности, в том числе оказание социально-бытовых услуг волонтерами КРОО ВОИ (покос травы, уборка домов и около домовой территории, сбор урожая и т. д,), волонтер-медик на дому (оказание медицинских услуг на дому, паллиативным и тяжелобольным людям проживающих в сельской местности, волонтерами-медиками КРОО ВОИ), программа реализуется в настоящее время, долгосрочная программа;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Развлекательно-образовательная программа, для детей с особенностями развития «Елка желаний-цирк»;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Поадресное театрально-поздравительное мероприятие для детей с особенностями развития, волонтерами КРОО ВОИ «Новый год, в каждый дом!»;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Театрально - циркового школа всестороннего развития для людей с ограниченными возможностями здоровья «Гармония», программа реализуется в настоящее время, долгосрочная программа;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 Совместная программа КРОО ВОИ и Курский Государственный, для детей с особенностями развития «Созидание»;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«Помоги себе сам – Основы правовой грамотности для людей с инвалидностью», при финансовой поддержке фонда Президентских грантов,</a:t>
            </a:r>
            <a:endParaRPr lang="ru-RU" sz="11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Поадресное анкетирование и диагностика людей с инвалидность, проживающих в сельской местности, с целью выявления риска социально – значимых заболеваний,</a:t>
            </a:r>
          </a:p>
          <a:p>
            <a:pPr lvl="0">
              <a:buClr>
                <a:srgbClr val="90C226"/>
              </a:buClr>
              <a:buSzPct val="80000"/>
              <a:buFont typeface="Wingdings 3" charset="2"/>
              <a:buChar char=""/>
            </a:pPr>
            <a:r>
              <a:rPr lang="ru-RU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- «Рациональная психотерапия» -создание условия для психосоциальной адаптации вынужденных переселенцев и беженцев, проживающих на территории Курской области, при финансовой поддержке фонда Президентских грантов.</a:t>
            </a:r>
            <a:endParaRPr lang="ru-RU" sz="11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2" y="1358692"/>
            <a:ext cx="157900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35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3944" y="241050"/>
            <a:ext cx="9656956" cy="796918"/>
          </a:xfrm>
        </p:spPr>
        <p:txBody>
          <a:bodyPr/>
          <a:lstStyle/>
          <a:p>
            <a:pPr algn="ctr"/>
            <a:r>
              <a:rPr lang="ru-RU" sz="2000" b="1" i="1" dirty="0">
                <a:solidFill>
                  <a:srgbClr val="F4BE5A"/>
                </a:solidFill>
                <a:latin typeface="Arial Black" panose="020B0A04020102020204" pitchFamily="34" charset="0"/>
              </a:rPr>
              <a:t>Качественные и количественные</a:t>
            </a:r>
            <a:br>
              <a:rPr lang="ru-RU" sz="2000" b="1" i="1" dirty="0">
                <a:solidFill>
                  <a:srgbClr val="F4BE5A"/>
                </a:solidFill>
                <a:latin typeface="Arial Black" panose="020B0A04020102020204" pitchFamily="34" charset="0"/>
              </a:rPr>
            </a:br>
            <a:r>
              <a:rPr lang="ru-RU" sz="2000" b="1" i="1" dirty="0">
                <a:solidFill>
                  <a:srgbClr val="F4BE5A"/>
                </a:solidFill>
                <a:latin typeface="Arial Black" panose="020B0A04020102020204" pitchFamily="34" charset="0"/>
              </a:rPr>
              <a:t>результаты организации за </a:t>
            </a:r>
            <a:r>
              <a:rPr lang="ru-RU" sz="2000" b="1" i="1" dirty="0" smtClean="0">
                <a:solidFill>
                  <a:srgbClr val="F4BE5A"/>
                </a:solidFill>
                <a:latin typeface="Arial Black" panose="020B0A04020102020204" pitchFamily="34" charset="0"/>
              </a:rPr>
              <a:t>2021-2023 </a:t>
            </a:r>
            <a:r>
              <a:rPr lang="ru-RU" sz="2000" b="1" i="1" dirty="0">
                <a:solidFill>
                  <a:srgbClr val="F4BE5A"/>
                </a:solidFill>
                <a:latin typeface="Arial Black" panose="020B0A04020102020204" pitchFamily="34" charset="0"/>
              </a:rPr>
              <a:t>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3943" y="1037967"/>
            <a:ext cx="10203895" cy="5733535"/>
          </a:xfrm>
        </p:spPr>
        <p:txBody>
          <a:bodyPr>
            <a:normAutofit fontScale="92500" lnSpcReduction="10000"/>
          </a:bodyPr>
          <a:lstStyle/>
          <a:p>
            <a:pPr marL="114300" lvl="0" indent="0">
              <a:buClr>
                <a:srgbClr val="90C226"/>
              </a:buClr>
              <a:buSzPct val="80000"/>
              <a:buNone/>
            </a:pP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КРОО ВОИ при участии волонтерского движения </a:t>
            </a: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КРОО ВОИ:</a:t>
            </a:r>
          </a:p>
          <a:p>
            <a:pPr marL="114300" lvl="0" indent="0">
              <a:buClr>
                <a:srgbClr val="90C226"/>
              </a:buClr>
              <a:buSzPct val="80000"/>
              <a:buNone/>
            </a:pP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1.Обследовано более </a:t>
            </a: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550 </a:t>
            </a: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объектов социальной инфраструктуры в сельской местности; </a:t>
            </a:r>
          </a:p>
          <a:p>
            <a:pPr marL="114300" lvl="0" indent="0">
              <a:buClr>
                <a:srgbClr val="90C226"/>
              </a:buClr>
              <a:buSzPct val="80000"/>
              <a:buNone/>
            </a:pP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2.Маркетинг-анкетирование людей с инвалидностью проживающих в сельской местности Курской области - в период с 20.04.2021г по </a:t>
            </a: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10.02.2023г</a:t>
            </a: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, в рамках мероприятия было опрошено более </a:t>
            </a: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7500 </a:t>
            </a: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человек имеющих инвалидность, было составлено </a:t>
            </a: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3953 </a:t>
            </a: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анкеты, более 700 человек отказались от участия анкетирования по причине недоверия общественным организация и органам власти ; </a:t>
            </a:r>
          </a:p>
          <a:p>
            <a:pPr marL="114300" lvl="0" indent="0">
              <a:buClr>
                <a:srgbClr val="90C226"/>
              </a:buClr>
              <a:buSzPct val="80000"/>
              <a:buNone/>
            </a:pP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3. Поадресное оказание социально бытовой помощи людям инвалидностью проживающие в сельской местности волонтерами КРОО ВОИ - оказано социально-бытовых услуг волонтерами КРОО ВОИ (покос травы, уборка домов и около домовой территории, сбор урожая и т. д, оказано более </a:t>
            </a: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800 </a:t>
            </a: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услуг), программа реализуется в настоящее время, долгосрочная программа;</a:t>
            </a:r>
          </a:p>
          <a:p>
            <a:pPr marL="114300" lvl="0" indent="0">
              <a:buClr>
                <a:srgbClr val="90C226"/>
              </a:buClr>
              <a:buSzPct val="80000"/>
              <a:buNone/>
            </a:pP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4. Оказание мед. помощи и постоянная надомная диагностика волонтерами КРОО ВОИ имеющих мед. образование и студентами КГМУ старших курсов - волонтер-медик на дому (оказание медицинских услуг на дому, паллиативным и тяжелобольным людям проживающих в сельской местности, волонтерами-медиками КРОО ВОИ, оказано более </a:t>
            </a: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500</a:t>
            </a: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), программа реализуется в настоящее время, долгосрочная программа; </a:t>
            </a:r>
          </a:p>
          <a:p>
            <a:pPr marL="114300" lvl="0" indent="0">
              <a:buClr>
                <a:srgbClr val="90C226"/>
              </a:buClr>
              <a:buSzPct val="80000"/>
              <a:buNone/>
            </a:pP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5. Разработка и реализация программ по улучшению качества жизни людей с инвалидностью проживающих в сельской местности – более </a:t>
            </a: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7500 </a:t>
            </a: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человек приняли участие в реализации программ ; </a:t>
            </a:r>
          </a:p>
          <a:p>
            <a:pPr marL="114300" lvl="0" indent="0">
              <a:buClr>
                <a:srgbClr val="90C226"/>
              </a:buClr>
              <a:buSzPct val="80000"/>
              <a:buNone/>
            </a:pP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 </a:t>
            </a: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6.Прошли </a:t>
            </a:r>
            <a:r>
              <a:rPr lang="ru-RU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обучение толерантному отношению и сопровождению людей с ОВЗ и получили сертификаты – </a:t>
            </a: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167 волонтеров;</a:t>
            </a:r>
          </a:p>
          <a:p>
            <a:pPr marL="114300" lvl="0" indent="0">
              <a:buClr>
                <a:srgbClr val="90C226"/>
              </a:buClr>
              <a:buSzPct val="80000"/>
              <a:buNone/>
            </a:pP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7. Было собранно, сформировано и доставлено </a:t>
            </a:r>
            <a:r>
              <a:rPr lang="ru-RU" sz="1500" b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в военно-полевые </a:t>
            </a:r>
            <a:r>
              <a:rPr lang="ru-RU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госпиталя и сан части более 30 тонн гуманитарной помощи и медикаментов, отшито более 15000 хирургических ватников и 1500 ППИ</a:t>
            </a:r>
            <a:endParaRPr lang="ru-RU" sz="1500" b="1" dirty="0">
              <a:solidFill>
                <a:prstClr val="black">
                  <a:lumMod val="75000"/>
                  <a:lumOff val="25000"/>
                </a:prstClr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42" y="1371049"/>
            <a:ext cx="157900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84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727" y="327547"/>
            <a:ext cx="9771407" cy="7227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i="1" dirty="0">
                <a:solidFill>
                  <a:srgbClr val="F4BE5A"/>
                </a:solidFill>
                <a:latin typeface="Arial Black" panose="020B0A04020102020204" pitchFamily="34" charset="0"/>
              </a:rPr>
              <a:t>Председатель КРОО ВОИ</a:t>
            </a:r>
            <a:br>
              <a:rPr lang="ru-RU" sz="2200" b="1" i="1" dirty="0">
                <a:solidFill>
                  <a:srgbClr val="F4BE5A"/>
                </a:solidFill>
                <a:latin typeface="Arial Black" panose="020B0A04020102020204" pitchFamily="34" charset="0"/>
              </a:rPr>
            </a:br>
            <a:r>
              <a:rPr lang="ru-RU" sz="2200" b="1" i="1" dirty="0">
                <a:solidFill>
                  <a:srgbClr val="F4BE5A"/>
                </a:solidFill>
                <a:latin typeface="Arial Black" panose="020B0A04020102020204" pitchFamily="34" charset="0"/>
              </a:rPr>
              <a:t>Монастырев Олег Александрович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88" y="1489075"/>
            <a:ext cx="6096000" cy="45720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26" y="1383405"/>
            <a:ext cx="157900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27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728" y="241051"/>
            <a:ext cx="10006186" cy="833987"/>
          </a:xfrm>
        </p:spPr>
        <p:txBody>
          <a:bodyPr/>
          <a:lstStyle/>
          <a:p>
            <a:pPr algn="ctr"/>
            <a:r>
              <a:rPr lang="ru-RU" sz="2900" b="1" i="1" dirty="0">
                <a:solidFill>
                  <a:srgbClr val="F4BE5A"/>
                </a:solidFill>
                <a:latin typeface="Arial Black" panose="020B0A04020102020204" pitchFamily="34" charset="0"/>
              </a:rPr>
              <a:t>Члены правления КРОО ВОИ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9212" y="1075038"/>
            <a:ext cx="8915400" cy="4992130"/>
          </a:xfrm>
        </p:spPr>
        <p:txBody>
          <a:bodyPr>
            <a:normAutofit/>
          </a:bodyPr>
          <a:lstStyle/>
          <a:p>
            <a:pPr marL="0" indent="0" algn="ctr" fontAlgn="t">
              <a:lnSpc>
                <a:spcPct val="115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Монастырев Олег Александрович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Курская районная общественная организация ВОИ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b="1" dirty="0">
                <a:solidFill>
                  <a:srgbClr val="FFFFFF"/>
                </a:solidFill>
                <a:latin typeface="Century Gothic" panose="020B0502020202020204" pitchFamily="34" charset="0"/>
              </a:rPr>
              <a:t>2.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Горяинова Оксана Леонидовна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Курская районная общественная организация ВОИ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b="1" dirty="0">
                <a:solidFill>
                  <a:srgbClr val="FFFFFF"/>
                </a:solidFill>
                <a:latin typeface="Century Gothic" panose="020B0502020202020204" pitchFamily="34" charset="0"/>
              </a:rPr>
              <a:t>3.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Гушлевская Людмила Александровна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Курская районная общественная организация ВОИ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b="1" dirty="0">
                <a:solidFill>
                  <a:srgbClr val="FFFFFF"/>
                </a:solidFill>
                <a:latin typeface="Century Gothic" panose="020B0502020202020204" pitchFamily="34" charset="0"/>
              </a:rPr>
              <a:t>4.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Пожар Александр Михайлович  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Курская районная общественная организация ВОИ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b="1" dirty="0">
                <a:solidFill>
                  <a:srgbClr val="FFFFFF"/>
                </a:solidFill>
                <a:latin typeface="Century Gothic" panose="020B0502020202020204" pitchFamily="34" charset="0"/>
              </a:rPr>
              <a:t>5.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Колчева Зоя Борисовна</a:t>
            </a:r>
            <a:endParaRPr lang="ru-RU" sz="2800" dirty="0">
              <a:latin typeface="Arial" panose="020B0604020202020204" pitchFamily="34" charset="0"/>
            </a:endParaRPr>
          </a:p>
          <a:p>
            <a:pPr marL="0" algn="ctr" fontAlgn="t">
              <a:lnSpc>
                <a:spcPct val="115000"/>
              </a:lnSpc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Century Gothic" panose="020B0502020202020204" pitchFamily="34" charset="0"/>
              </a:rPr>
              <a:t>Курская районная общественная организация ВОИ</a:t>
            </a:r>
            <a:endParaRPr lang="ru-RU" sz="2800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26" y="1358692"/>
            <a:ext cx="1579001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431009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1595</TotalTime>
  <Words>1233</Words>
  <Application>Microsoft Office PowerPoint</Application>
  <PresentationFormat>Широкоэкранный</PresentationFormat>
  <Paragraphs>100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Century Gothic</vt:lpstr>
      <vt:lpstr>Montserrat Black</vt:lpstr>
      <vt:lpstr>Montserrat ExtraBold</vt:lpstr>
      <vt:lpstr>Trebuchet MS</vt:lpstr>
      <vt:lpstr>Wingdings 3</vt:lpstr>
      <vt:lpstr>Легкий дым</vt:lpstr>
      <vt:lpstr>Презентация PowerPoint</vt:lpstr>
      <vt:lpstr>КТО МЫ?</vt:lpstr>
      <vt:lpstr>Презентация PowerPoint</vt:lpstr>
      <vt:lpstr>ЦЕЛИ И ПРИНЦИПЫ ДЕЯТЕЛЬНОСТИ ОРГАНИЗАЦИИ</vt:lpstr>
      <vt:lpstr>Целевая аудитория КРОО ВОИ</vt:lpstr>
      <vt:lpstr>Основные мероприятия 2021-2023 г</vt:lpstr>
      <vt:lpstr>Качественные и количественные результаты организации за 2021-2023 г</vt:lpstr>
      <vt:lpstr>Председатель КРОО ВОИ Монастырев Олег Александрович</vt:lpstr>
      <vt:lpstr>Члены правления КРОО ВОИ</vt:lpstr>
      <vt:lpstr>Руководитель волонтерского движения КРОО ВОИ Попова Екатерина Дмитриевна </vt:lpstr>
      <vt:lpstr>Наши партнеры и спонсоры</vt:lpstr>
      <vt:lpstr>Информационная открытость</vt:lpstr>
      <vt:lpstr>Вместе Мы Сможем Больше! Победа будет за нами!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19</cp:revision>
  <dcterms:created xsi:type="dcterms:W3CDTF">2023-02-20T20:07:25Z</dcterms:created>
  <dcterms:modified xsi:type="dcterms:W3CDTF">2023-02-21T22:42:34Z</dcterms:modified>
</cp:coreProperties>
</file>