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0"/>
  </p:notesMasterIdLst>
  <p:sldIdLst>
    <p:sldId id="256" r:id="rId2"/>
    <p:sldId id="272" r:id="rId3"/>
    <p:sldId id="290" r:id="rId4"/>
    <p:sldId id="294" r:id="rId5"/>
    <p:sldId id="293" r:id="rId6"/>
    <p:sldId id="292" r:id="rId7"/>
    <p:sldId id="291" r:id="rId8"/>
    <p:sldId id="278" r:id="rId9"/>
    <p:sldId id="289" r:id="rId10"/>
    <p:sldId id="276" r:id="rId11"/>
    <p:sldId id="285" r:id="rId12"/>
    <p:sldId id="273" r:id="rId13"/>
    <p:sldId id="274" r:id="rId14"/>
    <p:sldId id="275" r:id="rId15"/>
    <p:sldId id="284" r:id="rId16"/>
    <p:sldId id="259" r:id="rId17"/>
    <p:sldId id="264" r:id="rId18"/>
    <p:sldId id="266" r:id="rId19"/>
    <p:sldId id="268" r:id="rId20"/>
    <p:sldId id="270" r:id="rId21"/>
    <p:sldId id="271" r:id="rId22"/>
    <p:sldId id="258" r:id="rId23"/>
    <p:sldId id="286" r:id="rId24"/>
    <p:sldId id="287" r:id="rId25"/>
    <p:sldId id="280" r:id="rId26"/>
    <p:sldId id="281" r:id="rId27"/>
    <p:sldId id="282" r:id="rId28"/>
    <p:sldId id="288" r:id="rId2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658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5904900faa_11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5904900faa_11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5904900faa_11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5904900faa_11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590490fa2e_4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590490fa2e_4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590490fa2e_4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590490fa2e_4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590490fa2e_4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590490fa2e_4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590490fa2e_4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590490fa2e_4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5904900faa_1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5904900faa_1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5904900faa_1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5904900faa_1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590490fa2e_4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590490fa2e_4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590490fa2e_4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590490fa2e_4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5904900faa_11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5904900faa_11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5904900faa_1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5904900faa_1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5904900faa_11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5904900faa_11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5904900faa_1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5904900faa_1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5904900faa_1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5904900faa_1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c39684368e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c39684368e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c44242d226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c44242d226_1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5904900faa_11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5904900faa_11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590490fa2e_4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2590490fa2e_4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590490fa2e_4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2590490fa2e_4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5904900faa_11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5904900faa_11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5904900faa_11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5904900faa_11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5904900faa_11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5904900faa_11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5904900faa_11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5904900faa_11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5904900faa_11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5904900faa_11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5904900faa_11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5904900faa_11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5904900faa_11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5904900faa_11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2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2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rutube.ru/channel/23881423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ww.youtube.com/@bfond-nvv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k.ru/bfondnvv" TargetMode="External"/><Relationship Id="rId5" Type="http://schemas.openxmlformats.org/officeDocument/2006/relationships/hyperlink" Target="https://vk.com/fond_nvv" TargetMode="External"/><Relationship Id="rId4" Type="http://schemas.openxmlformats.org/officeDocument/2006/relationships/hyperlink" Target="https://fondnvv.com/" TargetMode="External"/><Relationship Id="rId9" Type="http://schemas.openxmlformats.org/officeDocument/2006/relationships/hyperlink" Target="https://t.me/fondnvv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2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0" y="3218708"/>
            <a:ext cx="9060873" cy="150915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4500" dirty="0">
              <a:solidFill>
                <a:srgbClr val="1A3A0A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500" dirty="0" smtClean="0">
                <a:solidFill>
                  <a:srgbClr val="1A3A0A"/>
                </a:solidFill>
              </a:rPr>
              <a:t/>
            </a:r>
            <a:br>
              <a:rPr lang="ru" sz="4500" dirty="0" smtClean="0">
                <a:solidFill>
                  <a:srgbClr val="1A3A0A"/>
                </a:solidFill>
              </a:rPr>
            </a:br>
            <a:r>
              <a:rPr lang="ru" sz="4500" dirty="0" smtClean="0">
                <a:solidFill>
                  <a:srgbClr val="1A3A0A"/>
                </a:solidFill>
              </a:rPr>
              <a:t/>
            </a:r>
            <a:br>
              <a:rPr lang="ru" sz="4500" dirty="0" smtClean="0">
                <a:solidFill>
                  <a:srgbClr val="1A3A0A"/>
                </a:solidFill>
              </a:rPr>
            </a:br>
            <a:r>
              <a:rPr lang="ru" sz="4500" dirty="0" smtClean="0">
                <a:solidFill>
                  <a:srgbClr val="1A3A0A"/>
                </a:solidFill>
              </a:rPr>
              <a:t>Благотворительный </a:t>
            </a:r>
            <a:r>
              <a:rPr lang="ru" sz="4500" dirty="0">
                <a:solidFill>
                  <a:srgbClr val="1A3A0A"/>
                </a:solidFill>
              </a:rPr>
              <a:t>фонд </a:t>
            </a:r>
            <a:r>
              <a:rPr lang="ru" sz="4500" dirty="0" smtClean="0">
                <a:solidFill>
                  <a:srgbClr val="1A3A0A"/>
                </a:solidFill>
              </a:rPr>
              <a:t>«НАДЕЖДА</a:t>
            </a:r>
            <a:r>
              <a:rPr lang="ru" sz="4500" dirty="0">
                <a:solidFill>
                  <a:srgbClr val="1A3A0A"/>
                </a:solidFill>
              </a:rPr>
              <a:t>, ВЕРА, </a:t>
            </a:r>
            <a:r>
              <a:rPr lang="ru" sz="4500" dirty="0" smtClean="0">
                <a:solidFill>
                  <a:srgbClr val="1A3A0A"/>
                </a:solidFill>
              </a:rPr>
              <a:t>ВОЗРОЖДЕНИЕ»</a:t>
            </a:r>
            <a:br>
              <a:rPr lang="ru" sz="4500" dirty="0" smtClean="0">
                <a:solidFill>
                  <a:srgbClr val="1A3A0A"/>
                </a:solidFill>
              </a:rPr>
            </a:br>
            <a:r>
              <a:rPr lang="ru" sz="1100" dirty="0" smtClean="0">
                <a:solidFill>
                  <a:srgbClr val="1A3A0A"/>
                </a:solidFill>
              </a:rPr>
              <a:t/>
            </a:r>
            <a:br>
              <a:rPr lang="ru" sz="1100" dirty="0" smtClean="0">
                <a:solidFill>
                  <a:srgbClr val="1A3A0A"/>
                </a:solidFill>
              </a:rPr>
            </a:br>
            <a:r>
              <a:rPr lang="ru" sz="1100" dirty="0" smtClean="0">
                <a:solidFill>
                  <a:srgbClr val="1A3A0A"/>
                </a:solidFill>
              </a:rPr>
              <a:t>2020-2025</a:t>
            </a:r>
            <a:endParaRPr sz="1100" dirty="0">
              <a:solidFill>
                <a:srgbClr val="1A3A0A"/>
              </a:solidFill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9875" y="565575"/>
            <a:ext cx="192405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600" y="361150"/>
            <a:ext cx="663150" cy="65657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3"/>
          <p:cNvSpPr txBox="1">
            <a:spLocks noGrp="1"/>
          </p:cNvSpPr>
          <p:nvPr>
            <p:ph type="title"/>
          </p:nvPr>
        </p:nvSpPr>
        <p:spPr>
          <a:xfrm>
            <a:off x="1311398" y="292625"/>
            <a:ext cx="7514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Маскировочные </a:t>
            </a:r>
            <a:r>
              <a:rPr lang="ru" dirty="0" smtClean="0"/>
              <a:t>сети и накидки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19" name="Google Shape;21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546" y="1207511"/>
            <a:ext cx="4611399" cy="3586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4" descr="17 января 2024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90031" y="1000315"/>
            <a:ext cx="2948277" cy="39310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600" y="361150"/>
            <a:ext cx="663150" cy="65657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3"/>
          <p:cNvSpPr txBox="1">
            <a:spLocks noGrp="1"/>
          </p:cNvSpPr>
          <p:nvPr>
            <p:ph type="title"/>
          </p:nvPr>
        </p:nvSpPr>
        <p:spPr>
          <a:xfrm>
            <a:off x="1283689" y="334188"/>
            <a:ext cx="7514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Маскировочные </a:t>
            </a:r>
            <a:r>
              <a:rPr lang="ru" dirty="0" smtClean="0"/>
              <a:t>сети и накидки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2466" name="Picture 2" descr="29 февраля 2024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0107" y="980114"/>
            <a:ext cx="2901734" cy="3868978"/>
          </a:xfrm>
          <a:prstGeom prst="rect">
            <a:avLst/>
          </a:prstGeom>
          <a:noFill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55938" y="1738746"/>
            <a:ext cx="4875927" cy="2481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600" y="361150"/>
            <a:ext cx="663150" cy="65657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0"/>
          <p:cNvSpPr txBox="1">
            <a:spLocks noGrp="1"/>
          </p:cNvSpPr>
          <p:nvPr>
            <p:ph type="title"/>
          </p:nvPr>
        </p:nvSpPr>
        <p:spPr>
          <a:xfrm>
            <a:off x="332482" y="292252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Носилки </a:t>
            </a:r>
            <a:r>
              <a:rPr lang="ru" dirty="0" smtClean="0"/>
              <a:t>тактические</a:t>
            </a:r>
            <a:br>
              <a:rPr lang="ru" dirty="0" smtClean="0"/>
            </a:br>
            <a:r>
              <a:rPr lang="ru" sz="1800" dirty="0" smtClean="0"/>
              <a:t>(проект был начат вместе с движением «Золотые руки ангела» </a:t>
            </a:r>
            <a:br>
              <a:rPr lang="ru" sz="1800" dirty="0" smtClean="0"/>
            </a:br>
            <a:r>
              <a:rPr lang="ru" sz="1800" dirty="0" smtClean="0"/>
              <a:t>и затем продолжен самостоятельно)</a:t>
            </a:r>
            <a:endParaRPr dirty="0"/>
          </a:p>
        </p:txBody>
      </p:sp>
      <p:pic>
        <p:nvPicPr>
          <p:cNvPr id="191" name="Google Shape;19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0972" y="1669472"/>
            <a:ext cx="3768464" cy="2757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18365" y="1717964"/>
            <a:ext cx="4100944" cy="2722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42421" y="1447800"/>
            <a:ext cx="2855705" cy="3318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600" y="361150"/>
            <a:ext cx="663150" cy="65657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1"/>
          <p:cNvSpPr txBox="1">
            <a:spLocks noGrp="1"/>
          </p:cNvSpPr>
          <p:nvPr>
            <p:ph type="title"/>
          </p:nvPr>
        </p:nvSpPr>
        <p:spPr>
          <a:xfrm>
            <a:off x="1020766" y="243773"/>
            <a:ext cx="770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/>
              <a:t>Носилки-волокуши, </a:t>
            </a:r>
            <a:r>
              <a:rPr lang="ru" sz="2400" dirty="0" smtClean="0"/>
              <a:t>пятиточечники</a:t>
            </a:r>
            <a:r>
              <a:rPr lang="ru" sz="2400" dirty="0"/>
              <a:t>, </a:t>
            </a:r>
            <a:r>
              <a:rPr lang="ru" sz="2400" dirty="0" smtClean="0"/>
              <a:t>шины, эвакуационные покрывала</a:t>
            </a:r>
            <a:endParaRPr sz="2400" dirty="0"/>
          </a:p>
        </p:txBody>
      </p:sp>
      <p:pic>
        <p:nvPicPr>
          <p:cNvPr id="200" name="Google Shape;200;p31"/>
          <p:cNvPicPr preferRelativeResize="0"/>
          <p:nvPr/>
        </p:nvPicPr>
        <p:blipFill rotWithShape="1">
          <a:blip r:embed="rId4">
            <a:alphaModFix/>
          </a:blip>
          <a:srcRect t="3857" b="3866"/>
          <a:stretch/>
        </p:blipFill>
        <p:spPr>
          <a:xfrm>
            <a:off x="335600" y="1368749"/>
            <a:ext cx="2407600" cy="2884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30" name="Picture 2" descr="28 февраля 2024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2910" y="1066799"/>
            <a:ext cx="2168525" cy="3855155"/>
          </a:xfrm>
          <a:prstGeom prst="rect">
            <a:avLst/>
          </a:prstGeom>
          <a:noFill/>
        </p:spPr>
      </p:pic>
      <p:pic>
        <p:nvPicPr>
          <p:cNvPr id="22532" name="Picture 4" descr="9 ноября 2022 1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65029" y="1420092"/>
            <a:ext cx="3283527" cy="2736273"/>
          </a:xfrm>
          <a:prstGeom prst="rect">
            <a:avLst/>
          </a:prstGeom>
          <a:noFill/>
        </p:spPr>
      </p:pic>
      <p:pic>
        <p:nvPicPr>
          <p:cNvPr id="201" name="Google Shape;201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57463" y="2540885"/>
            <a:ext cx="2510225" cy="240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600" y="361150"/>
            <a:ext cx="663150" cy="65657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 smtClean="0"/>
              <a:t>«Сухой армейский душ», </a:t>
            </a:r>
            <a:r>
              <a:rPr lang="ru" dirty="0"/>
              <a:t>стельки</a:t>
            </a:r>
            <a:endParaRPr dirty="0"/>
          </a:p>
        </p:txBody>
      </p:sp>
      <p:pic>
        <p:nvPicPr>
          <p:cNvPr id="210" name="Google Shape;21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1050" y="1352425"/>
            <a:ext cx="4261252" cy="3206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2" y="1407950"/>
            <a:ext cx="4113696" cy="3095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600" y="361150"/>
            <a:ext cx="663150" cy="65657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1"/>
          <p:cNvSpPr txBox="1">
            <a:spLocks noGrp="1"/>
          </p:cNvSpPr>
          <p:nvPr>
            <p:ph type="title"/>
          </p:nvPr>
        </p:nvSpPr>
        <p:spPr>
          <a:xfrm>
            <a:off x="1103893" y="326900"/>
            <a:ext cx="770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 algn="ctr"/>
            <a:r>
              <a:rPr lang="ru" dirty="0" smtClean="0"/>
              <a:t>Окопные </a:t>
            </a:r>
            <a:r>
              <a:rPr lang="ru" dirty="0"/>
              <a:t>свечи, </a:t>
            </a:r>
            <a:r>
              <a:rPr lang="ru" dirty="0" smtClean="0"/>
              <a:t>эвакуационная стропа, подушки, сухари</a:t>
            </a:r>
            <a:endParaRPr dirty="0"/>
          </a:p>
        </p:txBody>
      </p:sp>
      <p:sp>
        <p:nvSpPr>
          <p:cNvPr id="38914" name="AutoShape 2" descr="blob:https://web.telegram.org/0da8a4a9-5d8b-4a8a-90a6-6d3adaf78f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8915" name="Picture 3" descr="C:\Users\Azerty\Downloads\0da8a4a9-5d8b-4a8a-90a6-6d3adaf78fc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1631" y="1174750"/>
            <a:ext cx="2199842" cy="2933123"/>
          </a:xfrm>
          <a:prstGeom prst="rect">
            <a:avLst/>
          </a:prstGeom>
          <a:noFill/>
        </p:spPr>
      </p:pic>
      <p:pic>
        <p:nvPicPr>
          <p:cNvPr id="11" name="Google Shape;218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57109" y="1842655"/>
            <a:ext cx="2129752" cy="3034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77724" y="2511176"/>
            <a:ext cx="3019857" cy="23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Google Shape;203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50829" y="1416626"/>
            <a:ext cx="2959572" cy="2369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600" y="361150"/>
            <a:ext cx="663150" cy="65657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1366815" y="292625"/>
            <a:ext cx="6711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Изготовлено добровольцами фонда в помощь СВО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69926" y="1202244"/>
            <a:ext cx="7247263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/>
              <a:t>С октября 2022 </a:t>
            </a:r>
            <a:r>
              <a:rPr lang="ru-RU" sz="1600" dirty="0" smtClean="0"/>
              <a:t>по настоящее время изготовлено:</a:t>
            </a:r>
          </a:p>
          <a:p>
            <a:pPr marL="108000" indent="-336550">
              <a:buClr>
                <a:schemeClr val="dk1"/>
              </a:buClr>
              <a:buSzPts val="1700"/>
            </a:pPr>
            <a:r>
              <a:rPr lang="ru-RU" sz="1600" dirty="0" smtClean="0">
                <a:solidFill>
                  <a:schemeClr val="tx1"/>
                </a:solidFill>
              </a:rPr>
              <a:t>1) маскировочные сети – 710 шт.</a:t>
            </a:r>
          </a:p>
          <a:p>
            <a:pPr marL="108000" indent="-336550">
              <a:buClr>
                <a:schemeClr val="dk1"/>
              </a:buClr>
              <a:buSzPts val="1700"/>
            </a:pPr>
            <a:r>
              <a:rPr lang="ru-RU" sz="1600" dirty="0" smtClean="0">
                <a:solidFill>
                  <a:schemeClr val="tx1"/>
                </a:solidFill>
              </a:rPr>
              <a:t>2) маскировочные накидки 2*2 м – 708 шт.</a:t>
            </a:r>
          </a:p>
          <a:p>
            <a:pPr marL="108000" indent="-336550">
              <a:buClr>
                <a:schemeClr val="dk1"/>
              </a:buClr>
              <a:buSzPts val="1700"/>
            </a:pPr>
            <a:r>
              <a:rPr lang="ru-RU" sz="1600" dirty="0" smtClean="0">
                <a:solidFill>
                  <a:schemeClr val="tx1"/>
                </a:solidFill>
              </a:rPr>
              <a:t>3) тактические носилки – 7 645 шт.</a:t>
            </a:r>
          </a:p>
          <a:p>
            <a:pPr marL="108000" indent="-336550">
              <a:buClr>
                <a:schemeClr val="dk1"/>
              </a:buClr>
              <a:buSzPts val="1700"/>
            </a:pPr>
            <a:r>
              <a:rPr lang="ru-RU" sz="1600" dirty="0" smtClean="0">
                <a:solidFill>
                  <a:schemeClr val="tx1"/>
                </a:solidFill>
              </a:rPr>
              <a:t>4) носилки-волокуши – 7 948 шт.</a:t>
            </a:r>
          </a:p>
          <a:p>
            <a:pPr marL="108000" lvl="0" indent="-336550">
              <a:buClr>
                <a:schemeClr val="dk1"/>
              </a:buClr>
              <a:buSzPts val="1700"/>
            </a:pPr>
            <a:r>
              <a:rPr lang="ru-RU" sz="1600" dirty="0" smtClean="0">
                <a:solidFill>
                  <a:schemeClr val="tx1"/>
                </a:solidFill>
              </a:rPr>
              <a:t>5) </a:t>
            </a:r>
            <a:r>
              <a:rPr lang="ru-RU" sz="1600" dirty="0" err="1" smtClean="0">
                <a:solidFill>
                  <a:schemeClr val="tx1"/>
                </a:solidFill>
              </a:rPr>
              <a:t>пятиточечники</a:t>
            </a:r>
            <a:r>
              <a:rPr lang="ru-RU" sz="1600" dirty="0" smtClean="0">
                <a:solidFill>
                  <a:schemeClr val="tx1"/>
                </a:solidFill>
              </a:rPr>
              <a:t> – 28 716 шт.</a:t>
            </a:r>
          </a:p>
          <a:p>
            <a:pPr marL="108000" lvl="0" indent="-336550">
              <a:buClr>
                <a:schemeClr val="dk1"/>
              </a:buClr>
              <a:buSzPts val="1700"/>
            </a:pPr>
            <a:r>
              <a:rPr lang="ru-RU" sz="1600" dirty="0" smtClean="0">
                <a:solidFill>
                  <a:schemeClr val="tx1"/>
                </a:solidFill>
              </a:rPr>
              <a:t>6) эвакуационные </a:t>
            </a:r>
            <a:r>
              <a:rPr lang="ru-RU" sz="1600" dirty="0" err="1" smtClean="0">
                <a:solidFill>
                  <a:schemeClr val="tx1"/>
                </a:solidFill>
              </a:rPr>
              <a:t>противодронные</a:t>
            </a:r>
            <a:r>
              <a:rPr lang="ru-RU" sz="1600" dirty="0" smtClean="0">
                <a:solidFill>
                  <a:schemeClr val="tx1"/>
                </a:solidFill>
              </a:rPr>
              <a:t> покрывала – 18 959 шт.</a:t>
            </a:r>
          </a:p>
          <a:p>
            <a:pPr marL="108000" lvl="0" indent="-336550">
              <a:buClr>
                <a:schemeClr val="dk1"/>
              </a:buClr>
              <a:buSzPts val="1700"/>
            </a:pPr>
            <a:r>
              <a:rPr lang="ru-RU" sz="1600" dirty="0" smtClean="0">
                <a:solidFill>
                  <a:schemeClr val="tx1"/>
                </a:solidFill>
              </a:rPr>
              <a:t>7) </a:t>
            </a:r>
            <a:r>
              <a:rPr lang="ru-RU" sz="1600" dirty="0" err="1" smtClean="0">
                <a:solidFill>
                  <a:schemeClr val="tx1"/>
                </a:solidFill>
              </a:rPr>
              <a:t>патроллеры</a:t>
            </a:r>
            <a:r>
              <a:rPr lang="ru-RU" sz="1600" dirty="0" smtClean="0">
                <a:solidFill>
                  <a:schemeClr val="tx1"/>
                </a:solidFill>
              </a:rPr>
              <a:t> для </a:t>
            </a:r>
            <a:r>
              <a:rPr lang="ru-RU" sz="1600" dirty="0" err="1" smtClean="0">
                <a:solidFill>
                  <a:schemeClr val="tx1"/>
                </a:solidFill>
              </a:rPr>
              <a:t>противодронных</a:t>
            </a:r>
            <a:r>
              <a:rPr lang="ru-RU" sz="1600" dirty="0" smtClean="0">
                <a:solidFill>
                  <a:schemeClr val="tx1"/>
                </a:solidFill>
              </a:rPr>
              <a:t> оружий – 1 212 шт.</a:t>
            </a:r>
          </a:p>
          <a:p>
            <a:pPr marL="108000" lvl="0" indent="-336550">
              <a:buClr>
                <a:schemeClr val="dk1"/>
              </a:buClr>
              <a:buSzPts val="1700"/>
            </a:pPr>
            <a:r>
              <a:rPr lang="ru-RU" sz="1600" dirty="0" smtClean="0">
                <a:solidFill>
                  <a:schemeClr val="tx1"/>
                </a:solidFill>
              </a:rPr>
              <a:t>8) медицинские шины для рук и ног – 35 745 шт.</a:t>
            </a:r>
          </a:p>
          <a:p>
            <a:pPr marL="108000" lvl="0" indent="-336550">
              <a:buClr>
                <a:schemeClr val="dk1"/>
              </a:buClr>
              <a:buSzPts val="1700"/>
            </a:pPr>
            <a:r>
              <a:rPr lang="ru-RU" sz="1600" dirty="0" smtClean="0">
                <a:solidFill>
                  <a:schemeClr val="tx1"/>
                </a:solidFill>
              </a:rPr>
              <a:t>9) эвакуационные  стропы – 100 шт.</a:t>
            </a:r>
          </a:p>
          <a:p>
            <a:pPr marL="108000" indent="-336550">
              <a:buClr>
                <a:schemeClr val="dk1"/>
              </a:buClr>
              <a:buSzPts val="1700"/>
            </a:pPr>
            <a:r>
              <a:rPr lang="ru-RU" sz="1600" dirty="0" smtClean="0">
                <a:solidFill>
                  <a:schemeClr val="tx1"/>
                </a:solidFill>
              </a:rPr>
              <a:t>10) подушки-валики для раненых – 314 шт.</a:t>
            </a:r>
          </a:p>
          <a:p>
            <a:pPr marL="108000" lvl="0" indent="-336550">
              <a:buClr>
                <a:schemeClr val="dk1"/>
              </a:buClr>
              <a:buSzPts val="1700"/>
            </a:pPr>
            <a:r>
              <a:rPr lang="ru-RU" sz="1600" dirty="0" smtClean="0">
                <a:solidFill>
                  <a:schemeClr val="tx1"/>
                </a:solidFill>
              </a:rPr>
              <a:t>11) окопные свечи – 28 260 шт.</a:t>
            </a:r>
          </a:p>
          <a:p>
            <a:pPr marL="108000" lvl="0" indent="-336550">
              <a:buClr>
                <a:schemeClr val="dk1"/>
              </a:buClr>
              <a:buSzPts val="1700"/>
            </a:pPr>
            <a:r>
              <a:rPr lang="ru-RU" sz="1600" dirty="0" smtClean="0">
                <a:solidFill>
                  <a:schemeClr val="tx1"/>
                </a:solidFill>
              </a:rPr>
              <a:t>12) «сухой армейский душ» – 113 356 шт.</a:t>
            </a:r>
          </a:p>
          <a:p>
            <a:pPr marL="108000" lvl="0" indent="-336550">
              <a:buClr>
                <a:schemeClr val="dk1"/>
              </a:buClr>
              <a:buSzPts val="1700"/>
            </a:pPr>
            <a:r>
              <a:rPr lang="ru-RU" sz="1600" dirty="0" smtClean="0">
                <a:solidFill>
                  <a:schemeClr val="tx1"/>
                </a:solidFill>
              </a:rPr>
              <a:t>13) подсумки – 4 696 шт. </a:t>
            </a:r>
          </a:p>
          <a:p>
            <a:pPr marL="108000" lvl="0" indent="-336550">
              <a:buClr>
                <a:schemeClr val="dk1"/>
              </a:buClr>
              <a:buSzPts val="1700"/>
            </a:pPr>
            <a:r>
              <a:rPr lang="ru-RU" sz="1600" dirty="0" smtClean="0">
                <a:solidFill>
                  <a:schemeClr val="tx1"/>
                </a:solidFill>
              </a:rPr>
              <a:t>14) нижнее и постельное белье для раненных – 2 495 шт.</a:t>
            </a:r>
            <a:endParaRPr lang="ru-RU" sz="16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>
            <a:spLocks noGrp="1"/>
          </p:cNvSpPr>
          <p:nvPr>
            <p:ph type="title"/>
          </p:nvPr>
        </p:nvSpPr>
        <p:spPr>
          <a:xfrm>
            <a:off x="624482" y="237207"/>
            <a:ext cx="8228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Гуманитарная помощь</a:t>
            </a:r>
            <a:endParaRPr dirty="0"/>
          </a:p>
        </p:txBody>
      </p:sp>
      <p:sp>
        <p:nvSpPr>
          <p:cNvPr id="116" name="Google Shape;116;p21"/>
          <p:cNvSpPr txBox="1">
            <a:spLocks noGrp="1"/>
          </p:cNvSpPr>
          <p:nvPr>
            <p:ph type="body" idx="1"/>
          </p:nvPr>
        </p:nvSpPr>
        <p:spPr>
          <a:xfrm>
            <a:off x="378312" y="726780"/>
            <a:ext cx="8502600" cy="394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00" dirty="0" smtClean="0">
                <a:solidFill>
                  <a:schemeClr val="dk1"/>
                </a:solidFill>
              </a:rPr>
              <a:t>Организован сбор одежды и</a:t>
            </a:r>
            <a:r>
              <a:rPr lang="ru" sz="1600" dirty="0" smtClean="0">
                <a:solidFill>
                  <a:schemeClr val="dk1"/>
                </a:solidFill>
              </a:rPr>
              <a:t> обуви для взрослых и детей, одеял, постельных принадлежностей, средств гигиены, канцтоваров, продуктов, воды, медицинских расходных материалов, а также средств для реабилитации военнослужащих.  </a:t>
            </a:r>
            <a:endParaRPr sz="1600" dirty="0" smtClean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 dirty="0" smtClean="0">
                <a:solidFill>
                  <a:schemeClr val="dk1"/>
                </a:solidFill>
              </a:rPr>
              <a:t>Добровольцами фонда для личного состава воинских частей ВС РФ было направлено в зону СВО более 220 тонн продовольствия, предметов первой необходимости, теплых вещей и другого имущества, более 15 000 экземпляров книг художественной литературы.</a:t>
            </a:r>
            <a:endParaRPr sz="1600" dirty="0" smtClean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 dirty="0" smtClean="0">
                <a:solidFill>
                  <a:schemeClr val="dk1"/>
                </a:solidFill>
              </a:rPr>
              <a:t>Также осуществляется существенная поддержка гражданского населения на </a:t>
            </a:r>
            <a:r>
              <a:rPr lang="ru" sz="1600" dirty="0" smtClean="0">
                <a:solidFill>
                  <a:schemeClr val="dk1"/>
                </a:solidFill>
              </a:rPr>
              <a:t>территориях </a:t>
            </a:r>
            <a:r>
              <a:rPr lang="ru" sz="1600" dirty="0" smtClean="0">
                <a:solidFill>
                  <a:schemeClr val="dk1"/>
                </a:solidFill>
              </a:rPr>
              <a:t>Донецкой, Луганской, Запорожской, Херсонской областей, а также в Белгородской и Курской областях, куда регулярно отправляются гуманитарные грузы.</a:t>
            </a:r>
            <a:endParaRPr sz="1600" dirty="0" smtClean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dirty="0">
              <a:solidFill>
                <a:schemeClr val="dk1"/>
              </a:solidFill>
            </a:endParaRPr>
          </a:p>
        </p:txBody>
      </p:sp>
      <p:pic>
        <p:nvPicPr>
          <p:cNvPr id="117" name="Google Shape;11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600" y="361150"/>
            <a:ext cx="663150" cy="65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600" y="361150"/>
            <a:ext cx="663150" cy="65657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3"/>
          <p:cNvSpPr txBox="1">
            <a:spLocks noGrp="1"/>
          </p:cNvSpPr>
          <p:nvPr>
            <p:ph type="title"/>
          </p:nvPr>
        </p:nvSpPr>
        <p:spPr>
          <a:xfrm>
            <a:off x="1186707" y="348043"/>
            <a:ext cx="7514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Работа на гуманитарном складе</a:t>
            </a:r>
            <a:endParaRPr dirty="0"/>
          </a:p>
        </p:txBody>
      </p:sp>
      <p:pic>
        <p:nvPicPr>
          <p:cNvPr id="7170" name="Picture 2" descr="C:\Users\Azerty\Downloads\8_marta_2022_4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01691" y="1016581"/>
            <a:ext cx="2149617" cy="2866156"/>
          </a:xfrm>
          <a:prstGeom prst="rect">
            <a:avLst/>
          </a:prstGeom>
          <a:noFill/>
        </p:spPr>
      </p:pic>
      <p:pic>
        <p:nvPicPr>
          <p:cNvPr id="7171" name="Picture 3" descr="C:\Users\Azerty\Downloads\5_aprelya_2022_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81455" y="2775517"/>
            <a:ext cx="3766399" cy="2118599"/>
          </a:xfrm>
          <a:prstGeom prst="rect">
            <a:avLst/>
          </a:prstGeom>
          <a:noFill/>
        </p:spPr>
      </p:pic>
      <p:pic>
        <p:nvPicPr>
          <p:cNvPr id="7172" name="Picture 4" descr="C:\Users\Azerty\Downloads\20_noyabrya_2022_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8011" y="1080653"/>
            <a:ext cx="1963882" cy="2618509"/>
          </a:xfrm>
          <a:prstGeom prst="rect">
            <a:avLst/>
          </a:prstGeom>
          <a:noFill/>
        </p:spPr>
      </p:pic>
      <p:pic>
        <p:nvPicPr>
          <p:cNvPr id="133" name="Google Shape;133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19399" y="907473"/>
            <a:ext cx="3435928" cy="2389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13062" y="2299856"/>
            <a:ext cx="2182246" cy="2743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600" y="361150"/>
            <a:ext cx="663150" cy="65657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5"/>
          <p:cNvSpPr txBox="1">
            <a:spLocks noGrp="1"/>
          </p:cNvSpPr>
          <p:nvPr>
            <p:ph type="title"/>
          </p:nvPr>
        </p:nvSpPr>
        <p:spPr>
          <a:xfrm>
            <a:off x="1318325" y="445025"/>
            <a:ext cx="7514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Доставка гуманитарного груза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194" name="Picture 2" descr="C:\Users\Azerty\Downloads\25_dekabrya_202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0579" y="1033408"/>
            <a:ext cx="3221831" cy="2416374"/>
          </a:xfrm>
          <a:prstGeom prst="rect">
            <a:avLst/>
          </a:prstGeom>
          <a:noFill/>
        </p:spPr>
      </p:pic>
      <p:pic>
        <p:nvPicPr>
          <p:cNvPr id="8196" name="Picture 4" descr="C:\Users\Azerty\Downloads\13_iyulya_2024_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1110" y="2857701"/>
            <a:ext cx="2701368" cy="2026026"/>
          </a:xfrm>
          <a:prstGeom prst="rect">
            <a:avLst/>
          </a:prstGeom>
          <a:noFill/>
        </p:spPr>
      </p:pic>
      <p:pic>
        <p:nvPicPr>
          <p:cNvPr id="149" name="Google Shape;149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04507" y="997527"/>
            <a:ext cx="3373584" cy="2486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7" name="Picture 5" descr="C:\Users\Azerty\Downloads\3_iyunya_2024_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52655" y="2823982"/>
            <a:ext cx="2771341" cy="2078506"/>
          </a:xfrm>
          <a:prstGeom prst="rect">
            <a:avLst/>
          </a:prstGeom>
          <a:noFill/>
        </p:spPr>
      </p:pic>
      <p:pic>
        <p:nvPicPr>
          <p:cNvPr id="8195" name="Picture 3" descr="C:\Users\Azerty\Downloads\21_aprelya_2024_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37435" y="2519769"/>
            <a:ext cx="1879691" cy="25062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9"/>
          <p:cNvSpPr txBox="1">
            <a:spLocks noGrp="1"/>
          </p:cNvSpPr>
          <p:nvPr>
            <p:ph type="title"/>
          </p:nvPr>
        </p:nvSpPr>
        <p:spPr>
          <a:xfrm>
            <a:off x="826446" y="297100"/>
            <a:ext cx="814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 algn="ctr"/>
            <a:r>
              <a:rPr lang="ru" dirty="0" smtClean="0"/>
              <a:t>Работа фонда до начала СВО </a:t>
            </a:r>
            <a:endParaRPr dirty="0"/>
          </a:p>
        </p:txBody>
      </p:sp>
      <p:sp>
        <p:nvSpPr>
          <p:cNvPr id="183" name="Google Shape;183;p29"/>
          <p:cNvSpPr txBox="1">
            <a:spLocks noGrp="1"/>
          </p:cNvSpPr>
          <p:nvPr>
            <p:ph type="body" idx="1"/>
          </p:nvPr>
        </p:nvSpPr>
        <p:spPr>
          <a:xfrm>
            <a:off x="480060" y="942540"/>
            <a:ext cx="8423910" cy="4063800"/>
          </a:xfrm>
          <a:prstGeom prst="rect">
            <a:avLst/>
          </a:prstGeom>
        </p:spPr>
        <p:txBody>
          <a:bodyPr spcFirstLastPara="1" wrap="square" lIns="72000" tIns="91425" rIns="36000" bIns="91425" anchor="t" anchorCtr="0">
            <a:noAutofit/>
          </a:bodyPr>
          <a:lstStyle/>
          <a:p>
            <a:pPr marL="0" indent="0" fontAlgn="base">
              <a:lnSpc>
                <a:spcPct val="100000"/>
              </a:lnSpc>
              <a:buNone/>
            </a:pPr>
            <a:endParaRPr lang="ru-RU" sz="1150" dirty="0" smtClean="0">
              <a:solidFill>
                <a:schemeClr val="tx1"/>
              </a:solidFill>
            </a:endParaRPr>
          </a:p>
          <a:p>
            <a:pPr marL="0" indent="0" fontAlgn="base">
              <a:lnSpc>
                <a:spcPct val="100000"/>
              </a:lnSpc>
              <a:buNone/>
            </a:pPr>
            <a:r>
              <a:rPr lang="ru-RU" sz="1150" dirty="0" smtClean="0">
                <a:solidFill>
                  <a:schemeClr val="tx1"/>
                </a:solidFill>
              </a:rPr>
              <a:t>Идея создания Благотворительного фонда «</a:t>
            </a:r>
            <a:r>
              <a:rPr lang="ru-RU" sz="1150" cap="all" dirty="0" smtClean="0">
                <a:solidFill>
                  <a:schemeClr val="tx1"/>
                </a:solidFill>
              </a:rPr>
              <a:t>НАДЕЖДА, ВЕРА, ВОЗРОЖДЕНИЕ</a:t>
            </a:r>
            <a:r>
              <a:rPr lang="ru-RU" sz="1150" dirty="0" smtClean="0">
                <a:solidFill>
                  <a:schemeClr val="tx1"/>
                </a:solidFill>
              </a:rPr>
              <a:t>»  возникла еще тогда, когда в Московской области был введен режим полной самоизоляции для граждан всех возрастов. </a:t>
            </a:r>
          </a:p>
          <a:p>
            <a:pPr marL="0" indent="0" fontAlgn="base">
              <a:lnSpc>
                <a:spcPct val="100000"/>
              </a:lnSpc>
              <a:buNone/>
            </a:pPr>
            <a:endParaRPr lang="ru-RU" sz="1150" dirty="0" smtClean="0">
              <a:solidFill>
                <a:schemeClr val="tx1"/>
              </a:solidFill>
            </a:endParaRPr>
          </a:p>
          <a:p>
            <a:pPr marL="0" indent="0" fontAlgn="base">
              <a:lnSpc>
                <a:spcPct val="100000"/>
              </a:lnSpc>
              <a:buNone/>
            </a:pPr>
            <a:r>
              <a:rPr lang="ru-RU" sz="1150" dirty="0" smtClean="0">
                <a:solidFill>
                  <a:schemeClr val="tx1"/>
                </a:solidFill>
              </a:rPr>
              <a:t>Были сформированы следующие направления работы фонда: </a:t>
            </a:r>
          </a:p>
          <a:p>
            <a:pPr marL="0" indent="0" fontAlgn="base">
              <a:lnSpc>
                <a:spcPct val="100000"/>
              </a:lnSpc>
              <a:buNone/>
            </a:pPr>
            <a:endParaRPr lang="ru-RU" sz="1150" dirty="0" smtClean="0">
              <a:solidFill>
                <a:schemeClr val="tx1"/>
              </a:solidFill>
            </a:endParaRPr>
          </a:p>
          <a:p>
            <a:pPr marL="0" indent="0" fontAlgn="base">
              <a:lnSpc>
                <a:spcPct val="100000"/>
              </a:lnSpc>
              <a:buSzPct val="100000"/>
              <a:buFont typeface="Arial" pitchFamily="34" charset="0"/>
              <a:buChar char="•"/>
            </a:pPr>
            <a:r>
              <a:rPr lang="ru-RU" sz="1150" dirty="0" smtClean="0">
                <a:solidFill>
                  <a:schemeClr val="tx1"/>
                </a:solidFill>
              </a:rPr>
              <a:t> социальная поддержка и защита граждан (включая улучшение материального положения малообеспеченных, социальная реабилитация безработных, инвалидов и иных лиц, которые в силу своих физических или интеллектуальных особенностей, иных обстоятельств не способны самостоятельно реализовать свои права и законные интересы). Фонд регулярно проводит благотворительные акции по сбору необходимых вещей для помощи и поддержки своих подопечных; организует мероприятия для детей: спортивные, развлекательные, познавательные, в том числе, </a:t>
            </a:r>
            <a:r>
              <a:rPr lang="ru-RU" sz="1150" dirty="0" err="1" smtClean="0">
                <a:solidFill>
                  <a:schemeClr val="tx1"/>
                </a:solidFill>
              </a:rPr>
              <a:t>онлайн</a:t>
            </a:r>
            <a:r>
              <a:rPr lang="ru-RU" sz="1150" dirty="0" smtClean="0">
                <a:solidFill>
                  <a:schemeClr val="tx1"/>
                </a:solidFill>
              </a:rPr>
              <a:t>; </a:t>
            </a:r>
          </a:p>
          <a:p>
            <a:pPr marL="0" indent="0" fontAlgn="base">
              <a:lnSpc>
                <a:spcPct val="100000"/>
              </a:lnSpc>
              <a:buSzPct val="100000"/>
              <a:buNone/>
            </a:pPr>
            <a:endParaRPr lang="ru-RU" sz="1150" dirty="0" smtClean="0">
              <a:solidFill>
                <a:schemeClr val="tx1"/>
              </a:solidFill>
            </a:endParaRPr>
          </a:p>
          <a:p>
            <a:pPr marL="0" indent="0" fontAlgn="base">
              <a:lnSpc>
                <a:spcPct val="100000"/>
              </a:lnSpc>
              <a:buSzPct val="100000"/>
              <a:buFont typeface="Arial" pitchFamily="34" charset="0"/>
              <a:buChar char="•"/>
            </a:pPr>
            <a:r>
              <a:rPr lang="ru-RU" sz="1150" dirty="0" smtClean="0">
                <a:solidFill>
                  <a:schemeClr val="tx1"/>
                </a:solidFill>
              </a:rPr>
              <a:t> создание молодежных волонтерских групп для социальной помощи семьям, попавшим в сложную жизненную ситуацию и одиноким людям, оставшимся без кормильцев, попавших в трудную жизненную ситуацию. В фонде действует Молодежное движение, объединяющее подростков и молодежь из нескольких городов Московской области и Москвы;</a:t>
            </a:r>
          </a:p>
          <a:p>
            <a:pPr marL="0" indent="0" fontAlgn="base">
              <a:lnSpc>
                <a:spcPct val="100000"/>
              </a:lnSpc>
              <a:buSzPct val="100000"/>
              <a:buFont typeface="Arial" pitchFamily="34" charset="0"/>
              <a:buChar char="•"/>
            </a:pPr>
            <a:endParaRPr lang="ru-RU" sz="1150" dirty="0" smtClean="0">
              <a:solidFill>
                <a:schemeClr val="tx1"/>
              </a:solidFill>
            </a:endParaRPr>
          </a:p>
          <a:p>
            <a:pPr marL="0" indent="0" fontAlgn="base">
              <a:lnSpc>
                <a:spcPct val="100000"/>
              </a:lnSpc>
              <a:buSzPct val="100000"/>
              <a:buFont typeface="Arial" pitchFamily="34" charset="0"/>
              <a:buChar char="•"/>
            </a:pPr>
            <a:r>
              <a:rPr lang="ru-RU" sz="1150" dirty="0" smtClean="0">
                <a:solidFill>
                  <a:schemeClr val="tx1"/>
                </a:solidFill>
              </a:rPr>
              <a:t> работа по патриотическому, духовно-нравственному воспитанию детей и молодежи. Фонд регулярно организует и участвует в мероприятиях для молодежи, направленных на развитие их лидерских качеств, в патриотических и традиционно-национальных мероприятиях.</a:t>
            </a:r>
          </a:p>
          <a:p>
            <a:pPr marL="0" indent="0" fontAlgn="base">
              <a:lnSpc>
                <a:spcPct val="100000"/>
              </a:lnSpc>
              <a:buNone/>
            </a:pPr>
            <a:endParaRPr sz="1400" dirty="0">
              <a:solidFill>
                <a:schemeClr val="tx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 sz="1500" dirty="0">
              <a:solidFill>
                <a:schemeClr val="dk1"/>
              </a:solidFill>
            </a:endParaRPr>
          </a:p>
        </p:txBody>
      </p:sp>
      <p:pic>
        <p:nvPicPr>
          <p:cNvPr id="184" name="Google Shape;18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600" y="361150"/>
            <a:ext cx="663150" cy="65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9150" y="1119916"/>
            <a:ext cx="2712375" cy="3616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600" y="361150"/>
            <a:ext cx="663150" cy="65657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7"/>
          <p:cNvSpPr txBox="1">
            <a:spLocks noGrp="1"/>
          </p:cNvSpPr>
          <p:nvPr>
            <p:ph type="title"/>
          </p:nvPr>
        </p:nvSpPr>
        <p:spPr>
          <a:xfrm>
            <a:off x="1318325" y="445025"/>
            <a:ext cx="7514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Доставка гуманитарного груза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7" name="Google Shape;167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900" y="1125951"/>
            <a:ext cx="2712374" cy="36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78349" y="1017725"/>
            <a:ext cx="2451715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600" y="361150"/>
            <a:ext cx="663150" cy="65657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8"/>
          <p:cNvSpPr txBox="1">
            <a:spLocks noGrp="1"/>
          </p:cNvSpPr>
          <p:nvPr>
            <p:ph type="title"/>
          </p:nvPr>
        </p:nvSpPr>
        <p:spPr>
          <a:xfrm>
            <a:off x="1318325" y="445025"/>
            <a:ext cx="7514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Доставка гуманитарного груза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5" name="Google Shape;17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550" y="1392800"/>
            <a:ext cx="2270849" cy="3027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81163" y="1583962"/>
            <a:ext cx="3515648" cy="264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61574" y="1392825"/>
            <a:ext cx="2270849" cy="3027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1318325" y="445025"/>
            <a:ext cx="6711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Поздравления раненых в госпиталях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600" y="361150"/>
            <a:ext cx="663150" cy="65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 rotWithShape="1">
          <a:blip r:embed="rId4">
            <a:alphaModFix/>
          </a:blip>
          <a:srcRect l="6942" r="-2180"/>
          <a:stretch/>
        </p:blipFill>
        <p:spPr>
          <a:xfrm>
            <a:off x="335600" y="1192625"/>
            <a:ext cx="4338339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 rotWithShape="1">
          <a:blip r:embed="rId5">
            <a:alphaModFix/>
          </a:blip>
          <a:srcRect l="6083" t="8012" r="9777"/>
          <a:stretch/>
        </p:blipFill>
        <p:spPr>
          <a:xfrm>
            <a:off x="4673950" y="1192625"/>
            <a:ext cx="4166774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600" y="361150"/>
            <a:ext cx="663150" cy="65657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1318325" y="445025"/>
            <a:ext cx="6711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Поздравления раненых в госпиталях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275" y="1103075"/>
            <a:ext cx="2801725" cy="373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78047" y="1170125"/>
            <a:ext cx="4974578" cy="3668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1528075" y="445025"/>
            <a:ext cx="641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Поздравление защитников</a:t>
            </a:r>
            <a:endParaRPr/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600" y="361150"/>
            <a:ext cx="663150" cy="65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 rotWithShape="1">
          <a:blip r:embed="rId4">
            <a:alphaModFix/>
          </a:blip>
          <a:srcRect l="21778" r="21784"/>
          <a:stretch/>
        </p:blipFill>
        <p:spPr>
          <a:xfrm>
            <a:off x="6048697" y="1149103"/>
            <a:ext cx="2679100" cy="3572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5359" y="1486433"/>
            <a:ext cx="5350602" cy="300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7"/>
          <p:cNvSpPr txBox="1">
            <a:spLocks noGrp="1"/>
          </p:cNvSpPr>
          <p:nvPr>
            <p:ph type="title"/>
          </p:nvPr>
        </p:nvSpPr>
        <p:spPr>
          <a:xfrm>
            <a:off x="1325175" y="445025"/>
            <a:ext cx="726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Концерты для ветеранов и военнослужащих</a:t>
            </a:r>
            <a:endParaRPr dirty="0"/>
          </a:p>
        </p:txBody>
      </p:sp>
      <p:pic>
        <p:nvPicPr>
          <p:cNvPr id="247" name="Google Shape;24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600" y="361150"/>
            <a:ext cx="663150" cy="65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7"/>
          <p:cNvPicPr preferRelativeResize="0"/>
          <p:nvPr/>
        </p:nvPicPr>
        <p:blipFill rotWithShape="1">
          <a:blip r:embed="rId4">
            <a:alphaModFix/>
          </a:blip>
          <a:srcRect r="9641"/>
          <a:stretch/>
        </p:blipFill>
        <p:spPr>
          <a:xfrm>
            <a:off x="3813450" y="1192250"/>
            <a:ext cx="4777723" cy="3524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7"/>
          <p:cNvPicPr preferRelativeResize="0"/>
          <p:nvPr/>
        </p:nvPicPr>
        <p:blipFill rotWithShape="1">
          <a:blip r:embed="rId5">
            <a:alphaModFix/>
          </a:blip>
          <a:srcRect b="16763"/>
          <a:stretch/>
        </p:blipFill>
        <p:spPr>
          <a:xfrm>
            <a:off x="515225" y="1192250"/>
            <a:ext cx="3175574" cy="3524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600" y="361150"/>
            <a:ext cx="663150" cy="65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567" y="1129175"/>
            <a:ext cx="2757059" cy="377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98425" y="1129163"/>
            <a:ext cx="2530209" cy="3771075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8"/>
          <p:cNvSpPr txBox="1"/>
          <p:nvPr/>
        </p:nvSpPr>
        <p:spPr>
          <a:xfrm>
            <a:off x="1078125" y="404750"/>
            <a:ext cx="77265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500">
                <a:solidFill>
                  <a:schemeClr val="dk1"/>
                </a:solidFill>
              </a:rPr>
              <a:t>Праздники для детей военнослужащих</a:t>
            </a:r>
            <a:endParaRPr sz="2500"/>
          </a:p>
        </p:txBody>
      </p:sp>
      <p:pic>
        <p:nvPicPr>
          <p:cNvPr id="258" name="Google Shape;258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36726" y="1162275"/>
            <a:ext cx="2383602" cy="370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600" y="361150"/>
            <a:ext cx="663150" cy="65657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9"/>
          <p:cNvSpPr txBox="1">
            <a:spLocks noGrp="1"/>
          </p:cNvSpPr>
          <p:nvPr>
            <p:ph type="title"/>
          </p:nvPr>
        </p:nvSpPr>
        <p:spPr>
          <a:xfrm>
            <a:off x="1199650" y="361150"/>
            <a:ext cx="7647600" cy="8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 smtClean="0"/>
              <a:t>Создание </a:t>
            </a:r>
            <a:r>
              <a:rPr lang="ru" dirty="0"/>
              <a:t>круглогодичного патриотического клуба </a:t>
            </a:r>
            <a:r>
              <a:rPr lang="ru" dirty="0" smtClean="0"/>
              <a:t>«Маяк» </a:t>
            </a:r>
            <a:r>
              <a:rPr lang="ru" dirty="0"/>
              <a:t>для детей и </a:t>
            </a:r>
            <a:r>
              <a:rPr lang="ru" dirty="0" smtClean="0"/>
              <a:t>молодежи и реабилитационного центра для участников СВО «Феникс»</a:t>
            </a:r>
            <a:br>
              <a:rPr lang="ru" dirty="0" smtClean="0"/>
            </a:br>
            <a:endParaRPr dirty="0"/>
          </a:p>
        </p:txBody>
      </p:sp>
      <p:sp>
        <p:nvSpPr>
          <p:cNvPr id="265" name="Google Shape;265;p39"/>
          <p:cNvSpPr txBox="1">
            <a:spLocks noGrp="1"/>
          </p:cNvSpPr>
          <p:nvPr>
            <p:ph type="body" idx="1"/>
          </p:nvPr>
        </p:nvSpPr>
        <p:spPr>
          <a:xfrm>
            <a:off x="335600" y="2026226"/>
            <a:ext cx="8496700" cy="25426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tx1"/>
                </a:solidFill>
              </a:rPr>
              <a:t>В апреле 2023 года </a:t>
            </a:r>
            <a:r>
              <a:rPr lang="ru" dirty="0" smtClean="0">
                <a:solidFill>
                  <a:schemeClr val="tx1"/>
                </a:solidFill>
              </a:rPr>
              <a:t>Министерством обороны фонду была </a:t>
            </a:r>
            <a:r>
              <a:rPr lang="ru" dirty="0">
                <a:solidFill>
                  <a:schemeClr val="tx1"/>
                </a:solidFill>
              </a:rPr>
              <a:t>передана территория в г. Ивантеевка МО, площадью 14 </a:t>
            </a:r>
            <a:r>
              <a:rPr lang="ru" dirty="0" smtClean="0">
                <a:solidFill>
                  <a:schemeClr val="tx1"/>
                </a:solidFill>
              </a:rPr>
              <a:t>га.</a:t>
            </a:r>
            <a:endParaRPr dirty="0">
              <a:solidFill>
                <a:schemeClr val="tx1"/>
              </a:solidFill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tx1"/>
                </a:solidFill>
              </a:rPr>
              <a:t>Руководитель проекта патриотического клуба фонда является руководителем подразделения </a:t>
            </a:r>
            <a:r>
              <a:rPr lang="ru" dirty="0" smtClean="0">
                <a:solidFill>
                  <a:schemeClr val="tx1"/>
                </a:solidFill>
              </a:rPr>
              <a:t>«ЮНАРМИИ».</a:t>
            </a:r>
            <a:endParaRPr dirty="0">
              <a:solidFill>
                <a:schemeClr val="tx1"/>
              </a:solidFill>
            </a:endParaRPr>
          </a:p>
          <a:p>
            <a:pPr marL="0" lvl="0" indent="0" algn="just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dirty="0" smtClean="0">
                <a:solidFill>
                  <a:schemeClr val="tx1"/>
                </a:solidFill>
              </a:rPr>
              <a:t>На территории планируется реализация проекта Реабилитационный центр для участников СВО «Феникс», к работе в нем будут привлечены специалисты восстановительной медицины советской школы, а в основе будут использованы методы кинезиотерапии и рефлексотерапии.</a:t>
            </a:r>
          </a:p>
          <a:p>
            <a:pPr marL="0" lvl="0" indent="0" algn="just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dirty="0" smtClean="0">
                <a:solidFill>
                  <a:schemeClr val="tx1"/>
                </a:solidFill>
              </a:rPr>
              <a:t>Приглашаем партнеров для реализации проекта.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600" y="361150"/>
            <a:ext cx="663150" cy="6565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2299855" y="396118"/>
            <a:ext cx="4572000" cy="44935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Мы в интернете и соц.сетях:</a:t>
            </a: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Сайт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hlinkClick r:id="rId4"/>
              </a:rPr>
              <a:t>https://fondnvv.com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err="1" smtClean="0">
                <a:solidFill>
                  <a:schemeClr val="tx1"/>
                </a:solidFill>
              </a:rPr>
              <a:t>ВКонтакте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hlinkClick r:id="rId5"/>
              </a:rPr>
              <a:t>https://vk.com/fond_nvv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Одноклассники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hlinkClick r:id="rId6"/>
              </a:rPr>
              <a:t>https://ok.ru/bfondnvv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err="1" smtClean="0">
                <a:solidFill>
                  <a:schemeClr val="tx1"/>
                </a:solidFill>
              </a:rPr>
              <a:t>Ютуб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hlinkClick r:id="rId7"/>
              </a:rPr>
              <a:t>https://www.youtube.com/@bfond-nvv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err="1" smtClean="0">
                <a:solidFill>
                  <a:schemeClr val="tx1"/>
                </a:solidFill>
              </a:rPr>
              <a:t>Рутуб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hlinkClick r:id="rId8"/>
              </a:rPr>
              <a:t>https://rutube.ru/channel/23881423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err="1" smtClean="0">
                <a:solidFill>
                  <a:schemeClr val="tx1"/>
                </a:solidFill>
              </a:rPr>
              <a:t>Телеграм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hlinkClick r:id="rId9"/>
              </a:rPr>
              <a:t>Telegram: View @</a:t>
            </a:r>
            <a:r>
              <a:rPr lang="en-US" dirty="0" err="1" smtClean="0">
                <a:hlinkClick r:id="rId9"/>
              </a:rPr>
              <a:t>fondnvv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9"/>
          <p:cNvSpPr txBox="1">
            <a:spLocks noGrp="1"/>
          </p:cNvSpPr>
          <p:nvPr>
            <p:ph type="title"/>
          </p:nvPr>
        </p:nvSpPr>
        <p:spPr>
          <a:xfrm>
            <a:off x="826446" y="297100"/>
            <a:ext cx="814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 algn="ctr"/>
            <a:r>
              <a:rPr lang="ru-RU" dirty="0" smtClean="0">
                <a:solidFill>
                  <a:schemeClr val="tx1"/>
                </a:solidFill>
              </a:rPr>
              <a:t>Социальная поддержка и защита граждан</a:t>
            </a:r>
            <a:endParaRPr dirty="0"/>
          </a:p>
        </p:txBody>
      </p:sp>
      <p:sp>
        <p:nvSpPr>
          <p:cNvPr id="183" name="Google Shape;183;p29"/>
          <p:cNvSpPr txBox="1">
            <a:spLocks noGrp="1"/>
          </p:cNvSpPr>
          <p:nvPr>
            <p:ph type="body" idx="1"/>
          </p:nvPr>
        </p:nvSpPr>
        <p:spPr>
          <a:xfrm>
            <a:off x="480060" y="942540"/>
            <a:ext cx="8423910" cy="4063800"/>
          </a:xfrm>
          <a:prstGeom prst="rect">
            <a:avLst/>
          </a:prstGeom>
        </p:spPr>
        <p:txBody>
          <a:bodyPr spcFirstLastPara="1" wrap="square" lIns="72000" tIns="91425" rIns="36000" bIns="91425" anchor="t" anchorCtr="0">
            <a:noAutofit/>
          </a:bodyPr>
          <a:lstStyle/>
          <a:p>
            <a:pPr marL="0" indent="0" fontAlgn="base">
              <a:lnSpc>
                <a:spcPct val="100000"/>
              </a:lnSpc>
              <a:buNone/>
            </a:pPr>
            <a:endParaRPr lang="ru-RU" sz="1150" dirty="0" smtClean="0">
              <a:solidFill>
                <a:schemeClr val="tx1"/>
              </a:solidFill>
            </a:endParaRPr>
          </a:p>
          <a:p>
            <a:pPr marL="0" indent="0" fontAlgn="base">
              <a:lnSpc>
                <a:spcPct val="100000"/>
              </a:lnSpc>
              <a:buSzPct val="100000"/>
              <a:buNone/>
            </a:pPr>
            <a:endParaRPr lang="ru-RU" sz="1150" dirty="0" smtClean="0">
              <a:solidFill>
                <a:schemeClr val="tx1"/>
              </a:solidFill>
            </a:endParaRPr>
          </a:p>
          <a:p>
            <a:pPr marL="0" indent="0" fontAlgn="base">
              <a:lnSpc>
                <a:spcPct val="100000"/>
              </a:lnSpc>
              <a:buNone/>
            </a:pPr>
            <a:endParaRPr sz="1400" dirty="0">
              <a:solidFill>
                <a:schemeClr val="tx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 sz="1500" dirty="0">
              <a:solidFill>
                <a:schemeClr val="dk1"/>
              </a:solidFill>
            </a:endParaRPr>
          </a:p>
        </p:txBody>
      </p:sp>
      <p:pic>
        <p:nvPicPr>
          <p:cNvPr id="184" name="Google Shape;18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600" y="361150"/>
            <a:ext cx="663150" cy="6565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630382" y="720437"/>
            <a:ext cx="81880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900" lvl="0" algn="ctr"/>
            <a:r>
              <a:rPr lang="ru-RU" dirty="0" smtClean="0">
                <a:solidFill>
                  <a:schemeClr val="tx1"/>
                </a:solidFill>
              </a:rPr>
              <a:t>Регулярные и праздничные акции для детей, пожилых людей и пациентов и врачей </a:t>
            </a:r>
            <a:r>
              <a:rPr lang="ru-RU" dirty="0" err="1" smtClean="0">
                <a:solidFill>
                  <a:schemeClr val="tx1"/>
                </a:solidFill>
              </a:rPr>
              <a:t>онкоцентра</a:t>
            </a:r>
            <a:r>
              <a:rPr lang="ru-RU" dirty="0" smtClean="0">
                <a:solidFill>
                  <a:schemeClr val="tx1"/>
                </a:solidFill>
              </a:rPr>
              <a:t>. </a:t>
            </a:r>
            <a:endParaRPr lang="ru" dirty="0" smtClean="0">
              <a:solidFill>
                <a:schemeClr val="tx1"/>
              </a:solidFill>
            </a:endParaRPr>
          </a:p>
        </p:txBody>
      </p:sp>
      <p:pic>
        <p:nvPicPr>
          <p:cNvPr id="1029" name="Picture 5" descr="C:\Users\Azerty\Desktop\дети\2_maya_2021_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12813" y="1552435"/>
            <a:ext cx="2114363" cy="1582469"/>
          </a:xfrm>
          <a:prstGeom prst="rect">
            <a:avLst/>
          </a:prstGeom>
          <a:noFill/>
        </p:spPr>
      </p:pic>
      <p:pic>
        <p:nvPicPr>
          <p:cNvPr id="1030" name="Picture 6" descr="C:\Users\Azerty\Desktop\дети\4_yanvarya_2021_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12476" y="3213401"/>
            <a:ext cx="2116511" cy="1583734"/>
          </a:xfrm>
          <a:prstGeom prst="rect">
            <a:avLst/>
          </a:prstGeom>
          <a:noFill/>
        </p:spPr>
      </p:pic>
      <p:pic>
        <p:nvPicPr>
          <p:cNvPr id="1031" name="Picture 7" descr="C:\Users\Azerty\Desktop\дети\8_yanvarya_2022_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88632" y="1400940"/>
            <a:ext cx="1958572" cy="1468929"/>
          </a:xfrm>
          <a:prstGeom prst="rect">
            <a:avLst/>
          </a:prstGeom>
          <a:noFill/>
        </p:spPr>
      </p:pic>
      <p:pic>
        <p:nvPicPr>
          <p:cNvPr id="1032" name="Picture 8" descr="C:\Users\Azerty\Desktop\дети\9_yanvarya_2021_pic_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31044" y="3031760"/>
            <a:ext cx="2474260" cy="1855695"/>
          </a:xfrm>
          <a:prstGeom prst="rect">
            <a:avLst/>
          </a:prstGeom>
          <a:noFill/>
        </p:spPr>
      </p:pic>
      <p:pic>
        <p:nvPicPr>
          <p:cNvPr id="1034" name="Picture 10" descr="C:\Users\Azerty\Desktop\дети\19_yanvarya_2021_3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49344" y="1298826"/>
            <a:ext cx="2179019" cy="1634264"/>
          </a:xfrm>
          <a:prstGeom prst="rect">
            <a:avLst/>
          </a:prstGeom>
          <a:noFill/>
        </p:spPr>
      </p:pic>
      <p:pic>
        <p:nvPicPr>
          <p:cNvPr id="1036" name="Picture 12" descr="C:\Users\Azerty\Desktop\дети\26_dekabrya_2020_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13434" y="1367831"/>
            <a:ext cx="2138082" cy="1603561"/>
          </a:xfrm>
          <a:prstGeom prst="rect">
            <a:avLst/>
          </a:prstGeom>
          <a:noFill/>
        </p:spPr>
      </p:pic>
      <p:pic>
        <p:nvPicPr>
          <p:cNvPr id="1037" name="Picture 13" descr="C:\Users\Azerty\Desktop\дети\25_sentyabrya_2021_1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88886" y="3085489"/>
            <a:ext cx="2162860" cy="1622145"/>
          </a:xfrm>
          <a:prstGeom prst="rect">
            <a:avLst/>
          </a:prstGeom>
          <a:noFill/>
        </p:spPr>
      </p:pic>
      <p:pic>
        <p:nvPicPr>
          <p:cNvPr id="1027" name="Picture 3" descr="C:\Users\Azerty\Desktop\дети\1_iyunya_2021_444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2317" y="2871764"/>
            <a:ext cx="1314754" cy="17530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9"/>
          <p:cNvSpPr txBox="1">
            <a:spLocks noGrp="1"/>
          </p:cNvSpPr>
          <p:nvPr>
            <p:ph type="title"/>
          </p:nvPr>
        </p:nvSpPr>
        <p:spPr>
          <a:xfrm>
            <a:off x="826446" y="297100"/>
            <a:ext cx="814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 algn="ctr"/>
            <a:r>
              <a:rPr lang="ru-RU" dirty="0" smtClean="0">
                <a:solidFill>
                  <a:schemeClr val="tx1"/>
                </a:solidFill>
              </a:rPr>
              <a:t>Социальная поддержка и защита граждан</a:t>
            </a:r>
            <a:endParaRPr dirty="0"/>
          </a:p>
        </p:txBody>
      </p:sp>
      <p:sp>
        <p:nvSpPr>
          <p:cNvPr id="183" name="Google Shape;183;p29"/>
          <p:cNvSpPr txBox="1">
            <a:spLocks noGrp="1"/>
          </p:cNvSpPr>
          <p:nvPr>
            <p:ph type="body" idx="1"/>
          </p:nvPr>
        </p:nvSpPr>
        <p:spPr>
          <a:xfrm>
            <a:off x="480060" y="942540"/>
            <a:ext cx="8423910" cy="4063800"/>
          </a:xfrm>
          <a:prstGeom prst="rect">
            <a:avLst/>
          </a:prstGeom>
        </p:spPr>
        <p:txBody>
          <a:bodyPr spcFirstLastPara="1" wrap="square" lIns="72000" tIns="91425" rIns="36000" bIns="91425" anchor="t" anchorCtr="0">
            <a:noAutofit/>
          </a:bodyPr>
          <a:lstStyle/>
          <a:p>
            <a:pPr marL="0" indent="0" fontAlgn="base">
              <a:lnSpc>
                <a:spcPct val="100000"/>
              </a:lnSpc>
              <a:buNone/>
            </a:pPr>
            <a:endParaRPr lang="ru-RU" sz="1150" dirty="0" smtClean="0">
              <a:solidFill>
                <a:schemeClr val="tx1"/>
              </a:solidFill>
            </a:endParaRPr>
          </a:p>
          <a:p>
            <a:pPr marL="0" indent="0" fontAlgn="base">
              <a:lnSpc>
                <a:spcPct val="100000"/>
              </a:lnSpc>
              <a:buSzPct val="100000"/>
              <a:buNone/>
            </a:pPr>
            <a:endParaRPr lang="ru-RU" sz="1150" dirty="0" smtClean="0">
              <a:solidFill>
                <a:schemeClr val="tx1"/>
              </a:solidFill>
            </a:endParaRPr>
          </a:p>
          <a:p>
            <a:pPr marL="0" indent="0" fontAlgn="base">
              <a:lnSpc>
                <a:spcPct val="100000"/>
              </a:lnSpc>
              <a:buNone/>
            </a:pPr>
            <a:endParaRPr sz="1400" dirty="0">
              <a:solidFill>
                <a:schemeClr val="tx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 sz="1500" dirty="0">
              <a:solidFill>
                <a:schemeClr val="dk1"/>
              </a:solidFill>
            </a:endParaRPr>
          </a:p>
        </p:txBody>
      </p:sp>
      <p:pic>
        <p:nvPicPr>
          <p:cNvPr id="184" name="Google Shape;18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600" y="361150"/>
            <a:ext cx="663150" cy="6565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581891" y="768928"/>
            <a:ext cx="81880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900" lvl="0" algn="ctr"/>
            <a:r>
              <a:rPr lang="ru-RU" dirty="0" smtClean="0">
                <a:solidFill>
                  <a:schemeClr val="tx1"/>
                </a:solidFill>
              </a:rPr>
              <a:t>Регулярные и праздничные акции для детей, пожилых людей и пациентов и врачей </a:t>
            </a:r>
            <a:r>
              <a:rPr lang="ru-RU" dirty="0" err="1" smtClean="0">
                <a:solidFill>
                  <a:schemeClr val="tx1"/>
                </a:solidFill>
              </a:rPr>
              <a:t>онкоцентра</a:t>
            </a:r>
            <a:r>
              <a:rPr lang="ru-RU" dirty="0" smtClean="0">
                <a:solidFill>
                  <a:schemeClr val="tx1"/>
                </a:solidFill>
              </a:rPr>
              <a:t>. </a:t>
            </a:r>
            <a:endParaRPr lang="ru" dirty="0" smtClean="0">
              <a:solidFill>
                <a:schemeClr val="tx1"/>
              </a:solidFill>
            </a:endParaRPr>
          </a:p>
        </p:txBody>
      </p:sp>
      <p:pic>
        <p:nvPicPr>
          <p:cNvPr id="1028" name="Picture 4" descr="C:\Users\Azerty\Desktop\дети\1_sentyabrya_2021_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6957" y="2973933"/>
            <a:ext cx="2260505" cy="1800402"/>
          </a:xfrm>
          <a:prstGeom prst="rect">
            <a:avLst/>
          </a:prstGeom>
          <a:noFill/>
        </p:spPr>
      </p:pic>
      <p:pic>
        <p:nvPicPr>
          <p:cNvPr id="1033" name="Picture 9" descr="C:\Users\Azerty\Desktop\дети\10_marta_2021_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5399" y="1264654"/>
            <a:ext cx="1474578" cy="1966104"/>
          </a:xfrm>
          <a:prstGeom prst="rect">
            <a:avLst/>
          </a:prstGeom>
          <a:noFill/>
        </p:spPr>
      </p:pic>
      <p:pic>
        <p:nvPicPr>
          <p:cNvPr id="2050" name="Picture 2" descr="C:\Users\Azerty\Desktop\дети\11_iyunya_2021_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08909" y="1410808"/>
            <a:ext cx="2160088" cy="1620066"/>
          </a:xfrm>
          <a:prstGeom prst="rect">
            <a:avLst/>
          </a:prstGeom>
          <a:noFill/>
        </p:spPr>
      </p:pic>
      <p:pic>
        <p:nvPicPr>
          <p:cNvPr id="2051" name="Picture 3" descr="C:\Users\Azerty\Desktop\дети\11_yanvarya_2022_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04525" y="3141518"/>
            <a:ext cx="1541320" cy="1541320"/>
          </a:xfrm>
          <a:prstGeom prst="rect">
            <a:avLst/>
          </a:prstGeom>
          <a:noFill/>
        </p:spPr>
      </p:pic>
      <p:pic>
        <p:nvPicPr>
          <p:cNvPr id="2052" name="Picture 4" descr="C:\Users\Azerty\Desktop\дети\15_dekabrya_2020_akciya_4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94041" y="1864151"/>
            <a:ext cx="1968219" cy="2628186"/>
          </a:xfrm>
          <a:prstGeom prst="rect">
            <a:avLst/>
          </a:prstGeom>
          <a:noFill/>
        </p:spPr>
      </p:pic>
      <p:pic>
        <p:nvPicPr>
          <p:cNvPr id="2053" name="Picture 5" descr="C:\Users\Azerty\Desktop\дети\17_sentyabrya_2021_8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29808" y="2853395"/>
            <a:ext cx="2448975" cy="1832905"/>
          </a:xfrm>
          <a:prstGeom prst="rect">
            <a:avLst/>
          </a:prstGeom>
          <a:noFill/>
        </p:spPr>
      </p:pic>
      <p:pic>
        <p:nvPicPr>
          <p:cNvPr id="2054" name="Picture 6" descr="C:\Users\Azerty\Desktop\дети\18_dekabrya_2021_14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248455" y="1274701"/>
            <a:ext cx="3025182" cy="17016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9"/>
          <p:cNvSpPr txBox="1">
            <a:spLocks noGrp="1"/>
          </p:cNvSpPr>
          <p:nvPr>
            <p:ph type="title"/>
          </p:nvPr>
        </p:nvSpPr>
        <p:spPr>
          <a:xfrm>
            <a:off x="826446" y="297100"/>
            <a:ext cx="814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 algn="ctr"/>
            <a:r>
              <a:rPr lang="ru-RU" dirty="0" smtClean="0">
                <a:solidFill>
                  <a:schemeClr val="tx1"/>
                </a:solidFill>
              </a:rPr>
              <a:t>Социальная поддержка и защита граждан</a:t>
            </a:r>
            <a:endParaRPr dirty="0"/>
          </a:p>
        </p:txBody>
      </p:sp>
      <p:sp>
        <p:nvSpPr>
          <p:cNvPr id="183" name="Google Shape;183;p29"/>
          <p:cNvSpPr txBox="1">
            <a:spLocks noGrp="1"/>
          </p:cNvSpPr>
          <p:nvPr>
            <p:ph type="body" idx="1"/>
          </p:nvPr>
        </p:nvSpPr>
        <p:spPr>
          <a:xfrm>
            <a:off x="480060" y="942540"/>
            <a:ext cx="8423910" cy="4063800"/>
          </a:xfrm>
          <a:prstGeom prst="rect">
            <a:avLst/>
          </a:prstGeom>
        </p:spPr>
        <p:txBody>
          <a:bodyPr spcFirstLastPara="1" wrap="square" lIns="72000" tIns="91425" rIns="36000" bIns="91425" anchor="t" anchorCtr="0">
            <a:noAutofit/>
          </a:bodyPr>
          <a:lstStyle/>
          <a:p>
            <a:pPr marL="0" indent="0" fontAlgn="base">
              <a:lnSpc>
                <a:spcPct val="100000"/>
              </a:lnSpc>
              <a:buNone/>
            </a:pPr>
            <a:endParaRPr lang="ru-RU" sz="1150" dirty="0" smtClean="0">
              <a:solidFill>
                <a:schemeClr val="tx1"/>
              </a:solidFill>
            </a:endParaRPr>
          </a:p>
          <a:p>
            <a:pPr marL="0" indent="0" fontAlgn="base">
              <a:lnSpc>
                <a:spcPct val="100000"/>
              </a:lnSpc>
              <a:buSzPct val="100000"/>
              <a:buNone/>
            </a:pPr>
            <a:endParaRPr lang="ru-RU" sz="1150" dirty="0" smtClean="0">
              <a:solidFill>
                <a:schemeClr val="tx1"/>
              </a:solidFill>
            </a:endParaRPr>
          </a:p>
          <a:p>
            <a:pPr marL="0" indent="0" fontAlgn="base">
              <a:lnSpc>
                <a:spcPct val="100000"/>
              </a:lnSpc>
              <a:buNone/>
            </a:pPr>
            <a:endParaRPr sz="1400" dirty="0">
              <a:solidFill>
                <a:schemeClr val="tx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 sz="1500" dirty="0">
              <a:solidFill>
                <a:schemeClr val="dk1"/>
              </a:solidFill>
            </a:endParaRPr>
          </a:p>
        </p:txBody>
      </p:sp>
      <p:pic>
        <p:nvPicPr>
          <p:cNvPr id="184" name="Google Shape;18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600" y="361150"/>
            <a:ext cx="663150" cy="6565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609600" y="755073"/>
            <a:ext cx="81880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900" lvl="0" algn="ctr"/>
            <a:r>
              <a:rPr lang="ru-RU" dirty="0" smtClean="0">
                <a:solidFill>
                  <a:schemeClr val="tx1"/>
                </a:solidFill>
              </a:rPr>
              <a:t>Регулярные и праздничные акции для детей, пожилых людей и пациентов и врачей </a:t>
            </a:r>
            <a:r>
              <a:rPr lang="ru-RU" dirty="0" err="1" smtClean="0">
                <a:solidFill>
                  <a:schemeClr val="tx1"/>
                </a:solidFill>
              </a:rPr>
              <a:t>онкоцентра</a:t>
            </a:r>
            <a:r>
              <a:rPr lang="ru-RU" dirty="0" smtClean="0">
                <a:solidFill>
                  <a:schemeClr val="tx1"/>
                </a:solidFill>
              </a:rPr>
              <a:t>. </a:t>
            </a:r>
            <a:endParaRPr lang="ru" dirty="0" smtClean="0">
              <a:solidFill>
                <a:schemeClr val="tx1"/>
              </a:solidFill>
            </a:endParaRPr>
          </a:p>
        </p:txBody>
      </p:sp>
      <p:pic>
        <p:nvPicPr>
          <p:cNvPr id="3074" name="Picture 2" descr="C:\Users\Azerty\Desktop\пожил\2_maya_2021_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7177" y="3244409"/>
            <a:ext cx="1197278" cy="1596371"/>
          </a:xfrm>
          <a:prstGeom prst="rect">
            <a:avLst/>
          </a:prstGeom>
          <a:noFill/>
        </p:spPr>
      </p:pic>
      <p:pic>
        <p:nvPicPr>
          <p:cNvPr id="3075" name="Picture 3" descr="C:\Users\Azerty\Desktop\пожил\4_maya_2021_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75053" y="1276397"/>
            <a:ext cx="2293037" cy="1716194"/>
          </a:xfrm>
          <a:prstGeom prst="rect">
            <a:avLst/>
          </a:prstGeom>
          <a:noFill/>
        </p:spPr>
      </p:pic>
      <p:pic>
        <p:nvPicPr>
          <p:cNvPr id="3077" name="Picture 5" descr="C:\Users\Azerty\Desktop\пожил\30_dekabrya_2020_noj_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48119" y="1325274"/>
            <a:ext cx="2671855" cy="2003891"/>
          </a:xfrm>
          <a:prstGeom prst="rect">
            <a:avLst/>
          </a:prstGeom>
          <a:noFill/>
        </p:spPr>
      </p:pic>
      <p:pic>
        <p:nvPicPr>
          <p:cNvPr id="3078" name="Picture 6" descr="C:\Users\Azerty\Desktop\пожил\28_dekabrya_2020_push_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57578" y="1623147"/>
            <a:ext cx="1423486" cy="1900797"/>
          </a:xfrm>
          <a:prstGeom prst="rect">
            <a:avLst/>
          </a:prstGeom>
          <a:noFill/>
        </p:spPr>
      </p:pic>
      <p:pic>
        <p:nvPicPr>
          <p:cNvPr id="3079" name="Picture 7" descr="C:\Users\Azerty\Desktop\пожил\27_dekabrya_2020_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9428" y="1226126"/>
            <a:ext cx="1423582" cy="1900925"/>
          </a:xfrm>
          <a:prstGeom prst="rect">
            <a:avLst/>
          </a:prstGeom>
          <a:noFill/>
        </p:spPr>
      </p:pic>
      <p:pic>
        <p:nvPicPr>
          <p:cNvPr id="3080" name="Picture 8" descr="C:\Users\Azerty\Desktop\пожил\25_dekabrya_2020_2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65313" y="2827236"/>
            <a:ext cx="2119651" cy="2119651"/>
          </a:xfrm>
          <a:prstGeom prst="rect">
            <a:avLst/>
          </a:prstGeom>
          <a:noFill/>
        </p:spPr>
      </p:pic>
      <p:pic>
        <p:nvPicPr>
          <p:cNvPr id="3081" name="Picture 9" descr="C:\Users\Azerty\Desktop\пожил\7_marta_2021_2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37218" y="3060160"/>
            <a:ext cx="1440872" cy="1924013"/>
          </a:xfrm>
          <a:prstGeom prst="rect">
            <a:avLst/>
          </a:prstGeom>
          <a:noFill/>
        </p:spPr>
      </p:pic>
      <p:pic>
        <p:nvPicPr>
          <p:cNvPr id="3082" name="Picture 10" descr="C:\Users\Azerty\Desktop\пожил\29_dekabrya_2020_3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78424" y="3144981"/>
            <a:ext cx="2105890" cy="15794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9"/>
          <p:cNvSpPr txBox="1">
            <a:spLocks noGrp="1"/>
          </p:cNvSpPr>
          <p:nvPr>
            <p:ph type="title"/>
          </p:nvPr>
        </p:nvSpPr>
        <p:spPr>
          <a:xfrm>
            <a:off x="826446" y="297100"/>
            <a:ext cx="814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 algn="ctr"/>
            <a:r>
              <a:rPr lang="ru-RU" dirty="0" smtClean="0">
                <a:solidFill>
                  <a:schemeClr val="tx1"/>
                </a:solidFill>
              </a:rPr>
              <a:t>Социальная поддержка и защита граждан</a:t>
            </a:r>
            <a:endParaRPr dirty="0"/>
          </a:p>
        </p:txBody>
      </p:sp>
      <p:sp>
        <p:nvSpPr>
          <p:cNvPr id="183" name="Google Shape;183;p29"/>
          <p:cNvSpPr txBox="1">
            <a:spLocks noGrp="1"/>
          </p:cNvSpPr>
          <p:nvPr>
            <p:ph type="body" idx="1"/>
          </p:nvPr>
        </p:nvSpPr>
        <p:spPr>
          <a:xfrm>
            <a:off x="480060" y="942540"/>
            <a:ext cx="8423910" cy="4063800"/>
          </a:xfrm>
          <a:prstGeom prst="rect">
            <a:avLst/>
          </a:prstGeom>
        </p:spPr>
        <p:txBody>
          <a:bodyPr spcFirstLastPara="1" wrap="square" lIns="72000" tIns="91425" rIns="36000" bIns="91425" anchor="t" anchorCtr="0">
            <a:noAutofit/>
          </a:bodyPr>
          <a:lstStyle/>
          <a:p>
            <a:pPr marL="0" indent="0" fontAlgn="base">
              <a:lnSpc>
                <a:spcPct val="100000"/>
              </a:lnSpc>
              <a:buNone/>
            </a:pPr>
            <a:endParaRPr lang="ru-RU" sz="1150" dirty="0" smtClean="0">
              <a:solidFill>
                <a:schemeClr val="tx1"/>
              </a:solidFill>
            </a:endParaRPr>
          </a:p>
          <a:p>
            <a:pPr marL="0" indent="0" fontAlgn="base">
              <a:lnSpc>
                <a:spcPct val="100000"/>
              </a:lnSpc>
              <a:buSzPct val="100000"/>
              <a:buNone/>
            </a:pPr>
            <a:endParaRPr lang="ru-RU" sz="1150" dirty="0" smtClean="0">
              <a:solidFill>
                <a:schemeClr val="tx1"/>
              </a:solidFill>
            </a:endParaRPr>
          </a:p>
          <a:p>
            <a:pPr marL="0" indent="0" fontAlgn="base">
              <a:lnSpc>
                <a:spcPct val="100000"/>
              </a:lnSpc>
              <a:buNone/>
            </a:pPr>
            <a:endParaRPr sz="1400" dirty="0">
              <a:solidFill>
                <a:schemeClr val="tx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 sz="1500" dirty="0">
              <a:solidFill>
                <a:schemeClr val="dk1"/>
              </a:solidFill>
            </a:endParaRPr>
          </a:p>
        </p:txBody>
      </p:sp>
      <p:pic>
        <p:nvPicPr>
          <p:cNvPr id="184" name="Google Shape;18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600" y="361150"/>
            <a:ext cx="663150" cy="6565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623454" y="858982"/>
            <a:ext cx="81880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900" lvl="0" algn="ctr"/>
            <a:r>
              <a:rPr lang="ru-RU" dirty="0" smtClean="0">
                <a:solidFill>
                  <a:schemeClr val="tx1"/>
                </a:solidFill>
              </a:rPr>
              <a:t>Спортивные, развлекательные и познавательные мероприятия для детей и молодежи.</a:t>
            </a:r>
            <a:endParaRPr lang="ru" dirty="0" smtClean="0">
              <a:solidFill>
                <a:schemeClr val="tx1"/>
              </a:solidFill>
            </a:endParaRPr>
          </a:p>
        </p:txBody>
      </p:sp>
      <p:pic>
        <p:nvPicPr>
          <p:cNvPr id="4098" name="Picture 2" descr="C:\Users\Azerty\Desktop\дети\3_avgusta_2020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7889" y="1533940"/>
            <a:ext cx="1775884" cy="1331913"/>
          </a:xfrm>
          <a:prstGeom prst="rect">
            <a:avLst/>
          </a:prstGeom>
          <a:noFill/>
        </p:spPr>
      </p:pic>
      <p:pic>
        <p:nvPicPr>
          <p:cNvPr id="4099" name="Picture 3" descr="C:\Users\Azerty\Desktop\дети\25_yanvarya_2021_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91746" y="1549110"/>
            <a:ext cx="2279073" cy="1516762"/>
          </a:xfrm>
          <a:prstGeom prst="rect">
            <a:avLst/>
          </a:prstGeom>
          <a:noFill/>
        </p:spPr>
      </p:pic>
      <p:pic>
        <p:nvPicPr>
          <p:cNvPr id="4100" name="Picture 4" descr="C:\Users\Azerty\Desktop\дети\24_fevralya_2022_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98698" y="3135957"/>
            <a:ext cx="2152154" cy="1614115"/>
          </a:xfrm>
          <a:prstGeom prst="rect">
            <a:avLst/>
          </a:prstGeom>
          <a:noFill/>
        </p:spPr>
      </p:pic>
      <p:pic>
        <p:nvPicPr>
          <p:cNvPr id="4101" name="Picture 5" descr="C:\Users\Azerty\Desktop\дети\19_fevralya_2022_1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9600" y="2779261"/>
            <a:ext cx="1570047" cy="2093396"/>
          </a:xfrm>
          <a:prstGeom prst="rect">
            <a:avLst/>
          </a:prstGeom>
          <a:noFill/>
        </p:spPr>
      </p:pic>
      <p:pic>
        <p:nvPicPr>
          <p:cNvPr id="4102" name="Picture 6" descr="C:\Users\Azerty\Desktop\дети\10_aprelya_2021_6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47642" y="1380053"/>
            <a:ext cx="2575723" cy="1448844"/>
          </a:xfrm>
          <a:prstGeom prst="rect">
            <a:avLst/>
          </a:prstGeom>
          <a:noFill/>
        </p:spPr>
      </p:pic>
      <p:pic>
        <p:nvPicPr>
          <p:cNvPr id="4104" name="Picture 8" descr="C:\Users\Azerty\Desktop\дети\12_dekabrya_2021_15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091223" y="3227235"/>
            <a:ext cx="2681669" cy="1508439"/>
          </a:xfrm>
          <a:prstGeom prst="rect">
            <a:avLst/>
          </a:prstGeom>
          <a:noFill/>
        </p:spPr>
      </p:pic>
      <p:pic>
        <p:nvPicPr>
          <p:cNvPr id="4105" name="Picture 9" descr="C:\Users\Azerty\Desktop\дети\3_aprelya_2022_6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144602" y="1325963"/>
            <a:ext cx="2279525" cy="1715342"/>
          </a:xfrm>
          <a:prstGeom prst="rect">
            <a:avLst/>
          </a:prstGeom>
          <a:noFill/>
        </p:spPr>
      </p:pic>
      <p:pic>
        <p:nvPicPr>
          <p:cNvPr id="4106" name="Picture 10" descr="C:\Users\Azerty\Desktop\дети\6_iyunya_2021_1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88091" y="2757344"/>
            <a:ext cx="2233756" cy="22337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9"/>
          <p:cNvSpPr txBox="1">
            <a:spLocks noGrp="1"/>
          </p:cNvSpPr>
          <p:nvPr>
            <p:ph type="title"/>
          </p:nvPr>
        </p:nvSpPr>
        <p:spPr>
          <a:xfrm>
            <a:off x="826446" y="297100"/>
            <a:ext cx="814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 algn="ctr"/>
            <a:r>
              <a:rPr lang="ru-RU" dirty="0" smtClean="0">
                <a:solidFill>
                  <a:schemeClr val="tx1"/>
                </a:solidFill>
              </a:rPr>
              <a:t>Молодежное движение фонда</a:t>
            </a:r>
            <a:endParaRPr dirty="0"/>
          </a:p>
        </p:txBody>
      </p:sp>
      <p:pic>
        <p:nvPicPr>
          <p:cNvPr id="184" name="Google Shape;18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600" y="361150"/>
            <a:ext cx="663150" cy="6565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609600" y="755073"/>
            <a:ext cx="818803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900" lvl="0" algn="ctr"/>
            <a:r>
              <a:rPr lang="ru-RU" dirty="0" smtClean="0">
                <a:solidFill>
                  <a:schemeClr val="tx1"/>
                </a:solidFill>
              </a:rPr>
              <a:t>Молодые добровольцы фонда помогают в мероприятиях фонда, а также являются членами конференций, съездов, круглых столов, в том числе </a:t>
            </a:r>
            <a:r>
              <a:rPr lang="ru-RU" dirty="0" smtClean="0"/>
              <a:t>Международного молодёжного лагеря стран </a:t>
            </a:r>
            <a:r>
              <a:rPr lang="ru-RU" dirty="0" smtClean="0">
                <a:solidFill>
                  <a:schemeClr val="tx1"/>
                </a:solidFill>
              </a:rPr>
              <a:t>БРИКС. </a:t>
            </a:r>
            <a:endParaRPr lang="ru" dirty="0" smtClean="0">
              <a:solidFill>
                <a:schemeClr val="tx1"/>
              </a:solidFill>
            </a:endParaRPr>
          </a:p>
        </p:txBody>
      </p:sp>
      <p:pic>
        <p:nvPicPr>
          <p:cNvPr id="5124" name="Picture 4" descr="C:\Users\Azerty\Desktop\молод\16_fevralya_2022_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6733" y="2898057"/>
            <a:ext cx="2615232" cy="1961424"/>
          </a:xfrm>
          <a:prstGeom prst="rect">
            <a:avLst/>
          </a:prstGeom>
          <a:noFill/>
        </p:spPr>
      </p:pic>
      <p:pic>
        <p:nvPicPr>
          <p:cNvPr id="5125" name="Picture 5" descr="C:\Users\Azerty\Desktop\молод\15_fevralya_202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27105" y="1503218"/>
            <a:ext cx="2511203" cy="1883402"/>
          </a:xfrm>
          <a:prstGeom prst="rect">
            <a:avLst/>
          </a:prstGeom>
          <a:noFill/>
        </p:spPr>
      </p:pic>
      <p:pic>
        <p:nvPicPr>
          <p:cNvPr id="5127" name="Picture 7" descr="C:\Users\Azerty\Desktop\молод\20_aprelya_2021_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17306" y="1476359"/>
            <a:ext cx="3088638" cy="1737359"/>
          </a:xfrm>
          <a:prstGeom prst="rect">
            <a:avLst/>
          </a:prstGeom>
          <a:noFill/>
        </p:spPr>
      </p:pic>
      <p:pic>
        <p:nvPicPr>
          <p:cNvPr id="5123" name="Picture 3" descr="C:\Users\Azerty\Desktop\молод\11_sentyabrya_2021_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85906" y="3144983"/>
            <a:ext cx="2582645" cy="1721036"/>
          </a:xfrm>
          <a:prstGeom prst="rect">
            <a:avLst/>
          </a:prstGeom>
          <a:noFill/>
        </p:spPr>
      </p:pic>
      <p:pic>
        <p:nvPicPr>
          <p:cNvPr id="5126" name="Picture 6" descr="C:\Users\Azerty\Desktop\молод\17_sentyabrya_2021_3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380508" y="2759619"/>
            <a:ext cx="2750128" cy="2058299"/>
          </a:xfrm>
          <a:prstGeom prst="rect">
            <a:avLst/>
          </a:prstGeom>
          <a:noFill/>
        </p:spPr>
      </p:pic>
      <p:pic>
        <p:nvPicPr>
          <p:cNvPr id="5122" name="Picture 2" descr="C:\Users\Azerty\Desktop\молод\10-09-54-242809042_298254148306393_6830112233692803974_n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91103" y="1334926"/>
            <a:ext cx="1754841" cy="17548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600" y="361150"/>
            <a:ext cx="663150" cy="656575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5"/>
          <p:cNvSpPr txBox="1">
            <a:spLocks noGrp="1"/>
          </p:cNvSpPr>
          <p:nvPr>
            <p:ph type="title"/>
          </p:nvPr>
        </p:nvSpPr>
        <p:spPr>
          <a:xfrm>
            <a:off x="1418200" y="445025"/>
            <a:ext cx="6521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 algn="ctr"/>
            <a:r>
              <a:rPr lang="ru-RU" dirty="0" smtClean="0">
                <a:solidFill>
                  <a:schemeClr val="tx1"/>
                </a:solidFill>
              </a:rPr>
              <a:t>Молодежное движение фонда</a:t>
            </a:r>
            <a:endParaRPr dirty="0"/>
          </a:p>
        </p:txBody>
      </p:sp>
      <p:pic>
        <p:nvPicPr>
          <p:cNvPr id="234" name="Google Shape;23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4559" y="1059872"/>
            <a:ext cx="2730568" cy="2001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C:\Users\Azerty\Desktop\молод\8_iyulya_2021_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4006" y="959953"/>
            <a:ext cx="2451006" cy="2451006"/>
          </a:xfrm>
          <a:prstGeom prst="rect">
            <a:avLst/>
          </a:prstGeom>
          <a:noFill/>
        </p:spPr>
      </p:pic>
      <p:pic>
        <p:nvPicPr>
          <p:cNvPr id="6147" name="Picture 3" descr="C:\Users\Azerty\Desktop\молод\20_fevralya_2022_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58244" y="2812472"/>
            <a:ext cx="1563482" cy="2084642"/>
          </a:xfrm>
          <a:prstGeom prst="rect">
            <a:avLst/>
          </a:prstGeom>
          <a:noFill/>
        </p:spPr>
      </p:pic>
      <p:pic>
        <p:nvPicPr>
          <p:cNvPr id="6148" name="Picture 4" descr="C:\Users\Azerty\Desktop\молод\31_maya_2021_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34686" y="2780363"/>
            <a:ext cx="1646569" cy="2200008"/>
          </a:xfrm>
          <a:prstGeom prst="rect">
            <a:avLst/>
          </a:prstGeom>
          <a:noFill/>
        </p:spPr>
      </p:pic>
      <p:pic>
        <p:nvPicPr>
          <p:cNvPr id="6149" name="Picture 5" descr="C:\Users\Azerty\Desktop\молод\14_avgusta_2021_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0074" y="1139060"/>
            <a:ext cx="2433918" cy="1825438"/>
          </a:xfrm>
          <a:prstGeom prst="rect">
            <a:avLst/>
          </a:prstGeom>
          <a:noFill/>
        </p:spPr>
      </p:pic>
      <p:pic>
        <p:nvPicPr>
          <p:cNvPr id="6150" name="Picture 6" descr="C:\Users\Azerty\Desktop\молод\30_yanvarya_2022_1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81985" y="2979046"/>
            <a:ext cx="2915651" cy="1942782"/>
          </a:xfrm>
          <a:prstGeom prst="rect">
            <a:avLst/>
          </a:prstGeom>
          <a:noFill/>
        </p:spPr>
      </p:pic>
      <p:pic>
        <p:nvPicPr>
          <p:cNvPr id="232" name="Google Shape;232;p3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40032" y="3089565"/>
            <a:ext cx="2482385" cy="17248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9"/>
          <p:cNvSpPr txBox="1">
            <a:spLocks noGrp="1"/>
          </p:cNvSpPr>
          <p:nvPr>
            <p:ph type="title"/>
          </p:nvPr>
        </p:nvSpPr>
        <p:spPr>
          <a:xfrm>
            <a:off x="826446" y="297100"/>
            <a:ext cx="814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 smtClean="0"/>
              <a:t>Работа фонда после начала СВО </a:t>
            </a:r>
            <a:endParaRPr dirty="0"/>
          </a:p>
        </p:txBody>
      </p:sp>
      <p:sp>
        <p:nvSpPr>
          <p:cNvPr id="183" name="Google Shape;183;p29"/>
          <p:cNvSpPr txBox="1">
            <a:spLocks noGrp="1"/>
          </p:cNvSpPr>
          <p:nvPr>
            <p:ph type="body" idx="1"/>
          </p:nvPr>
        </p:nvSpPr>
        <p:spPr>
          <a:xfrm>
            <a:off x="480060" y="942540"/>
            <a:ext cx="8423910" cy="4063800"/>
          </a:xfrm>
          <a:prstGeom prst="rect">
            <a:avLst/>
          </a:prstGeom>
        </p:spPr>
        <p:txBody>
          <a:bodyPr spcFirstLastPara="1" wrap="square" lIns="252000" tIns="91425" rIns="91425" bIns="91425" anchor="t" anchorCtr="0">
            <a:noAutofit/>
          </a:bodyPr>
          <a:lstStyle/>
          <a:p>
            <a:pPr marL="450900" lvl="0" rtl="0">
              <a:lnSpc>
                <a:spcPct val="100000"/>
              </a:lnSpc>
              <a:spcAft>
                <a:spcPts val="0"/>
              </a:spcAft>
              <a:buNone/>
            </a:pPr>
            <a:r>
              <a:rPr lang="ru" sz="1200" dirty="0" smtClean="0">
                <a:solidFill>
                  <a:schemeClr val="tx1"/>
                </a:solidFill>
              </a:rPr>
              <a:t>1. Сбор, </a:t>
            </a:r>
            <a:r>
              <a:rPr lang="ru-RU" sz="1200" dirty="0" smtClean="0">
                <a:solidFill>
                  <a:schemeClr val="tx1"/>
                </a:solidFill>
              </a:rPr>
              <a:t>доставка и передача гуманитарной помощи для жителей и защитников новых территорий России, а также передача писем и открыток военнослужащим и добровольцам.</a:t>
            </a:r>
          </a:p>
          <a:p>
            <a:pPr marL="450900" lvl="0" rtl="0">
              <a:lnSpc>
                <a:spcPct val="100000"/>
              </a:lnSpc>
              <a:spcAft>
                <a:spcPts val="0"/>
              </a:spcAft>
              <a:buNone/>
            </a:pPr>
            <a:endParaRPr lang="ru-RU" sz="800" dirty="0" smtClean="0">
              <a:solidFill>
                <a:schemeClr val="tx1"/>
              </a:solidFill>
            </a:endParaRPr>
          </a:p>
          <a:p>
            <a:pPr marL="450900" lvl="0" rtl="0">
              <a:lnSpc>
                <a:spcPct val="100000"/>
              </a:lnSpc>
              <a:spcAft>
                <a:spcPts val="0"/>
              </a:spcAft>
              <a:buNone/>
            </a:pPr>
            <a:r>
              <a:rPr lang="ru-RU" sz="1200" dirty="0" smtClean="0">
                <a:solidFill>
                  <a:schemeClr val="tx1"/>
                </a:solidFill>
              </a:rPr>
              <a:t>2. Оказание адресной помощи медучреждениям.</a:t>
            </a:r>
          </a:p>
          <a:p>
            <a:pPr marL="450900" lvl="0" rtl="0">
              <a:lnSpc>
                <a:spcPct val="100000"/>
              </a:lnSpc>
              <a:spcAft>
                <a:spcPts val="0"/>
              </a:spcAft>
              <a:buNone/>
            </a:pPr>
            <a:endParaRPr lang="ru-RU" sz="1200" dirty="0" smtClean="0">
              <a:solidFill>
                <a:schemeClr val="tx1"/>
              </a:solidFill>
            </a:endParaRPr>
          </a:p>
          <a:p>
            <a:pPr marL="450900" lvl="0">
              <a:lnSpc>
                <a:spcPct val="100000"/>
              </a:lnSpc>
              <a:buNone/>
            </a:pPr>
            <a:r>
              <a:rPr lang="ru" sz="1200" dirty="0" smtClean="0">
                <a:solidFill>
                  <a:schemeClr val="tx1"/>
                </a:solidFill>
              </a:rPr>
              <a:t>3. Открыты </a:t>
            </a:r>
            <a:r>
              <a:rPr lang="ru" sz="1200" dirty="0">
                <a:solidFill>
                  <a:schemeClr val="tx1"/>
                </a:solidFill>
              </a:rPr>
              <a:t>штабы помощи участникам </a:t>
            </a:r>
            <a:r>
              <a:rPr lang="ru" sz="1200" dirty="0" smtClean="0">
                <a:solidFill>
                  <a:schemeClr val="tx1"/>
                </a:solidFill>
              </a:rPr>
              <a:t>СВО (проект согласован с ГВПУ МО РФ), </a:t>
            </a:r>
            <a:r>
              <a:rPr lang="ru" sz="1200" dirty="0">
                <a:solidFill>
                  <a:schemeClr val="tx1"/>
                </a:solidFill>
              </a:rPr>
              <a:t>где</a:t>
            </a:r>
            <a:r>
              <a:rPr lang="ru" sz="1200" dirty="0" smtClean="0">
                <a:solidFill>
                  <a:schemeClr val="tx1"/>
                </a:solidFill>
              </a:rPr>
              <a:t>, в </a:t>
            </a:r>
            <a:r>
              <a:rPr lang="ru" sz="1200" dirty="0">
                <a:solidFill>
                  <a:schemeClr val="tx1"/>
                </a:solidFill>
              </a:rPr>
              <a:t>том числе и молодые </a:t>
            </a:r>
            <a:r>
              <a:rPr lang="ru" sz="1200" dirty="0" smtClean="0">
                <a:solidFill>
                  <a:schemeClr val="tx1"/>
                </a:solidFill>
              </a:rPr>
              <a:t>добровольцы:</a:t>
            </a:r>
          </a:p>
          <a:p>
            <a:pPr marL="108000" indent="-336550">
              <a:lnSpc>
                <a:spcPct val="100000"/>
              </a:lnSpc>
              <a:buClr>
                <a:schemeClr val="dk1"/>
              </a:buClr>
              <a:buSzPts val="1700"/>
              <a:buNone/>
            </a:pPr>
            <a:r>
              <a:rPr lang="ru-RU" sz="1200" dirty="0" smtClean="0">
                <a:solidFill>
                  <a:schemeClr val="tx1"/>
                </a:solidFill>
              </a:rPr>
              <a:t>1) плетут маскировочные сети двойного плетения (</a:t>
            </a:r>
            <a:r>
              <a:rPr lang="ru-RU" sz="1200" dirty="0" err="1" smtClean="0">
                <a:solidFill>
                  <a:schemeClr val="tx1"/>
                </a:solidFill>
              </a:rPr>
              <a:t>вкл</a:t>
            </a:r>
            <a:r>
              <a:rPr lang="ru-RU" sz="1200" dirty="0" smtClean="0">
                <a:solidFill>
                  <a:schemeClr val="tx1"/>
                </a:solidFill>
              </a:rPr>
              <a:t>. большого размера),</a:t>
            </a:r>
            <a:endParaRPr lang="ru" sz="1200" dirty="0" smtClean="0">
              <a:solidFill>
                <a:schemeClr val="tx1"/>
              </a:solidFill>
            </a:endParaRPr>
          </a:p>
          <a:p>
            <a:pPr marL="108000" indent="-336550">
              <a:lnSpc>
                <a:spcPct val="100000"/>
              </a:lnSpc>
              <a:buClr>
                <a:schemeClr val="dk1"/>
              </a:buClr>
              <a:buSzPts val="1700"/>
              <a:buNone/>
            </a:pPr>
            <a:r>
              <a:rPr lang="ru" sz="1200" dirty="0" smtClean="0">
                <a:solidFill>
                  <a:schemeClr val="tx1"/>
                </a:solidFill>
              </a:rPr>
              <a:t>2) плетут маскировочные накидки 2*2 м,</a:t>
            </a:r>
          </a:p>
          <a:p>
            <a:pPr marL="108000" indent="-336550">
              <a:lnSpc>
                <a:spcPct val="100000"/>
              </a:lnSpc>
              <a:buClr>
                <a:schemeClr val="dk1"/>
              </a:buClr>
              <a:buSzPts val="1700"/>
              <a:buNone/>
            </a:pPr>
            <a:r>
              <a:rPr lang="ru" sz="1200" dirty="0" smtClean="0">
                <a:solidFill>
                  <a:schemeClr val="tx1"/>
                </a:solidFill>
              </a:rPr>
              <a:t>3) шьют тактические носилки,</a:t>
            </a:r>
          </a:p>
          <a:p>
            <a:pPr marL="108000" indent="-336550">
              <a:lnSpc>
                <a:spcPct val="100000"/>
              </a:lnSpc>
              <a:buClr>
                <a:schemeClr val="dk1"/>
              </a:buClr>
              <a:buSzPts val="1700"/>
              <a:buNone/>
            </a:pPr>
            <a:r>
              <a:rPr lang="ru" sz="1200" dirty="0" smtClean="0">
                <a:solidFill>
                  <a:schemeClr val="tx1"/>
                </a:solidFill>
              </a:rPr>
              <a:t>4) шьют носилки-волокуши,</a:t>
            </a:r>
            <a:endParaRPr sz="1200" dirty="0">
              <a:solidFill>
                <a:schemeClr val="tx1"/>
              </a:solidFill>
            </a:endParaRPr>
          </a:p>
          <a:p>
            <a:pPr marL="108000" lvl="0" indent="-336550" algn="l" rtl="0">
              <a:lnSpc>
                <a:spcPct val="100000"/>
              </a:lnSpc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ru" sz="1200" dirty="0" smtClean="0">
                <a:solidFill>
                  <a:schemeClr val="tx1"/>
                </a:solidFill>
              </a:rPr>
              <a:t>5) шьют пятиточечники,</a:t>
            </a:r>
            <a:endParaRPr sz="1200" dirty="0">
              <a:solidFill>
                <a:schemeClr val="tx1"/>
              </a:solidFill>
            </a:endParaRPr>
          </a:p>
          <a:p>
            <a:pPr marL="108000" lvl="0" indent="-336550" algn="l" rtl="0">
              <a:lnSpc>
                <a:spcPct val="100000"/>
              </a:lnSpc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ru-RU" sz="1200" dirty="0" smtClean="0">
                <a:solidFill>
                  <a:schemeClr val="tx1"/>
                </a:solidFill>
              </a:rPr>
              <a:t>6) шьют эвакуационные </a:t>
            </a:r>
            <a:r>
              <a:rPr lang="ru-RU" sz="1200" dirty="0" err="1" smtClean="0">
                <a:solidFill>
                  <a:schemeClr val="tx1"/>
                </a:solidFill>
              </a:rPr>
              <a:t>противодронные</a:t>
            </a:r>
            <a:r>
              <a:rPr lang="ru-RU" sz="1200" dirty="0" smtClean="0">
                <a:solidFill>
                  <a:schemeClr val="tx1"/>
                </a:solidFill>
              </a:rPr>
              <a:t> покрывала,</a:t>
            </a:r>
          </a:p>
          <a:p>
            <a:pPr marL="108000" lvl="0" indent="-336550">
              <a:lnSpc>
                <a:spcPct val="100000"/>
              </a:lnSpc>
              <a:buClr>
                <a:schemeClr val="dk1"/>
              </a:buClr>
              <a:buSzPts val="1700"/>
              <a:buNone/>
            </a:pPr>
            <a:r>
              <a:rPr lang="ru-RU" sz="1200" dirty="0" smtClean="0">
                <a:solidFill>
                  <a:schemeClr val="tx1"/>
                </a:solidFill>
              </a:rPr>
              <a:t>7) </a:t>
            </a:r>
            <a:r>
              <a:rPr lang="ru-RU" sz="1200" dirty="0" err="1" smtClean="0">
                <a:solidFill>
                  <a:schemeClr val="tx1"/>
                </a:solidFill>
              </a:rPr>
              <a:t>ш</a:t>
            </a:r>
            <a:r>
              <a:rPr lang="ru" sz="1200" dirty="0" smtClean="0">
                <a:solidFill>
                  <a:schemeClr val="tx1"/>
                </a:solidFill>
              </a:rPr>
              <a:t>ьют патроллеры для противодронных оружий,</a:t>
            </a:r>
            <a:endParaRPr lang="ru-RU" sz="1200" dirty="0" smtClean="0">
              <a:solidFill>
                <a:schemeClr val="tx1"/>
              </a:solidFill>
            </a:endParaRPr>
          </a:p>
          <a:p>
            <a:pPr marL="108000" lvl="0" indent="-336550">
              <a:lnSpc>
                <a:spcPct val="100000"/>
              </a:lnSpc>
              <a:buClr>
                <a:schemeClr val="dk1"/>
              </a:buClr>
              <a:buSzPts val="1700"/>
              <a:buNone/>
            </a:pPr>
            <a:r>
              <a:rPr lang="ru-RU" sz="1200" dirty="0" smtClean="0">
                <a:solidFill>
                  <a:schemeClr val="tx1"/>
                </a:solidFill>
              </a:rPr>
              <a:t>8) изготавливают медицинские шины для рук и ног,</a:t>
            </a:r>
          </a:p>
          <a:p>
            <a:pPr marL="108000" indent="-336550">
              <a:lnSpc>
                <a:spcPct val="100000"/>
              </a:lnSpc>
              <a:buClr>
                <a:schemeClr val="dk1"/>
              </a:buClr>
              <a:buSzPts val="1700"/>
              <a:buNone/>
            </a:pPr>
            <a:r>
              <a:rPr lang="ru" sz="1200" dirty="0" smtClean="0">
                <a:solidFill>
                  <a:schemeClr val="tx1"/>
                </a:solidFill>
              </a:rPr>
              <a:t>9)</a:t>
            </a:r>
            <a:r>
              <a:rPr lang="ru-RU" sz="1200" dirty="0" smtClean="0">
                <a:solidFill>
                  <a:schemeClr val="tx1"/>
                </a:solidFill>
              </a:rPr>
              <a:t> делают подушки-валики для раненых,</a:t>
            </a:r>
          </a:p>
          <a:p>
            <a:pPr marL="108000" indent="-336550">
              <a:lnSpc>
                <a:spcPct val="100000"/>
              </a:lnSpc>
              <a:buClr>
                <a:schemeClr val="dk1"/>
              </a:buClr>
              <a:buSzPts val="1700"/>
              <a:buNone/>
            </a:pPr>
            <a:r>
              <a:rPr lang="ru" sz="1200" dirty="0" smtClean="0">
                <a:solidFill>
                  <a:schemeClr val="tx1"/>
                </a:solidFill>
              </a:rPr>
              <a:t>10) </a:t>
            </a:r>
            <a:r>
              <a:rPr lang="ru-RU" sz="1200" dirty="0" smtClean="0">
                <a:solidFill>
                  <a:schemeClr val="tx1"/>
                </a:solidFill>
              </a:rPr>
              <a:t>шьют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ru-RU" sz="1200" dirty="0" err="1" smtClean="0">
                <a:solidFill>
                  <a:schemeClr val="tx1"/>
                </a:solidFill>
              </a:rPr>
              <a:t>н</a:t>
            </a:r>
            <a:r>
              <a:rPr lang="ru" sz="1200" dirty="0" smtClean="0">
                <a:solidFill>
                  <a:schemeClr val="tx1"/>
                </a:solidFill>
              </a:rPr>
              <a:t>ижнее и постельное белье для раненных,</a:t>
            </a:r>
          </a:p>
          <a:p>
            <a:pPr marL="108000" lvl="0" indent="-336550" algn="l" rtl="0">
              <a:lnSpc>
                <a:spcPct val="100000"/>
              </a:lnSpc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ru" sz="1200" dirty="0" smtClean="0">
                <a:solidFill>
                  <a:schemeClr val="tx1"/>
                </a:solidFill>
              </a:rPr>
              <a:t>11) изготавливают окопные свечи,</a:t>
            </a:r>
            <a:endParaRPr sz="1200" dirty="0" smtClean="0">
              <a:solidFill>
                <a:schemeClr val="tx1"/>
              </a:solidFill>
            </a:endParaRPr>
          </a:p>
          <a:p>
            <a:pPr marL="108000" lvl="0" indent="-336550" algn="l" rtl="0">
              <a:lnSpc>
                <a:spcPct val="100000"/>
              </a:lnSpc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ru" sz="1200" dirty="0" smtClean="0">
                <a:solidFill>
                  <a:schemeClr val="tx1"/>
                </a:solidFill>
              </a:rPr>
              <a:t>12) изготавливают наборы «сухой армейский душ»,</a:t>
            </a:r>
            <a:endParaRPr sz="1200" dirty="0" smtClean="0">
              <a:solidFill>
                <a:schemeClr val="tx1"/>
              </a:solidFill>
            </a:endParaRPr>
          </a:p>
          <a:p>
            <a:pPr marL="108000" lvl="0" indent="-336550" algn="l" rtl="0">
              <a:lnSpc>
                <a:spcPct val="100000"/>
              </a:lnSpc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ru" sz="1200" dirty="0" smtClean="0">
                <a:solidFill>
                  <a:schemeClr val="tx1"/>
                </a:solidFill>
              </a:rPr>
              <a:t>13) шьют эвакуационную стропу, вырезают стельки, шьют подсумки.</a:t>
            </a:r>
          </a:p>
          <a:p>
            <a:pPr marL="108000" lvl="0" indent="0" algn="l" rtl="0">
              <a:lnSpc>
                <a:spcPct val="100000"/>
              </a:lnSpc>
              <a:spcAft>
                <a:spcPts val="0"/>
              </a:spcAft>
              <a:buClr>
                <a:schemeClr val="dk1"/>
              </a:buClr>
              <a:buSzPts val="1700"/>
              <a:buNone/>
            </a:pPr>
            <a:endParaRPr lang="ru-RU" sz="800" dirty="0" smtClean="0">
              <a:solidFill>
                <a:schemeClr val="tx1"/>
              </a:solidFill>
            </a:endParaRPr>
          </a:p>
          <a:p>
            <a:pPr marL="108000" lvl="0" indent="0" algn="l" rtl="0">
              <a:lnSpc>
                <a:spcPct val="100000"/>
              </a:lnSpc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sz="1600" dirty="0" smtClean="0">
                <a:solidFill>
                  <a:schemeClr val="tx1"/>
                </a:solidFill>
              </a:rPr>
              <a:t> </a:t>
            </a:r>
            <a:endParaRPr sz="1200" dirty="0">
              <a:solidFill>
                <a:schemeClr val="tx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 sz="1500" dirty="0">
              <a:solidFill>
                <a:schemeClr val="dk1"/>
              </a:solidFill>
            </a:endParaRPr>
          </a:p>
        </p:txBody>
      </p:sp>
      <p:pic>
        <p:nvPicPr>
          <p:cNvPr id="184" name="Google Shape;18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600" y="361150"/>
            <a:ext cx="663150" cy="65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805</TotalTime>
  <Words>736</Words>
  <Application>Microsoft Office PowerPoint</Application>
  <PresentationFormat>Экран (16:9)</PresentationFormat>
  <Paragraphs>112</Paragraphs>
  <Slides>28</Slides>
  <Notes>28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Simple Light</vt:lpstr>
      <vt:lpstr>   Благотворительный фонд «НАДЕЖДА, ВЕРА, ВОЗРОЖДЕНИЕ»  2020-2025</vt:lpstr>
      <vt:lpstr>Работа фонда до начала СВО </vt:lpstr>
      <vt:lpstr>Социальная поддержка и защита граждан</vt:lpstr>
      <vt:lpstr>Социальная поддержка и защита граждан</vt:lpstr>
      <vt:lpstr>Социальная поддержка и защита граждан</vt:lpstr>
      <vt:lpstr>Социальная поддержка и защита граждан</vt:lpstr>
      <vt:lpstr>Молодежное движение фонда</vt:lpstr>
      <vt:lpstr>Молодежное движение фонда</vt:lpstr>
      <vt:lpstr>Работа фонда после начала СВО </vt:lpstr>
      <vt:lpstr>Маскировочные сети и накидки </vt:lpstr>
      <vt:lpstr>Маскировочные сети и накидки </vt:lpstr>
      <vt:lpstr>Носилки тактические (проект был начат вместе с движением «Золотые руки ангела»  и затем продолжен самостоятельно)</vt:lpstr>
      <vt:lpstr>Носилки-волокуши, пятиточечники, шины, эвакуационные покрывала</vt:lpstr>
      <vt:lpstr>«Сухой армейский душ», стельки</vt:lpstr>
      <vt:lpstr>Окопные свечи, эвакуационная стропа, подушки, сухари</vt:lpstr>
      <vt:lpstr>Изготовлено добровольцами фонда в помощь СВО </vt:lpstr>
      <vt:lpstr>Гуманитарная помощь</vt:lpstr>
      <vt:lpstr>Работа на гуманитарном складе</vt:lpstr>
      <vt:lpstr>Доставка гуманитарного груза </vt:lpstr>
      <vt:lpstr>Доставка гуманитарного груза </vt:lpstr>
      <vt:lpstr>Доставка гуманитарного груза </vt:lpstr>
      <vt:lpstr>Поздравления раненых в госпиталях </vt:lpstr>
      <vt:lpstr>Поздравления раненых в госпиталях </vt:lpstr>
      <vt:lpstr>Поздравление защитников</vt:lpstr>
      <vt:lpstr>Концерты для ветеранов и военнослужащих</vt:lpstr>
      <vt:lpstr>Слайд 26</vt:lpstr>
      <vt:lpstr>Создание круглогодичного патриотического клуба «Маяк» для детей и молодежи и реабилитационного центра для участников СВО «Феникс» 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Благотворительный фонд “НАДЕЖДА, ВЕРА, ВОЗРОЖДЕНИЕ”</dc:title>
  <dc:creator>User</dc:creator>
  <cp:lastModifiedBy>Anna Shmur</cp:lastModifiedBy>
  <cp:revision>92</cp:revision>
  <dcterms:modified xsi:type="dcterms:W3CDTF">2025-08-08T12:42:48Z</dcterms:modified>
</cp:coreProperties>
</file>