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2F59A3-3D4F-4AC9-B8F4-0EE47E299D9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5AACB6D-84ED-4239-B742-5BD44A1D2CE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6188CA-326C-40C3-8CED-E2C56EF23F7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C20D820-1987-4650-A28E-8E7C1C2279F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7F9F57B-3B8F-41CD-8832-A9B7E4D6AF3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61C4265-7FF8-4530-852A-C92E26CC200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26D67B-2D50-4D9E-B70E-814FB28F7AB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80A3A1A-9384-4AA2-89C2-DE4F8F4658B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DC66BF7-7ACF-4129-9240-804523EF6CD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346E509-D145-44F9-AB23-DFFD1D93156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177F364-85FD-415B-8039-418F3B9E48E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7CE331-14B0-444E-9559-B1546EEB089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18B31B-1AE0-4A1D-A20C-F60144AA93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D5266E4-81CD-4EF6-B392-F84BB18EDA4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BE96DE-D2E8-464B-AD5F-AA48264DB55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F0646E7-4CD7-43E0-88B0-611F60C6C72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C0F458F-F47A-41B3-B108-C8E9F02C9E6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9D639C8-86A0-4B5E-9B25-361DDFAA82F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DF41EB5-A6A3-488E-9463-C75DF776857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98F47F6-18BA-4D2C-A043-A21B273F66B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5CEEA92-930B-41AA-94FF-0956853A834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CCA4806-E349-4762-8C70-D69D0E6B0AB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3F04C3-C702-4887-8AAE-66E38DA3E6D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F34A096-AD97-4AF0-871D-53320E1CB06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198B111-C913-429F-B8DC-CA66801CCB3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14DBEE1-EFCD-472A-A29B-FB8B6574C4A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22AD8E7-EDFB-4FEE-9191-0D58A8E3BF4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EF8879B-8CDA-4210-AE02-1E469512512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269463A-3D42-4F6B-858D-7A3E8E70099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3A4C8BA-06B6-46D3-865B-9A03125D5BB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6018658-87D9-4D05-8157-2B6B736A510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32EDF00-2362-49AE-B3B7-5A40EE7C89C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9132E8-7982-4F32-8A4D-7D4EA322BBF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1991EA-99D4-4201-8DA5-4CAF42D29F8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6F4B6D-9511-499E-A813-03BCA1219FC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8ADE483-F044-4992-9B19-37A447765BC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07C7F93-7AE2-49D4-95EC-14D6627E797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359D2D7-7B76-48B6-B863-718EAE15782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6F57E65-021B-4CA2-BAA5-70C3C4BA2F1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8FC5A40-DECB-4F12-AC0F-E9CD13E9927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FEC7F0-ED81-468C-8FDC-4F4F5DA0976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9A1AEC-34DD-4AF5-BC4C-FEC54D7CB2A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CCF923-9EE1-4CC7-BC15-45F80DBDD3C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4B8B87-826D-4D90-9D9E-E7B0CC7550C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94A98F-EAAF-47FA-82C0-BF2EA6AD6B8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8F99F2-CD78-4358-A4C4-0C565009018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C136AA3-8B0D-4E18-A105-170315E1B4F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F1F8959-6D1A-4CAB-8BD8-98E53D4C534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75A7499-A4BA-4AFF-9E3A-7591EA6E08F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30B8092-92A8-4F35-AC72-21A587D2E40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0AAB47C-7E7F-4AA7-8148-DAD7CE05392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7A6C41A-C784-489C-88F7-3FF785A95F0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1312920" y="116640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8000" b="0" strike="noStrike" spc="-1">
                <a:solidFill>
                  <a:srgbClr val="000000"/>
                </a:solidFill>
                <a:latin typeface="Arial Black"/>
              </a:rPr>
              <a:t>Казачата,</a:t>
            </a:r>
            <a:endParaRPr lang="ru-RU" sz="8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8000" b="0" strike="noStrike" spc="-1">
                <a:solidFill>
                  <a:srgbClr val="000000"/>
                </a:solidFill>
                <a:latin typeface="Arial Black"/>
              </a:rPr>
              <a:t>значит –</a:t>
            </a:r>
            <a:endParaRPr lang="ru-RU" sz="8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8000" b="0" strike="noStrike" spc="-1">
                <a:solidFill>
                  <a:srgbClr val="000000"/>
                </a:solidFill>
                <a:latin typeface="Arial Black"/>
              </a:rPr>
              <a:t>казаки</a:t>
            </a:r>
            <a:endParaRPr lang="ru-RU" sz="8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Рисунок 4"/>
          <p:cNvPicPr/>
          <p:nvPr/>
        </p:nvPicPr>
        <p:blipFill>
          <a:blip r:embed="rId2"/>
          <a:stretch/>
        </p:blipFill>
        <p:spPr>
          <a:xfrm>
            <a:off x="8685360" y="1543320"/>
            <a:ext cx="3356280" cy="4053960"/>
          </a:xfrm>
          <a:prstGeom prst="rect">
            <a:avLst/>
          </a:prstGeom>
          <a:ln w="0">
            <a:noFill/>
          </a:ln>
        </p:spPr>
      </p:pic>
      <p:pic>
        <p:nvPicPr>
          <p:cNvPr id="167" name="Рисунок 5"/>
          <p:cNvPicPr/>
          <p:nvPr/>
        </p:nvPicPr>
        <p:blipFill>
          <a:blip r:embed="rId3"/>
          <a:stretch/>
        </p:blipFill>
        <p:spPr>
          <a:xfrm>
            <a:off x="136080" y="2347560"/>
            <a:ext cx="3197520" cy="260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462320" y="404280"/>
            <a:ext cx="9143640" cy="78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chemeClr val="accent5">
                    <a:lumMod val="75000"/>
                  </a:schemeClr>
                </a:solidFill>
                <a:latin typeface="Times New Roman"/>
                <a:ea typeface="Aptos"/>
              </a:rPr>
              <a:t>Перспектива развития проекта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228600" y="1186920"/>
            <a:ext cx="11799000" cy="4747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None/>
              <a:tabLst>
                <a:tab pos="0" algn="l"/>
              </a:tabLst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Aptos"/>
              </a:rPr>
              <a:t>- охват большего количества учащихся школ города в последующих мероприятиях казачат;</a:t>
            </a:r>
            <a:endParaRPr lang="ru-RU" sz="23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None/>
              <a:tabLst>
                <a:tab pos="0" algn="l"/>
              </a:tabLst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Aptos"/>
              </a:rPr>
              <a:t>- открытие казачьих кадетских классов (с 1-го класса) на базе СОШ № 32;</a:t>
            </a:r>
            <a:endParaRPr lang="ru-RU" sz="23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None/>
              <a:tabLst>
                <a:tab pos="0" algn="l"/>
              </a:tabLst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Aptos"/>
              </a:rPr>
              <a:t>- установление прочных связей между школами, постоянное проведение совместных мероприятий военно-патриотического характера;</a:t>
            </a:r>
            <a:endParaRPr lang="ru-RU" sz="23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None/>
              <a:tabLst>
                <a:tab pos="0" algn="l"/>
              </a:tabLst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Aptos"/>
              </a:rPr>
              <a:t>- возможность создания в городе регионального отделения Всероссийского детско-юношеского и молодежного казачьего движения «Союз казачьей молодежи России»;</a:t>
            </a:r>
            <a:endParaRPr lang="ru-RU" sz="23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None/>
              <a:tabLst>
                <a:tab pos="0" algn="l"/>
              </a:tabLst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Aptos"/>
              </a:rPr>
              <a:t>- выход казачат на участие в военно-патриотических мероприятиях Республики Марий Эл;</a:t>
            </a:r>
            <a:endParaRPr lang="ru-RU" sz="23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  <a:ea typeface="Aptos"/>
              </a:rPr>
              <a:t>- выход казачат на участие во всероссийских  военно-патриотических мероприятиях для представления на них Республики Марий Эл.</a:t>
            </a:r>
            <a:endParaRPr lang="ru-RU" sz="2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6600" y="365040"/>
            <a:ext cx="110163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800" b="0" strike="noStrike" spc="-1">
                <a:solidFill>
                  <a:schemeClr val="accent5">
                    <a:lumMod val="75000"/>
                  </a:schemeClr>
                </a:solidFill>
                <a:latin typeface="Times New Roman"/>
                <a:ea typeface="Aptos"/>
              </a:rPr>
              <a:t>Опыт успешной реализации проектов командой</a:t>
            </a:r>
            <a:endParaRPr lang="ru-RU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307800" y="1825560"/>
            <a:ext cx="11598450" cy="4667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Детский богатырский фестиваль «Воины духа» (2019-2022)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Проекты для домов-интернатов Республики Марий Эл: «Сделай добро – подари книгу интернату» (2019), фестиваль творчества домов-интернатов «Открытые миру» (2020)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Фестиваль для семей ветеранов военных действий «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Aptos"/>
              </a:rPr>
              <a:t>Царевококшайская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 уха» (ежегодно)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Проект «И будущим о прошедших память передадим» совместно с Марийским отделением СТД РФ – Фонд президентских грантов, дважды победитель</a:t>
            </a:r>
          </a:p>
          <a:p>
            <a:pPr marL="228600" indent="-2286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spc="-1" dirty="0">
                <a:solidFill>
                  <a:srgbClr val="000000"/>
                </a:solidFill>
                <a:latin typeface="Times New Roman"/>
              </a:rPr>
              <a:t>Выставка, посвященная военной истории России </a:t>
            </a:r>
            <a:r>
              <a:rPr lang="en-US" sz="1800" spc="-1" dirty="0">
                <a:solidFill>
                  <a:srgbClr val="000000"/>
                </a:solidFill>
                <a:latin typeface="Times New Roman"/>
              </a:rPr>
              <a:t>XX-XXI</a:t>
            </a:r>
            <a:r>
              <a:rPr lang="ru-RU" sz="1800" spc="-1" dirty="0">
                <a:solidFill>
                  <a:srgbClr val="000000"/>
                </a:solidFill>
                <a:latin typeface="Times New Roman"/>
              </a:rPr>
              <a:t> веков, казакам-участникам СВО «Три поколения русского мундира»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Проект «Показ спектакля «Жизнь» по поэме Д. Самойлова «Цыгановы» в школах-интернатах и социально-реабилитационных центрах Республики Марий Эл при поддержке Министерства социального развития Республики Марий Эл</a:t>
            </a:r>
            <a:endParaRPr lang="ru-RU" sz="180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787760" y="4413240"/>
            <a:ext cx="9143640" cy="845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9600" b="1" strike="noStrike" spc="-1">
                <a:solidFill>
                  <a:srgbClr val="0070C0"/>
                </a:solidFill>
                <a:latin typeface="Calibri Light"/>
              </a:rPr>
              <a:t>Спасибо</a:t>
            </a:r>
            <a:br>
              <a:rPr sz="9600"/>
            </a:br>
            <a:r>
              <a:rPr lang="ru-RU" sz="9600" b="1" strike="noStrike" spc="-1">
                <a:solidFill>
                  <a:srgbClr val="0070C0"/>
                </a:solidFill>
                <a:latin typeface="Calibri Light"/>
              </a:rPr>
              <a:t>за</a:t>
            </a:r>
            <a:br>
              <a:rPr sz="9600"/>
            </a:br>
            <a:r>
              <a:rPr lang="ru-RU" sz="9600" b="1" strike="noStrike" spc="-1">
                <a:solidFill>
                  <a:srgbClr val="0070C0"/>
                </a:solidFill>
                <a:latin typeface="Calibri Light"/>
              </a:rPr>
              <a:t>внимание!</a:t>
            </a:r>
            <a:endParaRPr lang="ru-RU" sz="9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6" name="Рисунок 4"/>
          <p:cNvPicPr/>
          <p:nvPr/>
        </p:nvPicPr>
        <p:blipFill>
          <a:blip r:embed="rId2"/>
          <a:stretch/>
        </p:blipFill>
        <p:spPr>
          <a:xfrm>
            <a:off x="9852120" y="3833280"/>
            <a:ext cx="2340000" cy="2826720"/>
          </a:xfrm>
          <a:prstGeom prst="rect">
            <a:avLst/>
          </a:prstGeom>
          <a:ln w="0">
            <a:noFill/>
          </a:ln>
        </p:spPr>
      </p:pic>
      <p:pic>
        <p:nvPicPr>
          <p:cNvPr id="197" name="Рисунок 6"/>
          <p:cNvPicPr/>
          <p:nvPr/>
        </p:nvPicPr>
        <p:blipFill>
          <a:blip r:embed="rId3"/>
          <a:stretch/>
        </p:blipFill>
        <p:spPr>
          <a:xfrm>
            <a:off x="158400" y="1080000"/>
            <a:ext cx="3220560" cy="262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2"/>
          <p:cNvPicPr/>
          <p:nvPr/>
        </p:nvPicPr>
        <p:blipFill>
          <a:blip r:embed="rId2"/>
          <a:stretch/>
        </p:blipFill>
        <p:spPr>
          <a:xfrm>
            <a:off x="219960" y="246240"/>
            <a:ext cx="4788360" cy="359136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4"/>
          <p:cNvPicPr/>
          <p:nvPr/>
        </p:nvPicPr>
        <p:blipFill>
          <a:blip r:embed="rId3"/>
          <a:stretch/>
        </p:blipFill>
        <p:spPr>
          <a:xfrm>
            <a:off x="5559840" y="307800"/>
            <a:ext cx="5940720" cy="2655000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6"/>
          <p:cNvPicPr/>
          <p:nvPr/>
        </p:nvPicPr>
        <p:blipFill>
          <a:blip r:embed="rId4"/>
          <a:stretch/>
        </p:blipFill>
        <p:spPr>
          <a:xfrm>
            <a:off x="6752520" y="3116880"/>
            <a:ext cx="4659480" cy="349452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8"/>
          <p:cNvPicPr/>
          <p:nvPr/>
        </p:nvPicPr>
        <p:blipFill>
          <a:blip r:embed="rId5"/>
          <a:stretch/>
        </p:blipFill>
        <p:spPr>
          <a:xfrm>
            <a:off x="876240" y="3837960"/>
            <a:ext cx="4788360" cy="2693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2"/>
          <p:cNvPicPr/>
          <p:nvPr/>
        </p:nvPicPr>
        <p:blipFill>
          <a:blip r:embed="rId2"/>
          <a:stretch/>
        </p:blipFill>
        <p:spPr>
          <a:xfrm>
            <a:off x="183960" y="2388960"/>
            <a:ext cx="5821560" cy="431928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4"/>
          <p:cNvPicPr/>
          <p:nvPr/>
        </p:nvPicPr>
        <p:blipFill>
          <a:blip r:embed="rId3"/>
          <a:stretch/>
        </p:blipFill>
        <p:spPr>
          <a:xfrm>
            <a:off x="6559200" y="3015720"/>
            <a:ext cx="4923360" cy="369252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6"/>
          <p:cNvPicPr/>
          <p:nvPr/>
        </p:nvPicPr>
        <p:blipFill>
          <a:blip r:embed="rId4"/>
          <a:stretch/>
        </p:blipFill>
        <p:spPr>
          <a:xfrm>
            <a:off x="765000" y="149400"/>
            <a:ext cx="4372200" cy="245916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8"/>
          <p:cNvPicPr/>
          <p:nvPr/>
        </p:nvPicPr>
        <p:blipFill>
          <a:blip r:embed="rId5"/>
          <a:stretch/>
        </p:blipFill>
        <p:spPr>
          <a:xfrm>
            <a:off x="8871120" y="261360"/>
            <a:ext cx="2953800" cy="393840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10"/>
          <p:cNvPicPr/>
          <p:nvPr/>
        </p:nvPicPr>
        <p:blipFill>
          <a:blip r:embed="rId6"/>
          <a:stretch/>
        </p:blipFill>
        <p:spPr>
          <a:xfrm>
            <a:off x="5897520" y="378000"/>
            <a:ext cx="2840040" cy="3360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679400" y="215640"/>
            <a:ext cx="8273160" cy="175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8800" b="1" strike="noStrike" spc="-1">
                <a:solidFill>
                  <a:srgbClr val="000000"/>
                </a:solidFill>
                <a:latin typeface="Calibri Light"/>
              </a:rPr>
              <a:t>Цель</a:t>
            </a:r>
            <a:endParaRPr lang="ru-RU" sz="8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78" name="Объект 4"/>
          <p:cNvGraphicFramePr/>
          <p:nvPr>
            <p:extLst>
              <p:ext uri="{D42A27DB-BD31-4B8C-83A1-F6EECF244321}">
                <p14:modId xmlns:p14="http://schemas.microsoft.com/office/powerpoint/2010/main" val="4214329696"/>
              </p:ext>
            </p:extLst>
          </p:nvPr>
        </p:nvGraphicFramePr>
        <p:xfrm>
          <a:off x="1797689" y="1638300"/>
          <a:ext cx="8658225" cy="2724150"/>
        </p:xfrm>
        <a:graphic>
          <a:graphicData uri="http://schemas.openxmlformats.org/drawingml/2006/table">
            <a:tbl>
              <a:tblPr/>
              <a:tblGrid>
                <a:gridCol w="865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2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Реализовать желание казачат-кадетов рассказать о культуре и истории казачества учащимися 5-7 классов 6-и школ города Йошкар-Олы, оказав им помощь в организации и проведении </a:t>
                      </a:r>
                      <a:r>
                        <a:rPr lang="ru-RU" sz="2800" b="1" strike="noStrike" spc="-1" dirty="0" err="1">
                          <a:solidFill>
                            <a:schemeClr val="lt1"/>
                          </a:solidFill>
                          <a:latin typeface="Calibri"/>
                        </a:rPr>
                        <a:t>патриотико</a:t>
                      </a:r>
                      <a:r>
                        <a:rPr lang="ru-RU" sz="2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-познавательных мероприятий </a:t>
                      </a:r>
                      <a:endParaRPr lang="ru-RU" sz="2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028DCA5-3A20-4635-848C-7D6B2DE429E9}"/>
              </a:ext>
            </a:extLst>
          </p:cNvPr>
          <p:cNvSpPr txBox="1"/>
          <p:nvPr/>
        </p:nvSpPr>
        <p:spPr>
          <a:xfrm>
            <a:off x="1797689" y="4434870"/>
            <a:ext cx="8658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И мы – взрослые – можем им в этом помочь!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762120" y="641880"/>
            <a:ext cx="10515240" cy="168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 Black"/>
              </a:rPr>
              <a:t>Результаты опроса</a:t>
            </a:r>
            <a:br>
              <a:rPr sz="4400"/>
            </a:br>
            <a:r>
              <a:rPr lang="ru-RU" sz="4400" b="0" strike="noStrike" spc="-1">
                <a:solidFill>
                  <a:srgbClr val="000000"/>
                </a:solidFill>
                <a:latin typeface="Times New Roman"/>
                <a:ea typeface="Aptos"/>
              </a:rPr>
              <a:t>школьников Йошкар-Олы</a:t>
            </a:r>
            <a:br>
              <a:rPr sz="4400"/>
            </a:br>
            <a:r>
              <a:rPr lang="ru-RU" sz="4400" b="0" strike="noStrike" spc="-1">
                <a:solidFill>
                  <a:srgbClr val="000000"/>
                </a:solidFill>
                <a:latin typeface="Times New Roman"/>
                <a:ea typeface="Aptos"/>
              </a:rPr>
              <a:t>(охвачены школы № 2 и 32, 5-7 классы)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2854440"/>
            <a:ext cx="5483160" cy="336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Aptos"/>
              </a:rPr>
              <a:t>97 %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Aptos"/>
              </a:rPr>
              <a:t> - </a:t>
            </a: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Aptos"/>
              </a:rPr>
              <a:t>ничего не знает о казачестве;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Aptos"/>
              </a:rPr>
              <a:t>3 %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Aptos"/>
              </a:rPr>
              <a:t> - </a:t>
            </a: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Aptos"/>
              </a:rPr>
              <a:t>считают казачество военизированными группами, которые воевали против России (мнение, сформированное взглядами советской истории на казачество)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095880" y="2854440"/>
            <a:ext cx="5181120" cy="344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rgbClr val="FF0000"/>
                </a:solidFill>
                <a:latin typeface="Arial Black"/>
                <a:ea typeface="Aptos"/>
              </a:rPr>
              <a:t>93 % </a:t>
            </a:r>
            <a:r>
              <a:rPr lang="ru-RU" sz="4400" b="0" strike="noStrike" spc="-1">
                <a:solidFill>
                  <a:srgbClr val="0070C0"/>
                </a:solidFill>
                <a:latin typeface="Arial Black"/>
                <a:ea typeface="Aptos"/>
              </a:rPr>
              <a:t>опрошенных хотели бы узнать о казаках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800" b="0" strike="noStrike" spc="-1">
                <a:solidFill>
                  <a:srgbClr val="000000"/>
                </a:solidFill>
                <a:latin typeface="Arial Black"/>
              </a:rPr>
              <a:t>Задачи</a:t>
            </a:r>
            <a:endParaRPr lang="ru-RU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88960" y="1465200"/>
            <a:ext cx="112539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AutoNum type="arabicParenR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Aptos"/>
              </a:rPr>
              <a:t>Предварительная подготовка к проведению мероприятий, подготовка казачат-кадетов: тренировки, изучении истории и культуры, составление нескольких сценариев проведения мероприятий. Создание интересной формы мероприятий и его увлекательное проведение для активного вовлечения детей.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Aptos"/>
              </a:rPr>
              <a:t>2) Проведение мероприятий со школьниками качественно и интересно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Aptos"/>
              </a:rPr>
              <a:t>3) Формирование стойких связей для дальнейшего взаимодействия учащихся.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400" b="1" u="sng" strike="noStrike" spc="-1" dirty="0">
                <a:solidFill>
                  <a:srgbClr val="7030A0"/>
                </a:solidFill>
                <a:uFillTx/>
                <a:latin typeface="Calibri Light"/>
              </a:rPr>
              <a:t>Что изучаем и о чем расскажем,</a:t>
            </a:r>
            <a:br>
              <a:rPr sz="4400" dirty="0"/>
            </a:br>
            <a:r>
              <a:rPr lang="ru-RU" sz="4400" b="1" u="sng" strike="noStrike" spc="-1" dirty="0">
                <a:solidFill>
                  <a:srgbClr val="7030A0"/>
                </a:solidFill>
                <a:uFillTx/>
                <a:latin typeface="Calibri Light"/>
              </a:rPr>
              <a:t>что покажем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967320" y="1980720"/>
            <a:ext cx="10515240" cy="4511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lang="ru-RU" sz="4000" b="0" strike="noStrike" spc="-1">
                <a:solidFill>
                  <a:schemeClr val="accent1"/>
                </a:solidFill>
                <a:latin typeface="Calibri"/>
              </a:rPr>
              <a:t>История, военная история, казаки в Марий Эл, современное казачество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lang="ru-RU" sz="4000" b="0" strike="noStrike" spc="-1">
                <a:solidFill>
                  <a:schemeClr val="accent1"/>
                </a:solidFill>
                <a:latin typeface="Calibri"/>
              </a:rPr>
              <a:t>Культура: быт, традиции (игры, обряды), устное, хореографическое и музыкальное наследие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lang="ru-RU" sz="4000" b="0" strike="noStrike" spc="-1">
                <a:solidFill>
                  <a:schemeClr val="accent1"/>
                </a:solidFill>
                <a:latin typeface="Calibri"/>
              </a:rPr>
              <a:t>Работа с шашкой, нагайкой, пикой, строевая подготовка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/>
          </p:nvPr>
        </p:nvSpPr>
        <p:spPr>
          <a:xfrm>
            <a:off x="724200" y="207720"/>
            <a:ext cx="5181120" cy="5946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4000" lnSpcReduction="20000"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900" b="0" strike="noStrike" spc="-1" dirty="0">
                <a:solidFill>
                  <a:srgbClr val="C00000"/>
                </a:solidFill>
                <a:latin typeface="Times New Roman"/>
                <a:ea typeface="Aptos"/>
              </a:rPr>
              <a:t>Календарный план реализации проекта</a:t>
            </a:r>
            <a:endParaRPr lang="ru-RU" sz="39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900" b="0" u="sng" strike="noStrike" spc="-1" dirty="0">
                <a:solidFill>
                  <a:srgbClr val="C00000"/>
                </a:solidFill>
                <a:uFillTx/>
                <a:latin typeface="Times New Roman"/>
                <a:ea typeface="Aptos"/>
              </a:rPr>
              <a:t>15 декабря 2025 г. – 8 мая 2026 г.</a:t>
            </a:r>
            <a:endParaRPr lang="ru-RU" sz="3900" b="0" strike="noStrike" spc="-1" dirty="0">
              <a:solidFill>
                <a:srgbClr val="000000"/>
              </a:solidFill>
              <a:latin typeface="Calibri"/>
            </a:endParaRPr>
          </a:p>
          <a:p>
            <a:pPr marL="208800" indent="-208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 </a:t>
            </a: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Переговоры со школами города о проведении мероприятий</a:t>
            </a:r>
            <a:endParaRPr lang="ru-RU" sz="2900" b="0" strike="noStrike" spc="-1" dirty="0">
              <a:solidFill>
                <a:srgbClr val="000000"/>
              </a:solidFill>
              <a:latin typeface="Calibri"/>
            </a:endParaRPr>
          </a:p>
          <a:p>
            <a:pPr marL="208800" indent="-208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Уроки истории и культуры для казачат</a:t>
            </a:r>
            <a:endParaRPr lang="ru-RU" sz="2900" b="0" strike="noStrike" spc="-1" dirty="0">
              <a:solidFill>
                <a:srgbClr val="000000"/>
              </a:solidFill>
              <a:latin typeface="Calibri"/>
            </a:endParaRPr>
          </a:p>
          <a:p>
            <a:pPr marL="208800" indent="-208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Изучение форм подачи материала для детей целевой группы</a:t>
            </a:r>
            <a:endParaRPr lang="ru-RU" sz="2900" b="0" strike="noStrike" spc="-1" dirty="0">
              <a:solidFill>
                <a:srgbClr val="000000"/>
              </a:solidFill>
              <a:latin typeface="Calibri"/>
            </a:endParaRPr>
          </a:p>
          <a:p>
            <a:pPr marL="208800" indent="-208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Написание сценариев для мероприятий</a:t>
            </a:r>
            <a:endParaRPr lang="ru-RU" sz="2900" b="0" strike="noStrike" spc="-1" dirty="0">
              <a:solidFill>
                <a:srgbClr val="000000"/>
              </a:solidFill>
              <a:latin typeface="Calibri"/>
            </a:endParaRPr>
          </a:p>
          <a:p>
            <a:pPr marL="208800" indent="-208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Проведение первого пробного мероприятия</a:t>
            </a:r>
            <a:endParaRPr lang="ru-RU" sz="2900" b="0" strike="noStrike" spc="-1" dirty="0">
              <a:solidFill>
                <a:srgbClr val="000000"/>
              </a:solidFill>
              <a:latin typeface="Calibri"/>
            </a:endParaRPr>
          </a:p>
          <a:p>
            <a:pPr marL="208800" indent="-208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Корректировка формы и материала</a:t>
            </a:r>
            <a:endParaRPr lang="ru-RU" sz="2900" b="0" strike="noStrike" spc="-1" dirty="0">
              <a:solidFill>
                <a:srgbClr val="000000"/>
              </a:solidFill>
              <a:latin typeface="Calibri"/>
            </a:endParaRPr>
          </a:p>
          <a:p>
            <a:pPr marL="208800" indent="-208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Проведение остальных мероприятий со школьниками</a:t>
            </a:r>
            <a:endParaRPr lang="ru-RU" sz="2900" b="0" strike="noStrike" spc="-1" dirty="0">
              <a:solidFill>
                <a:srgbClr val="000000"/>
              </a:solidFill>
              <a:latin typeface="Calibri"/>
            </a:endParaRPr>
          </a:p>
          <a:p>
            <a:pPr marL="208800" indent="-208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Подготовка итогового мероприятия: выбор формы, содержания. Решение организационных вопросов.</a:t>
            </a:r>
            <a:endParaRPr lang="ru-RU" sz="2900" b="0" strike="noStrike" spc="-1" dirty="0">
              <a:solidFill>
                <a:srgbClr val="000000"/>
              </a:solidFill>
              <a:latin typeface="Calibri"/>
            </a:endParaRPr>
          </a:p>
          <a:p>
            <a:pPr marL="208800" indent="-208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Репетиции итогового мероприятия. </a:t>
            </a:r>
            <a:endParaRPr lang="ru-RU" sz="2900" b="0" strike="noStrike" spc="-1" dirty="0">
              <a:solidFill>
                <a:srgbClr val="000000"/>
              </a:solidFill>
              <a:latin typeface="Calibri"/>
            </a:endParaRPr>
          </a:p>
          <a:p>
            <a:pPr marL="208800" indent="-208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Aptos"/>
              </a:rPr>
              <a:t>Проведение итогового мероприятие на базе СОШ № 32 </a:t>
            </a:r>
            <a:endParaRPr lang="ru-RU" sz="2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286680" y="207720"/>
            <a:ext cx="5181120" cy="6262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3500" lnSpcReduction="20000"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5700" b="0" strike="noStrike" spc="-1" dirty="0">
                <a:solidFill>
                  <a:srgbClr val="0070C0"/>
                </a:solidFill>
                <a:latin typeface="Times New Roman"/>
                <a:ea typeface="Aptos"/>
              </a:rPr>
              <a:t>Ожидаемый результат</a:t>
            </a:r>
            <a:endParaRPr lang="ru-RU" sz="57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600" b="0" strike="noStrike" spc="-1" dirty="0">
                <a:solidFill>
                  <a:srgbClr val="00B0F0"/>
                </a:solidFill>
                <a:latin typeface="Times New Roman"/>
                <a:ea typeface="Aptos"/>
              </a:rPr>
              <a:t>Когда юные ребята, воспитываемые на постулате «За Отечество, казачество и веру православную» делятся своим опытом, принимают участие в совместных мероприятиях, это способствует формированию у их сверстников правильных идеалов и правильному направлению движения в жизни</a:t>
            </a:r>
            <a:endParaRPr lang="ru-RU" sz="4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8A5B26-963C-4B45-80CD-0800D5F00AD7}"/>
              </a:ext>
            </a:extLst>
          </p:cNvPr>
          <p:cNvSpPr txBox="1"/>
          <p:nvPr/>
        </p:nvSpPr>
        <p:spPr>
          <a:xfrm>
            <a:off x="495300" y="400049"/>
            <a:ext cx="1110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А вот, как выглядит то, что нам нужно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FE7265-A6F6-4F9B-9E5F-5B4A05638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9" y="1107936"/>
            <a:ext cx="2644915" cy="26449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9DFA01-F6F8-45F4-98FF-0B6EC7AA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22" y="1172962"/>
            <a:ext cx="2644916" cy="26449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20CD6D-C32C-484B-9CFE-3EA157F6B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64" y="1086646"/>
            <a:ext cx="2656550" cy="2656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10F8D4-24C6-4664-BD9A-2B37004CF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2" y="4068100"/>
            <a:ext cx="3955911" cy="25612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52A1B2-5CF5-4EB8-ACEC-0507A849F6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23" y="4057290"/>
            <a:ext cx="3841946" cy="25612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7AA279-9850-425A-A096-7B588D811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215" y="1379189"/>
            <a:ext cx="2285443" cy="50787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558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Цель</vt:lpstr>
      <vt:lpstr>Результаты опроса школьников Йошкар-Олы (охвачены школы № 2 и 32, 5-7 классы) </vt:lpstr>
      <vt:lpstr>Задачи</vt:lpstr>
      <vt:lpstr>Что изучаем и о чем расскажем, что покажем</vt:lpstr>
      <vt:lpstr>Презентация PowerPoint</vt:lpstr>
      <vt:lpstr>Презентация PowerPoint</vt:lpstr>
      <vt:lpstr>Перспектива развития проекта</vt:lpstr>
      <vt:lpstr>Опыт успешной реализации проектов командой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Елена</cp:lastModifiedBy>
  <cp:revision>17</cp:revision>
  <dcterms:created xsi:type="dcterms:W3CDTF">2025-10-15T07:04:20Z</dcterms:created>
  <dcterms:modified xsi:type="dcterms:W3CDTF">2025-10-24T06:44:17Z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14</vt:i4>
  </property>
</Properties>
</file>