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8T10:55:10.989" idx="1">
    <p:pos x="6617" y="9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8654" y="837126"/>
            <a:ext cx="7817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Муниципальное казенное учреждение</a:t>
            </a:r>
          </a:p>
          <a:p>
            <a:pPr algn="ctr"/>
            <a:r>
              <a:rPr lang="ru-RU" sz="2400" b="1" dirty="0" smtClean="0"/>
              <a:t>Спортивно-досуговый социальный </a:t>
            </a:r>
            <a:r>
              <a:rPr lang="ru-RU" sz="2400" b="1" dirty="0" smtClean="0"/>
              <a:t>центр «Юность»</a:t>
            </a:r>
          </a:p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т. Клетская, Волгоградской области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2287" y="2588654"/>
            <a:ext cx="892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Волонтерство</a:t>
            </a:r>
            <a:r>
              <a:rPr lang="ru-RU" sz="3200" dirty="0" smtClean="0"/>
              <a:t> в МКУ СДСЦ «Юность»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815589" y="4043966"/>
            <a:ext cx="3181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Подготовила</a:t>
            </a:r>
          </a:p>
          <a:p>
            <a:pPr algn="ctr"/>
            <a:r>
              <a:rPr lang="ru-RU" dirty="0" smtClean="0"/>
              <a:t>Моргунова А.А.</a:t>
            </a:r>
          </a:p>
          <a:p>
            <a:pPr algn="ctr"/>
            <a:r>
              <a:rPr lang="ru-RU" dirty="0" smtClean="0"/>
              <a:t>Специалист по социальной работе с молодежью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95482" y="6075291"/>
            <a:ext cx="434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т. Клетская</a:t>
            </a:r>
          </a:p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1" y="1443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/>
              <a:t>Волонтерство</a:t>
            </a:r>
            <a:r>
              <a:rPr lang="ru-RU" sz="3600" b="1" dirty="0" smtClean="0"/>
              <a:t> и социальная активность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549611"/>
            <a:ext cx="5641204" cy="349017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Ежегодно 5 декабря в России отмечается День добровольца (волонтера). Праздник установлен указом президента РФ Владимира Путина от 27 ноября 2017 года. МКУ СДСЦ «Юность» подготовила справку об истории волонтерского движения в нашей организации.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959144" y="2189408"/>
            <a:ext cx="2995368" cy="31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52" y="1892714"/>
            <a:ext cx="4052760" cy="33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38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/>
              <a:t>Волонтерство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429556"/>
            <a:ext cx="4726804" cy="4750582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Волонтерство</a:t>
            </a:r>
            <a:r>
              <a:rPr lang="ru-RU" b="1" i="1" dirty="0" smtClean="0"/>
              <a:t> – деятельность, совершаемая добровольно на благо общества или отдельных социальных групп, без расчета на вознаграждение.</a:t>
            </a:r>
          </a:p>
          <a:p>
            <a:r>
              <a:rPr lang="ru-RU" b="1" i="1" dirty="0" smtClean="0"/>
              <a:t>Понятие «Волонтер» появилось в Европе в </a:t>
            </a:r>
            <a:r>
              <a:rPr lang="en-US" b="1" i="1" dirty="0" smtClean="0"/>
              <a:t>XVII </a:t>
            </a:r>
            <a:r>
              <a:rPr lang="ru-RU" b="1" i="1" dirty="0" smtClean="0"/>
              <a:t>в. Так назвали тех, кто добровольно отправлялся на войну или военную службу. В современном понятии это слово стало употребляться после Первой мировой войны. В 1920 году группа бывших солдат из Австрии, Великобритании, Германии, Швеции по собственной инициативе и бесплатно восстанавливала разрушенные войной французские фермы.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20" y="1828800"/>
            <a:ext cx="3676918" cy="36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689" y="0"/>
            <a:ext cx="9692640" cy="811369"/>
          </a:xfrm>
        </p:spPr>
        <p:txBody>
          <a:bodyPr/>
          <a:lstStyle/>
          <a:p>
            <a:pPr algn="ctr"/>
            <a:r>
              <a:rPr lang="ru-RU" b="1" dirty="0" smtClean="0"/>
              <a:t>Наши волонтеры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1369"/>
            <a:ext cx="11256135" cy="5950039"/>
          </a:xfrm>
        </p:spPr>
        <p:txBody>
          <a:bodyPr>
            <a:noAutofit/>
          </a:bodyPr>
          <a:lstStyle/>
          <a:p>
            <a:r>
              <a:rPr lang="ru-RU" dirty="0"/>
              <a:t>1 марта 2007 г. в ст. </a:t>
            </a:r>
            <a:r>
              <a:rPr lang="ru-RU" dirty="0" err="1"/>
              <a:t>Клетской</a:t>
            </a:r>
            <a:r>
              <a:rPr lang="ru-RU" dirty="0"/>
              <a:t> было создано муниципальное учреждение «Молодежный центр «Юность», предназначенное для реализации основных направлений Государственной молодежной политики на территории Клетского муниципального района, а также для оказания комплексной социальной помощи молодым людям в реализации их собственных возможностей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2022 году МКУ СДЦ «Юность» в связи с капитальным ремонтом, переименовали на МКУ СДСЦ «Юность» (</a:t>
            </a:r>
            <a:r>
              <a:rPr lang="ru-RU" dirty="0" smtClean="0"/>
              <a:t>Спортивно-досуговый </a:t>
            </a:r>
            <a:r>
              <a:rPr lang="ru-RU" dirty="0" smtClean="0"/>
              <a:t>социальный</a:t>
            </a:r>
            <a:r>
              <a:rPr lang="ru-RU" dirty="0" smtClean="0"/>
              <a:t> </a:t>
            </a:r>
            <a:r>
              <a:rPr lang="ru-RU" dirty="0" smtClean="0"/>
              <a:t>центр).</a:t>
            </a:r>
          </a:p>
          <a:p>
            <a:r>
              <a:rPr lang="ru-RU" dirty="0"/>
              <a:t>На базе МКУ СДСЦ «Юность» с каждым годом количество волонтеров становится еще больше, на данный момент их </a:t>
            </a:r>
            <a:r>
              <a:rPr lang="ru-RU" dirty="0" smtClean="0"/>
              <a:t>127. В </a:t>
            </a:r>
            <a:r>
              <a:rPr lang="ru-RU" dirty="0"/>
              <a:t>течении года в МКУ СДСЦ «Юность» волонтерами проводится более 200 мероприятий различной </a:t>
            </a:r>
            <a:r>
              <a:rPr lang="ru-RU" dirty="0" smtClean="0"/>
              <a:t>направленности:</a:t>
            </a:r>
          </a:p>
          <a:p>
            <a:r>
              <a:rPr lang="ru-RU" dirty="0" smtClean="0"/>
              <a:t>1. Патриотическая (Акция «Свеча памяти», митинги, фестивали, и т.д.)</a:t>
            </a:r>
          </a:p>
          <a:p>
            <a:r>
              <a:rPr lang="ru-RU" dirty="0" smtClean="0"/>
              <a:t>2. Социальная (Помощь Ветеранам, инвалидам, мобилизованным и т.д.)</a:t>
            </a:r>
          </a:p>
          <a:p>
            <a:r>
              <a:rPr lang="ru-RU" dirty="0" smtClean="0"/>
              <a:t>3.Культурная (Посещение музеев, библиотек, участие в днях посвященных памяти Шукшина и т.д.)</a:t>
            </a:r>
          </a:p>
          <a:p>
            <a:r>
              <a:rPr lang="ru-RU" dirty="0" smtClean="0"/>
              <a:t>4. Экологическая (Акции: «Чистый берег», «Вода России», «Посади дерево-сделай добро» и т.д.)</a:t>
            </a:r>
          </a:p>
          <a:p>
            <a:r>
              <a:rPr lang="ru-RU" dirty="0" smtClean="0"/>
              <a:t>5. Спортивная (ГТО, спортивные эстафеты, забеги, соревнования и т.д.)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67448" cy="3760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0"/>
            <a:ext cx="3893554" cy="3760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0563"/>
            <a:ext cx="4610637" cy="3097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8" y="3774182"/>
            <a:ext cx="3559036" cy="3128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73" y="3760563"/>
            <a:ext cx="3142112" cy="314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50" y="1"/>
            <a:ext cx="3850779" cy="37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12" y="146819"/>
            <a:ext cx="9692640" cy="80621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Цели, задачи и принципы </a:t>
            </a:r>
            <a:r>
              <a:rPr lang="ru-RU" sz="3600" dirty="0" err="1" smtClean="0"/>
              <a:t>волонтерства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50" y="1081825"/>
            <a:ext cx="5911661" cy="5252859"/>
          </a:xfrm>
        </p:spPr>
        <p:txBody>
          <a:bodyPr>
            <a:normAutofit/>
          </a:bodyPr>
          <a:lstStyle/>
          <a:p>
            <a:r>
              <a:rPr lang="ru-RU" sz="1600" dirty="0"/>
              <a:t>Целью волонтерского движения является безвозмездная </a:t>
            </a:r>
            <a:r>
              <a:rPr lang="ru-RU" sz="1600" dirty="0" smtClean="0"/>
              <a:t>помощь благо-получателям</a:t>
            </a:r>
            <a:r>
              <a:rPr lang="ru-RU" sz="1600" dirty="0"/>
              <a:t>, раскрытие потенциала молодежи, как активного </a:t>
            </a:r>
            <a:r>
              <a:rPr lang="ru-RU" sz="1600" dirty="0" smtClean="0"/>
              <a:t>субъекта общественных </a:t>
            </a:r>
            <a:r>
              <a:rPr lang="ru-RU" sz="1600" dirty="0"/>
              <a:t>отношений, </a:t>
            </a:r>
            <a:r>
              <a:rPr lang="ru-RU" sz="1600" dirty="0" smtClean="0"/>
              <a:t>ее </a:t>
            </a:r>
            <a:r>
              <a:rPr lang="ru-RU" sz="1600" dirty="0"/>
              <a:t>интеграция в процессы социального и </a:t>
            </a:r>
            <a:r>
              <a:rPr lang="ru-RU" sz="1600" dirty="0" smtClean="0"/>
              <a:t>духовно-нравственного </a:t>
            </a:r>
            <a:r>
              <a:rPr lang="ru-RU" sz="1600" dirty="0"/>
              <a:t>развития общества, формирование навыков </a:t>
            </a:r>
            <a:r>
              <a:rPr lang="ru-RU" sz="1600" dirty="0" smtClean="0"/>
              <a:t>социально ответственного поведения. </a:t>
            </a:r>
          </a:p>
          <a:p>
            <a:r>
              <a:rPr lang="ru-RU" sz="1600" dirty="0"/>
              <a:t> К задачам волонтерского движения относятся</a:t>
            </a:r>
            <a:r>
              <a:rPr lang="ru-RU" sz="1600" dirty="0" smtClean="0"/>
              <a:t>: популяризация </a:t>
            </a:r>
            <a:r>
              <a:rPr lang="ru-RU" sz="1600" dirty="0"/>
              <a:t>идей </a:t>
            </a:r>
            <a:r>
              <a:rPr lang="ru-RU" sz="1600" dirty="0" err="1" smtClean="0"/>
              <a:t>волонтерства</a:t>
            </a:r>
            <a:r>
              <a:rPr lang="ru-RU" sz="1600" dirty="0" smtClean="0"/>
              <a:t> </a:t>
            </a:r>
            <a:r>
              <a:rPr lang="ru-RU" sz="1600" dirty="0"/>
              <a:t>в студенческой </a:t>
            </a:r>
            <a:r>
              <a:rPr lang="ru-RU" sz="1600" dirty="0" smtClean="0"/>
              <a:t>среде; вовлечение </a:t>
            </a:r>
            <a:r>
              <a:rPr lang="ru-RU" sz="1600" dirty="0"/>
              <a:t>студентов в проекты, связанные с оказанием социальной </a:t>
            </a:r>
            <a:r>
              <a:rPr lang="ru-RU" sz="1600" dirty="0" smtClean="0"/>
              <a:t>поддержки </a:t>
            </a:r>
            <a:r>
              <a:rPr lang="ru-RU" sz="1600" dirty="0"/>
              <a:t>различным группам </a:t>
            </a:r>
            <a:r>
              <a:rPr lang="ru-RU" sz="1600" dirty="0" smtClean="0"/>
              <a:t>населения; поддержка </a:t>
            </a:r>
            <a:r>
              <a:rPr lang="ru-RU" sz="1600" dirty="0"/>
              <a:t>и реализация социальных инициатив студентов </a:t>
            </a:r>
            <a:r>
              <a:rPr lang="ru-RU" sz="1600" dirty="0" smtClean="0"/>
              <a:t>и сотрудников Колледжа;</a:t>
            </a:r>
            <a:r>
              <a:rPr lang="ru-RU" sz="1600" dirty="0"/>
              <a:t> </a:t>
            </a:r>
            <a:r>
              <a:rPr lang="ru-RU" sz="1600" dirty="0" smtClean="0"/>
              <a:t>участие </a:t>
            </a:r>
            <a:r>
              <a:rPr lang="ru-RU" sz="1600" dirty="0"/>
              <a:t>в подготовке и проведении массовых </a:t>
            </a:r>
            <a:r>
              <a:rPr lang="ru-RU" sz="1600" dirty="0" smtClean="0"/>
              <a:t>социально-культурных, информационно-просветительских </a:t>
            </a:r>
            <a:r>
              <a:rPr lang="ru-RU" sz="1600" dirty="0"/>
              <a:t>и спортивных </a:t>
            </a:r>
            <a:r>
              <a:rPr lang="ru-RU" sz="1600" dirty="0" smtClean="0"/>
              <a:t>мероприятий; налаживание </a:t>
            </a:r>
            <a:r>
              <a:rPr lang="ru-RU" sz="1600" dirty="0"/>
              <a:t>сотрудничества с социальными партнерами </a:t>
            </a:r>
            <a:r>
              <a:rPr lang="ru-RU" sz="1600" dirty="0" smtClean="0"/>
              <a:t>для совместной </a:t>
            </a:r>
            <a:r>
              <a:rPr lang="ru-RU" sz="1600" dirty="0"/>
              <a:t>социально-значимой </a:t>
            </a:r>
            <a:r>
              <a:rPr lang="ru-RU" sz="1600" dirty="0" smtClean="0"/>
              <a:t>деятельности; воспитание </a:t>
            </a:r>
            <a:r>
              <a:rPr lang="ru-RU" sz="1600" dirty="0"/>
              <a:t>активной гражданской позиции, формирование </a:t>
            </a:r>
            <a:r>
              <a:rPr lang="ru-RU" sz="1600" dirty="0" smtClean="0"/>
              <a:t>лидерских и </a:t>
            </a:r>
            <a:r>
              <a:rPr lang="ru-RU" sz="1600" dirty="0"/>
              <a:t>нравственно-этических качеств, чувства патриотизма.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3572" y="1196873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Принципы деятельности волонтерского движения</a:t>
            </a:r>
            <a:r>
              <a:rPr lang="ru-RU" dirty="0" smtClean="0"/>
              <a:t>: добровольность </a:t>
            </a:r>
            <a:r>
              <a:rPr lang="ru-RU" dirty="0"/>
              <a:t>(никто не может быть принужден действовать в качестве волонтера); </a:t>
            </a:r>
            <a:r>
              <a:rPr lang="ru-RU" dirty="0" smtClean="0"/>
              <a:t>безвозмездность </a:t>
            </a:r>
            <a:r>
              <a:rPr lang="ru-RU" dirty="0"/>
              <a:t>(труд волонтера не оплачивается, однако могут быть компенсированы расходы волонтера, связанные с его деятельностью: затраты на транспорт и другие); </a:t>
            </a:r>
            <a:r>
              <a:rPr lang="ru-RU" dirty="0" smtClean="0"/>
              <a:t>добросовестность </a:t>
            </a:r>
            <a:r>
              <a:rPr lang="ru-RU" dirty="0"/>
              <a:t>(волонтер, взявший на себя обязательство выполнить ту или иную работу, должен довести ее до конца); </a:t>
            </a:r>
            <a:r>
              <a:rPr lang="ru-RU" dirty="0" smtClean="0"/>
              <a:t>законность </a:t>
            </a:r>
            <a:r>
              <a:rPr lang="ru-RU" dirty="0"/>
              <a:t>(деятельность волонтера не должна противоречить законодательству Российской Федерации). </a:t>
            </a:r>
          </a:p>
        </p:txBody>
      </p:sp>
    </p:spTree>
    <p:extLst>
      <p:ext uri="{BB962C8B-B14F-4D97-AF65-F5344CB8AC3E}">
        <p14:creationId xmlns:p14="http://schemas.microsoft.com/office/powerpoint/2010/main" val="20066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5113" cy="3665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65113"/>
            <a:ext cx="3665113" cy="319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12" y="0"/>
            <a:ext cx="442244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61" y="-4388"/>
            <a:ext cx="3207211" cy="3207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60" y="3202822"/>
            <a:ext cx="3207212" cy="36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197</TotalTime>
  <Words>545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Презентация PowerPoint</vt:lpstr>
      <vt:lpstr>Волонтерство и социальная активность</vt:lpstr>
      <vt:lpstr>Волонтерство</vt:lpstr>
      <vt:lpstr>Наши волонтеры</vt:lpstr>
      <vt:lpstr>Презентация PowerPoint</vt:lpstr>
      <vt:lpstr>Цели, задачи и принципы волонтерства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2023-02-08T06:03:42Z</dcterms:created>
  <dcterms:modified xsi:type="dcterms:W3CDTF">2023-02-09T07:19:45Z</dcterms:modified>
</cp:coreProperties>
</file>